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59"/>
  </p:notesMasterIdLst>
  <p:handoutMasterIdLst>
    <p:handoutMasterId r:id="rId60"/>
  </p:handoutMasterIdLst>
  <p:sldIdLst>
    <p:sldId id="256" r:id="rId2"/>
    <p:sldId id="259" r:id="rId3"/>
    <p:sldId id="260" r:id="rId4"/>
    <p:sldId id="258" r:id="rId5"/>
    <p:sldId id="262" r:id="rId6"/>
    <p:sldId id="261" r:id="rId7"/>
    <p:sldId id="388" r:id="rId8"/>
    <p:sldId id="389" r:id="rId9"/>
    <p:sldId id="386" r:id="rId10"/>
    <p:sldId id="284" r:id="rId11"/>
    <p:sldId id="380" r:id="rId12"/>
    <p:sldId id="396" r:id="rId13"/>
    <p:sldId id="397" r:id="rId14"/>
    <p:sldId id="395" r:id="rId15"/>
    <p:sldId id="398" r:id="rId16"/>
    <p:sldId id="399" r:id="rId17"/>
    <p:sldId id="314" r:id="rId18"/>
    <p:sldId id="381" r:id="rId19"/>
    <p:sldId id="382" r:id="rId20"/>
    <p:sldId id="393" r:id="rId21"/>
    <p:sldId id="426" r:id="rId22"/>
    <p:sldId id="427" r:id="rId23"/>
    <p:sldId id="394" r:id="rId24"/>
    <p:sldId id="428" r:id="rId25"/>
    <p:sldId id="429" r:id="rId26"/>
    <p:sldId id="430" r:id="rId27"/>
    <p:sldId id="431" r:id="rId28"/>
    <p:sldId id="432" r:id="rId29"/>
    <p:sldId id="363" r:id="rId30"/>
    <p:sldId id="377" r:id="rId31"/>
    <p:sldId id="400" r:id="rId32"/>
    <p:sldId id="401" r:id="rId33"/>
    <p:sldId id="402" r:id="rId34"/>
    <p:sldId id="403" r:id="rId35"/>
    <p:sldId id="404" r:id="rId36"/>
    <p:sldId id="406" r:id="rId37"/>
    <p:sldId id="405" r:id="rId38"/>
    <p:sldId id="409" r:id="rId39"/>
    <p:sldId id="410" r:id="rId40"/>
    <p:sldId id="411" r:id="rId41"/>
    <p:sldId id="412" r:id="rId42"/>
    <p:sldId id="413" r:id="rId43"/>
    <p:sldId id="407" r:id="rId44"/>
    <p:sldId id="414" r:id="rId45"/>
    <p:sldId id="415" r:id="rId46"/>
    <p:sldId id="416" r:id="rId47"/>
    <p:sldId id="417" r:id="rId48"/>
    <p:sldId id="418" r:id="rId49"/>
    <p:sldId id="419" r:id="rId50"/>
    <p:sldId id="420" r:id="rId51"/>
    <p:sldId id="408" r:id="rId52"/>
    <p:sldId id="421" r:id="rId53"/>
    <p:sldId id="422" r:id="rId54"/>
    <p:sldId id="423" r:id="rId55"/>
    <p:sldId id="424" r:id="rId56"/>
    <p:sldId id="425" r:id="rId57"/>
    <p:sldId id="272" r:id="rId58"/>
  </p:sldIdLst>
  <p:sldSz cx="9144000" cy="5143500" type="screen16x9"/>
  <p:notesSz cx="6858000" cy="9144000"/>
  <p:embeddedFontLst>
    <p:embeddedFont>
      <p:font typeface="Cambria Math" panose="02040503050406030204" pitchFamily="18" charset="0"/>
      <p:regular r:id="rId61"/>
    </p:embeddedFont>
    <p:embeddedFont>
      <p:font typeface="Poppins" panose="00000500000000000000" pitchFamily="2" charset="0"/>
      <p:regular r:id="rId62"/>
      <p:bold r:id="rId63"/>
      <p:italic r:id="rId64"/>
      <p:boldItalic r:id="rId65"/>
    </p:embeddedFont>
    <p:embeddedFont>
      <p:font typeface="微軟正黑體" panose="020B0604030504040204" pitchFamily="34" charset="-120"/>
      <p:regular r:id="rId66"/>
      <p:bold r:id="rId67"/>
    </p:embeddedFont>
    <p:embeddedFont>
      <p:font typeface="微軟正黑體" panose="020B0604030504040204" pitchFamily="34" charset="-120"/>
      <p:regular r:id="rId66"/>
      <p:bold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tart" id="{7EB31E65-87E5-114B-A691-835ED5E665C4}">
          <p14:sldIdLst>
            <p14:sldId id="256"/>
            <p14:sldId id="259"/>
          </p14:sldIdLst>
        </p14:section>
        <p14:section name="第一章：緒論" id="{B4485DD2-4685-7B47-9296-86CC15A96119}">
          <p14:sldIdLst>
            <p14:sldId id="260"/>
            <p14:sldId id="258"/>
            <p14:sldId id="262"/>
            <p14:sldId id="261"/>
            <p14:sldId id="388"/>
            <p14:sldId id="389"/>
            <p14:sldId id="386"/>
          </p14:sldIdLst>
        </p14:section>
        <p14:section name="第二章：文獻探討" id="{290F03E3-2C80-4F41-917C-81F6DFDB1772}">
          <p14:sldIdLst>
            <p14:sldId id="284"/>
            <p14:sldId id="380"/>
            <p14:sldId id="396"/>
            <p14:sldId id="397"/>
            <p14:sldId id="395"/>
            <p14:sldId id="398"/>
            <p14:sldId id="399"/>
          </p14:sldIdLst>
        </p14:section>
        <p14:section name="第三章：研究方法" id="{8CE1CE8D-C63E-C547-8E2A-C93E8D61537C}">
          <p14:sldIdLst>
            <p14:sldId id="314"/>
            <p14:sldId id="381"/>
            <p14:sldId id="382"/>
            <p14:sldId id="393"/>
            <p14:sldId id="426"/>
            <p14:sldId id="427"/>
            <p14:sldId id="394"/>
            <p14:sldId id="428"/>
            <p14:sldId id="429"/>
            <p14:sldId id="430"/>
            <p14:sldId id="431"/>
            <p14:sldId id="432"/>
          </p14:sldIdLst>
        </p14:section>
        <p14:section name="第四章：實驗設計" id="{B7113893-0272-A24B-B69C-5BEF8498740D}">
          <p14:sldIdLst>
            <p14:sldId id="363"/>
            <p14:sldId id="377"/>
            <p14:sldId id="400"/>
            <p14:sldId id="401"/>
            <p14:sldId id="402"/>
            <p14:sldId id="403"/>
            <p14:sldId id="404"/>
          </p14:sldIdLst>
        </p14:section>
        <p14:section name="第五章：實驗結果" id="{DA3F9E64-9F32-E344-8E4B-CA2ADE9339BC}">
          <p14:sldIdLst>
            <p14:sldId id="406"/>
            <p14:sldId id="405"/>
            <p14:sldId id="409"/>
            <p14:sldId id="410"/>
            <p14:sldId id="411"/>
            <p14:sldId id="412"/>
            <p14:sldId id="413"/>
            <p14:sldId id="407"/>
            <p14:sldId id="414"/>
            <p14:sldId id="415"/>
            <p14:sldId id="416"/>
            <p14:sldId id="417"/>
            <p14:sldId id="418"/>
            <p14:sldId id="419"/>
            <p14:sldId id="420"/>
            <p14:sldId id="408"/>
            <p14:sldId id="421"/>
          </p14:sldIdLst>
        </p14:section>
        <p14:section name="第六章：總結" id="{0714B435-C670-F44E-AB75-DFDB4E6404AF}">
          <p14:sldIdLst>
            <p14:sldId id="422"/>
            <p14:sldId id="423"/>
            <p14:sldId id="424"/>
          </p14:sldIdLst>
        </p14:section>
        <p14:section name="END" id="{EF60586E-0222-42BB-81C3-5309C55E4F9A}">
          <p14:sldIdLst>
            <p14:sldId id="425"/>
            <p14:sldId id="272"/>
          </p14:sldIdLst>
        </p14:section>
      </p14:sectionLst>
    </p:ext>
    <p:ext uri="{EFAFB233-063F-42B5-8137-9DF3F51BA10A}">
      <p15:sldGuideLst xmlns:p15="http://schemas.microsoft.com/office/powerpoint/2012/main">
        <p15:guide id="1" orient="horz" pos="2826">
          <p15:clr>
            <a:srgbClr val="9AA0A6"/>
          </p15:clr>
        </p15:guide>
        <p15:guide id="2" orient="horz" pos="720">
          <p15:clr>
            <a:srgbClr val="9AA0A6"/>
          </p15:clr>
        </p15:guide>
        <p15:guide id="3"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C891B6E-A8DA-3A32-8F6D-366BBDFD57BF}" name="Lin" initials="L" userId="Lin" providerId="None"/>
  <p188:author id="{F47831AE-E174-FDBF-A63D-06C2CC23F60A}" name="C107118122" initials="" userId="S::C107118122@nkust.edu.tw::e1a0b813-9e41-4f19-8bdd-f65a3440d10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Lin" initials="L" lastIdx="7" clrIdx="0">
    <p:extLst>
      <p:ext uri="{19B8F6BF-5375-455C-9EA6-DF929625EA0E}">
        <p15:presenceInfo xmlns:p15="http://schemas.microsoft.com/office/powerpoint/2012/main" userId="L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828"/>
    <a:srgbClr val="8FBCDC"/>
    <a:srgbClr val="FBCB44"/>
    <a:srgbClr val="DC5858"/>
    <a:srgbClr val="64A4C9"/>
    <a:srgbClr val="E7BB3F"/>
    <a:srgbClr val="6CB2DA"/>
    <a:srgbClr val="6AB7EE"/>
    <a:srgbClr val="FF6C77"/>
    <a:srgbClr val="8BC9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96CFB5C-9D7D-43E4-B845-FFA9E4D7419D}">
  <a:tblStyle styleId="{196CFB5C-9D7D-43E4-B845-FFA9E4D7419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等深淺樣式 2 - 輔色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0A1B5D5-9B99-4C35-A422-299274C87663}" styleName="中等深淺樣式 1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6E25E649-3F16-4E02-A733-19D2CDBF48F0}" styleName="中等深淺樣式 3 - 輔色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中等深淺樣式 3 - 輔色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中等深淺樣式 3 - 輔色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22838BEF-8BB2-4498-84A7-C5851F593DF1}" styleName="中等深淺樣式 4 - 輔色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E8034E78-7F5D-4C2E-B375-FC64B27BC917}" styleName="深色樣式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佈景主題樣式 1 - 輔色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佈景主題樣式 1 - 輔色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佈景主題樣式 1 - 輔色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D7B26C5-4107-4FEC-AEDC-1716B250A1EF}" styleName="淺色樣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B9631B5-78F2-41C9-869B-9F39066F8104}" styleName="中等深淺樣式 3 - 輔色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中等深淺樣式 3 - 輔色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0660B408-B3CF-4A94-85FC-2B1E0A45F4A2}" styleName="深色樣式 2 - 輔色 1/輔色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125E5076-3810-47DD-B79F-674D7AD40C01}" styleName="深色樣式 1 - 輔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771" autoAdjust="0"/>
    <p:restoredTop sz="79882" autoAdjust="0"/>
  </p:normalViewPr>
  <p:slideViewPr>
    <p:cSldViewPr snapToGrid="0">
      <p:cViewPr varScale="1">
        <p:scale>
          <a:sx n="120" d="100"/>
          <a:sy n="120" d="100"/>
        </p:scale>
        <p:origin x="1278" y="96"/>
      </p:cViewPr>
      <p:guideLst>
        <p:guide orient="horz" pos="2826"/>
        <p:guide orient="horz" pos="720"/>
        <p:guide pos="2880"/>
      </p:guideLst>
    </p:cSldViewPr>
  </p:slideViewPr>
  <p:notesTextViewPr>
    <p:cViewPr>
      <p:scale>
        <a:sx n="125" d="100"/>
        <a:sy n="12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65" Type="http://schemas.openxmlformats.org/officeDocument/2006/relationships/font" Target="fonts/font5.fntdata"/><Relationship Id="rId73"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9816008A-0B8C-40B5-AC37-FD92621693C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a:extLst>
              <a:ext uri="{FF2B5EF4-FFF2-40B4-BE49-F238E27FC236}">
                <a16:creationId xmlns:a16="http://schemas.microsoft.com/office/drawing/2014/main" id="{7B544905-476F-4B0B-8610-5CE6DCA8E26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CE53407-3440-4B31-9C02-CA0EB598596A}" type="datetimeFigureOut">
              <a:rPr lang="zh-TW" altLang="en-US" smtClean="0"/>
              <a:t>2024/6/20</a:t>
            </a:fld>
            <a:endParaRPr lang="zh-TW" altLang="en-US"/>
          </a:p>
        </p:txBody>
      </p:sp>
      <p:sp>
        <p:nvSpPr>
          <p:cNvPr id="4" name="頁尾版面配置區 3">
            <a:extLst>
              <a:ext uri="{FF2B5EF4-FFF2-40B4-BE49-F238E27FC236}">
                <a16:creationId xmlns:a16="http://schemas.microsoft.com/office/drawing/2014/main" id="{E50E49DC-6F0A-45DB-A1E0-78249B0E8F6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a:extLst>
              <a:ext uri="{FF2B5EF4-FFF2-40B4-BE49-F238E27FC236}">
                <a16:creationId xmlns:a16="http://schemas.microsoft.com/office/drawing/2014/main" id="{66C27564-AF3F-4970-90D0-38D2D10F588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5D56904-8F79-4985-88EA-F260C1F1D45B}" type="slidenum">
              <a:rPr lang="zh-TW" altLang="en-US" smtClean="0"/>
              <a:t>‹#›</a:t>
            </a:fld>
            <a:endParaRPr lang="zh-TW" altLang="en-US"/>
          </a:p>
        </p:txBody>
      </p:sp>
    </p:spTree>
    <p:extLst>
      <p:ext uri="{BB962C8B-B14F-4D97-AF65-F5344CB8AC3E}">
        <p14:creationId xmlns:p14="http://schemas.microsoft.com/office/powerpoint/2010/main" val="50836810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ed3401ed3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ed3401ed3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buNone/>
            </a:pPr>
            <a:r>
              <a:rPr lang="zh-TW" altLang="en-US" dirty="0"/>
              <a:t>各位口委好，我是林莉庭，</a:t>
            </a:r>
            <a:endParaRPr lang="en-US" altLang="zh-TW" dirty="0"/>
          </a:p>
          <a:p>
            <a:pPr marL="158750" indent="0" rtl="0">
              <a:buNone/>
            </a:pPr>
            <a:r>
              <a:rPr lang="zh-TW" altLang="en-US" dirty="0"/>
              <a:t>我的研究題目是</a:t>
            </a:r>
            <a:r>
              <a:rPr lang="en-US" altLang="zh-TW" dirty="0"/>
              <a:t>:</a:t>
            </a:r>
            <a:r>
              <a:rPr lang="zh-TW" altLang="en-US" dirty="0"/>
              <a:t>基於個性化項目頻率和時間注意力的下一個購物籃推薦混合模型，</a:t>
            </a:r>
          </a:p>
          <a:p>
            <a:pPr marL="158750" indent="0" rtl="0">
              <a:buNone/>
            </a:pPr>
            <a:r>
              <a:rPr lang="zh-TW" altLang="en-US" dirty="0"/>
              <a:t>而我的指導教授是陳彥良教授。</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143ef78cc43_0_10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143ef78cc43_0_1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再來是文獻探討</a:t>
            </a:r>
            <a:endParaRPr dirty="0"/>
          </a:p>
        </p:txBody>
      </p:sp>
    </p:spTree>
    <p:extLst>
      <p:ext uri="{BB962C8B-B14F-4D97-AF65-F5344CB8AC3E}">
        <p14:creationId xmlns:p14="http://schemas.microsoft.com/office/powerpoint/2010/main" val="420552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Font typeface="Wingdings" panose="05000000000000000000" pitchFamily="2" charset="2"/>
              <a:buNone/>
            </a:pPr>
            <a:r>
              <a:rPr lang="zh-TW" altLang="en-US" dirty="0"/>
              <a:t>首先，在傳統的推薦算法中，</a:t>
            </a:r>
            <a:endParaRPr lang="en-US" altLang="zh-TW" dirty="0"/>
          </a:p>
          <a:p>
            <a:pPr marL="0" indent="0">
              <a:buFont typeface="Wingdings" panose="05000000000000000000" pitchFamily="2" charset="2"/>
              <a:buNone/>
            </a:pPr>
            <a:r>
              <a:rPr lang="zh-TW" altLang="en-US" dirty="0"/>
              <a:t>可以使用基於序列的方法來探索購物籃的順序，</a:t>
            </a:r>
            <a:endParaRPr lang="en-US" altLang="zh-TW" dirty="0"/>
          </a:p>
          <a:p>
            <a:pPr marL="0" indent="0">
              <a:buFont typeface="Wingdings" panose="05000000000000000000" pitchFamily="2" charset="2"/>
              <a:buNone/>
            </a:pPr>
            <a:r>
              <a:rPr lang="zh-TW" altLang="en-US" dirty="0"/>
              <a:t>其中最常被使用的是馬可夫鏈 </a:t>
            </a:r>
            <a:r>
              <a:rPr lang="en-US" altLang="zh-TW" dirty="0"/>
              <a:t>(</a:t>
            </a:r>
            <a:r>
              <a:rPr lang="zh-TW" altLang="en-US" dirty="0"/>
              <a:t>切</a:t>
            </a:r>
            <a:r>
              <a:rPr lang="en-US" altLang="zh-TW" dirty="0"/>
              <a: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t>後來則也出現了許多基於用戶 、項目、內容以及熱門度等等的協同過濾方法 </a:t>
            </a:r>
            <a:r>
              <a:rPr lang="en-US" altLang="zh-TW" dirty="0"/>
              <a:t>(</a:t>
            </a:r>
            <a:r>
              <a:rPr lang="zh-TW" altLang="en-US" dirty="0"/>
              <a:t>切</a:t>
            </a:r>
            <a:r>
              <a:rPr lang="en-US" altLang="zh-TW" dirty="0"/>
              <a:t>)</a:t>
            </a:r>
            <a:r>
              <a:rPr lang="zh-TW" altLang="en-US" dirty="0"/>
              <a:t> </a:t>
            </a:r>
            <a:endParaRPr lang="en-US" altLang="zh-TW"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t>甚至衍生出許多的混合方法，</a:t>
            </a:r>
            <a:endParaRPr lang="en-US" altLang="zh-TW"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t>但這些方法的推薦性都還有所限制</a:t>
            </a:r>
            <a:endParaRPr lang="en-US" altLang="zh-TW"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TW" dirty="0"/>
          </a:p>
        </p:txBody>
      </p:sp>
    </p:spTree>
    <p:extLst>
      <p:ext uri="{BB962C8B-B14F-4D97-AF65-F5344CB8AC3E}">
        <p14:creationId xmlns:p14="http://schemas.microsoft.com/office/powerpoint/2010/main" val="3037845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因此近年來，神經網路模型則在推薦任務中成為了主流</a:t>
            </a:r>
            <a:endParaRPr lang="en-US" altLang="zh-TW" dirty="0"/>
          </a:p>
          <a:p>
            <a:pPr marL="0" lvl="0" indent="0" algn="l" rtl="0">
              <a:spcBef>
                <a:spcPts val="0"/>
              </a:spcBef>
              <a:spcAft>
                <a:spcPts val="0"/>
              </a:spcAft>
              <a:buNone/>
            </a:pPr>
            <a:r>
              <a:rPr lang="zh-TW" altLang="en-US" dirty="0"/>
              <a:t>其中，一開始出現基於 </a:t>
            </a:r>
            <a:r>
              <a:rPr lang="en-US" altLang="zh-TW" dirty="0"/>
              <a:t>RNN </a:t>
            </a:r>
            <a:r>
              <a:rPr lang="zh-TW" altLang="en-US" dirty="0"/>
              <a:t>的方法 </a:t>
            </a:r>
            <a:r>
              <a:rPr lang="en-US" altLang="zh-TW" dirty="0"/>
              <a:t>(</a:t>
            </a:r>
            <a:r>
              <a:rPr lang="zh-TW" altLang="en-US" dirty="0"/>
              <a:t>切</a:t>
            </a:r>
            <a:r>
              <a:rPr lang="en-US" altLang="zh-TW" dirty="0"/>
              <a:t>)</a:t>
            </a:r>
            <a:r>
              <a:rPr lang="zh-TW" altLang="en-US" dirty="0"/>
              <a:t>，以及 </a:t>
            </a:r>
            <a:r>
              <a:rPr lang="en-US" altLang="zh-TW" dirty="0"/>
              <a:t>RNN</a:t>
            </a:r>
            <a:r>
              <a:rPr lang="zh-TW" altLang="en-US" dirty="0"/>
              <a:t> 結合 </a:t>
            </a:r>
            <a:r>
              <a:rPr lang="en-US" altLang="zh-TW" dirty="0"/>
              <a:t>CNN</a:t>
            </a:r>
            <a:r>
              <a:rPr lang="zh-TW" altLang="en-US" dirty="0"/>
              <a:t> 的方法</a:t>
            </a:r>
            <a:endParaRPr lang="en-US" altLang="zh-TW" dirty="0"/>
          </a:p>
          <a:p>
            <a:pPr marL="0" lvl="0" indent="0" algn="l" rtl="0">
              <a:spcBef>
                <a:spcPts val="0"/>
              </a:spcBef>
              <a:spcAft>
                <a:spcPts val="0"/>
              </a:spcAft>
              <a:buNone/>
            </a:pPr>
            <a:r>
              <a:rPr lang="zh-TW" altLang="en-US" dirty="0"/>
              <a:t>但他們沒能</a:t>
            </a:r>
            <a:r>
              <a:rPr lang="zh-TW" altLang="zh-TW" dirty="0"/>
              <a:t>捕捉用戶的長短期偏好</a:t>
            </a:r>
            <a:r>
              <a:rPr lang="zh-TW" altLang="en-US" dirty="0"/>
              <a:t>，</a:t>
            </a:r>
            <a:r>
              <a:rPr lang="en-US" altLang="zh-TW" dirty="0"/>
              <a:t>(</a:t>
            </a:r>
            <a:r>
              <a:rPr lang="zh-TW" altLang="en-US" dirty="0"/>
              <a:t>切</a:t>
            </a:r>
            <a:r>
              <a:rPr lang="en-US" altLang="zh-TW" dirty="0"/>
              <a:t>)</a:t>
            </a:r>
            <a:r>
              <a:rPr lang="zh-TW" altLang="en-US" dirty="0"/>
              <a:t> </a:t>
            </a:r>
            <a:endParaRPr lang="en-US" altLang="zh-TW" dirty="0"/>
          </a:p>
          <a:p>
            <a:pPr marL="0" lvl="0" indent="0" algn="l" rtl="0">
              <a:spcBef>
                <a:spcPts val="0"/>
              </a:spcBef>
              <a:spcAft>
                <a:spcPts val="0"/>
              </a:spcAft>
              <a:buNone/>
            </a:pPr>
            <a:r>
              <a:rPr lang="zh-TW" altLang="en-US" dirty="0"/>
              <a:t>因此</a:t>
            </a:r>
            <a:r>
              <a:rPr lang="zh-TW" altLang="zh-TW" dirty="0"/>
              <a:t>後續研究則透過</a:t>
            </a:r>
            <a:r>
              <a:rPr lang="zh-TW" altLang="en-US" dirty="0"/>
              <a:t>注意力</a:t>
            </a:r>
            <a:r>
              <a:rPr lang="zh-TW" altLang="zh-TW" dirty="0"/>
              <a:t>機制來緩解此問題</a:t>
            </a:r>
            <a:endParaRPr lang="en-US" altLang="zh-TW" dirty="0"/>
          </a:p>
          <a:p>
            <a:pPr marL="0" lvl="0" indent="0" algn="l" rtl="0">
              <a:spcBef>
                <a:spcPts val="0"/>
              </a:spcBef>
              <a:spcAft>
                <a:spcPts val="0"/>
              </a:spcAft>
              <a:buNone/>
            </a:pPr>
            <a:endParaRPr lang="en-US" altLang="zh-TW" dirty="0"/>
          </a:p>
          <a:p>
            <a:pPr marL="0" lvl="0" indent="0" algn="l" rtl="0">
              <a:spcBef>
                <a:spcPts val="0"/>
              </a:spcBef>
              <a:spcAft>
                <a:spcPts val="0"/>
              </a:spcAft>
              <a:buNone/>
            </a:pPr>
            <a:r>
              <a:rPr lang="en-US" altLang="zh-TW" dirty="0"/>
              <a:t>-</a:t>
            </a:r>
          </a:p>
          <a:p>
            <a:pPr marL="0" lvl="0" indent="0" algn="l" rtl="0">
              <a:spcBef>
                <a:spcPts val="0"/>
              </a:spcBef>
              <a:spcAft>
                <a:spcPts val="0"/>
              </a:spcAft>
              <a:buNone/>
            </a:pPr>
            <a:r>
              <a:rPr lang="zh-TW" altLang="en-US" dirty="0"/>
              <a:t>因為注意力</a:t>
            </a:r>
            <a:r>
              <a:rPr lang="zh-TW" altLang="zh-TW" dirty="0"/>
              <a:t>機制可以輕鬆記住</a:t>
            </a:r>
            <a:r>
              <a:rPr lang="en-US" altLang="zh-TW" dirty="0"/>
              <a:t> RNN </a:t>
            </a:r>
            <a:r>
              <a:rPr lang="zh-TW" altLang="zh-TW" dirty="0"/>
              <a:t>中的長程依賴關係，並幫助</a:t>
            </a:r>
            <a:r>
              <a:rPr lang="en-US" altLang="zh-TW" dirty="0"/>
              <a:t> CNN </a:t>
            </a:r>
            <a:r>
              <a:rPr lang="zh-TW" altLang="zh-TW" dirty="0"/>
              <a:t>專注於輸入的重要部分</a:t>
            </a:r>
            <a:endParaRPr lang="en-US" altLang="zh-TW"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t>基於注意力的方法</a:t>
            </a:r>
            <a:r>
              <a:rPr lang="en-US" altLang="zh-TW" dirty="0"/>
              <a:t>:</a:t>
            </a:r>
            <a:r>
              <a:rPr lang="zh-TW" altLang="en-US" dirty="0"/>
              <a:t> 用戶和項目間的複雜結構關聯仍然還沒有被充分挖掘</a:t>
            </a:r>
            <a:endParaRPr lang="en-US" altLang="zh-TW" dirty="0"/>
          </a:p>
          <a:p>
            <a:pPr marL="0" lvl="0" indent="0" algn="l" rtl="0">
              <a:spcBef>
                <a:spcPts val="0"/>
              </a:spcBef>
              <a:spcAft>
                <a:spcPts val="0"/>
              </a:spcAft>
              <a:buNone/>
            </a:pPr>
            <a:endParaRPr lang="en-US" altLang="zh-TW" dirty="0"/>
          </a:p>
        </p:txBody>
      </p:sp>
    </p:spTree>
    <p:extLst>
      <p:ext uri="{BB962C8B-B14F-4D97-AF65-F5344CB8AC3E}">
        <p14:creationId xmlns:p14="http://schemas.microsoft.com/office/powerpoint/2010/main" val="10391125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zh-TW" altLang="en-US" dirty="0"/>
              <a:t>再過來呢，因為用戶和項目之間的</a:t>
            </a:r>
            <a:r>
              <a:rPr lang="zh-TW" altLang="zh-TW" dirty="0"/>
              <a:t>互動包含著</a:t>
            </a:r>
            <a:r>
              <a:rPr lang="zh-TW" altLang="en-US" dirty="0"/>
              <a:t>許多</a:t>
            </a:r>
            <a:r>
              <a:rPr lang="zh-TW" altLang="zh-TW" dirty="0"/>
              <a:t>的隱含結構資訊</a:t>
            </a:r>
            <a:r>
              <a:rPr lang="zh-TW" altLang="en-US" dirty="0"/>
              <a:t>，</a:t>
            </a:r>
            <a:r>
              <a:rPr lang="zh-TW" altLang="zh-TW" dirty="0"/>
              <a:t>因此，</a:t>
            </a:r>
            <a:r>
              <a:rPr lang="en-US" altLang="zh-TW" dirty="0"/>
              <a:t>GNN </a:t>
            </a:r>
            <a:r>
              <a:rPr lang="zh-TW" altLang="en-US" dirty="0"/>
              <a:t>技術則</a:t>
            </a:r>
            <a:r>
              <a:rPr lang="zh-TW" altLang="zh-TW" dirty="0"/>
              <a:t>引起學者的關注</a:t>
            </a:r>
            <a:r>
              <a:rPr lang="zh-TW" altLang="en-US" dirty="0"/>
              <a:t> </a:t>
            </a:r>
            <a:r>
              <a:rPr lang="en-US" altLang="zh-TW" dirty="0"/>
              <a:t>(</a:t>
            </a:r>
            <a:r>
              <a:rPr lang="zh-TW" altLang="en-US" dirty="0"/>
              <a:t>切</a:t>
            </a:r>
            <a:r>
              <a:rPr lang="en-US" altLang="zh-TW" dirty="0"/>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t>另外 </a:t>
            </a:r>
            <a:r>
              <a:rPr lang="en-US" altLang="zh-TW" dirty="0"/>
              <a:t>Transformer </a:t>
            </a:r>
            <a:r>
              <a:rPr lang="zh-TW" altLang="en-US" dirty="0"/>
              <a:t>架構的出現也成為了購物籃推薦領域中的另一個重大進展 </a:t>
            </a:r>
            <a:r>
              <a:rPr lang="en-US" altLang="zh-TW" dirty="0"/>
              <a:t>(</a:t>
            </a:r>
            <a:r>
              <a:rPr lang="zh-TW" altLang="en-US" dirty="0"/>
              <a:t>切</a:t>
            </a:r>
            <a:r>
              <a:rPr lang="en-US" altLang="zh-TW" dirty="0"/>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TW"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t>那綜觀這些基於神經網路的方法，雖然它們在某些推薦任務上能獲得不錯的表現，</a:t>
            </a:r>
            <a:endParaRPr lang="en-US" altLang="zh-TW"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t>但事實上，它們還沒有跟傳統的向量空間模型進行結合，</a:t>
            </a:r>
            <a:endParaRPr lang="en-US" altLang="zh-TW"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t>在這種模型中，可以客觀地評估消費者對商品的重複購買行為的程度</a:t>
            </a:r>
            <a:endParaRPr lang="en-US" altLang="zh-TW"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t>而神經網路模型如果能跟這樣的向量模型結合，可能可以帶來更好的推薦結果</a:t>
            </a:r>
            <a:endParaRPr lang="en-US" altLang="zh-TW"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TW"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TW"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dirty="0"/>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t>向量空間模型（</a:t>
            </a:r>
            <a:r>
              <a:rPr lang="en-US" altLang="zh-TW" dirty="0"/>
              <a:t>Vector Space Model, VSM</a:t>
            </a:r>
            <a:r>
              <a:rPr lang="zh-TW" altLang="en-US" dirty="0"/>
              <a:t>）是一種在資訊檢索、自然語言處理和文本分析領域常見的表示方法，用於表達文檔（或其他數據）作為向量的集合。</a:t>
            </a:r>
            <a:endParaRPr lang="en-US" altLang="zh-TW"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t>每個文檔被表示為一個向量，每一維代表一個特定的詞或短語的重要性，這通常是通過詞頻（</a:t>
            </a:r>
            <a:r>
              <a:rPr lang="en-US" altLang="zh-TW" dirty="0"/>
              <a:t>term frequency, TF</a:t>
            </a:r>
            <a:r>
              <a:rPr lang="zh-TW" altLang="en-US" dirty="0"/>
              <a:t>）和逆文檔頻率（</a:t>
            </a:r>
            <a:r>
              <a:rPr lang="en-US" altLang="zh-TW" dirty="0"/>
              <a:t>inverse document frequency, IDF</a:t>
            </a:r>
            <a:r>
              <a:rPr lang="zh-TW" altLang="en-US" dirty="0"/>
              <a:t>）計算來衡量的</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zh-TW" altLang="en-US"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t>向量空間模型</a:t>
            </a:r>
            <a:r>
              <a:rPr lang="en-US" altLang="zh-TW" dirty="0"/>
              <a:t>:</a:t>
            </a:r>
            <a:r>
              <a:rPr lang="zh-TW" altLang="en-US" dirty="0"/>
              <a:t>，每一位使用者的購買行為透過一個多維向量代表</a:t>
            </a:r>
            <a:endParaRPr lang="en-US" altLang="zh-TW"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TW"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dirty="0"/>
              <a:t>GNN </a:t>
            </a:r>
            <a:r>
              <a:rPr lang="zh-TW" altLang="zh-TW" dirty="0"/>
              <a:t>能夠深入解析結構資訊</a:t>
            </a:r>
            <a:endParaRPr lang="en-US" altLang="zh-TW" dirty="0"/>
          </a:p>
        </p:txBody>
      </p:sp>
    </p:spTree>
    <p:extLst>
      <p:ext uri="{BB962C8B-B14F-4D97-AF65-F5344CB8AC3E}">
        <p14:creationId xmlns:p14="http://schemas.microsoft.com/office/powerpoint/2010/main" val="2993185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solidFill>
                  <a:schemeClr val="tx1"/>
                </a:solidFill>
              </a:rPr>
              <a:t>而重複購買行為，是指用戶在一定時間範圍內多次購買或互動同一個項目或服務的行為</a:t>
            </a:r>
            <a:endParaRPr lang="en-US" altLang="zh-TW" dirty="0">
              <a:solidFill>
                <a:schemeClr val="tx1"/>
              </a:solidFil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solidFill>
                  <a:schemeClr val="tx1"/>
                </a:solidFill>
              </a:rPr>
              <a:t>這種行為反映了用戶的偏好和忠誠度，因此在許多購物籃推薦任務上被證明能有效提升推薦性能</a:t>
            </a:r>
            <a:endParaRPr lang="en-US" altLang="zh-TW" dirty="0">
              <a:solidFill>
                <a:schemeClr val="tx1"/>
              </a:solidFil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TW" dirty="0">
              <a:solidFill>
                <a:schemeClr val="tx1"/>
              </a:solidFil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dirty="0">
                <a:solidFill>
                  <a:schemeClr val="tx1"/>
                </a:solidFill>
              </a:rPr>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solidFill>
                  <a:schemeClr val="tx1"/>
                </a:solidFill>
              </a:rPr>
              <a:t>重複購買行為</a:t>
            </a:r>
            <a:r>
              <a:rPr lang="en-US" altLang="zh-TW" dirty="0">
                <a:solidFill>
                  <a:schemeClr val="tx1"/>
                </a:solidFill>
              </a:rPr>
              <a:t>:</a:t>
            </a:r>
            <a:r>
              <a:rPr lang="zh-TW" altLang="en-US" dirty="0">
                <a:solidFill>
                  <a:schemeClr val="tx1"/>
                </a:solidFill>
              </a:rPr>
              <a:t>喬治</a:t>
            </a:r>
            <a:r>
              <a:rPr lang="zh-TW" altLang="zh-TW" dirty="0">
                <a:solidFill>
                  <a:schemeClr val="tx1"/>
                </a:solidFill>
              </a:rPr>
              <a:t>在某超市購買了五次，其中三次都購買了牛奶。對於喬治，牛奶的</a:t>
            </a:r>
            <a:r>
              <a:rPr lang="en-US" altLang="zh-TW" dirty="0">
                <a:solidFill>
                  <a:schemeClr val="tx1"/>
                </a:solidFill>
              </a:rPr>
              <a:t> PIF </a:t>
            </a:r>
            <a:r>
              <a:rPr lang="zh-TW" altLang="zh-TW" dirty="0">
                <a:solidFill>
                  <a:schemeClr val="tx1"/>
                </a:solidFill>
              </a:rPr>
              <a:t>值為</a:t>
            </a:r>
            <a:r>
              <a:rPr lang="en-US" altLang="zh-TW" dirty="0">
                <a:solidFill>
                  <a:schemeClr val="tx1"/>
                </a:solidFill>
              </a:rPr>
              <a:t> 0.6</a:t>
            </a:r>
            <a:r>
              <a:rPr lang="zh-TW" altLang="zh-TW" dirty="0">
                <a:solidFill>
                  <a:schemeClr val="tx1"/>
                </a:solidFill>
              </a:rPr>
              <a:t>。</a:t>
            </a:r>
            <a:endParaRPr lang="en-US" altLang="zh-TW" dirty="0">
              <a:solidFill>
                <a:schemeClr val="tx1"/>
              </a:solidFil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dirty="0">
                <a:solidFill>
                  <a:schemeClr val="tx1"/>
                </a:solidFill>
              </a:rPr>
              <a:t>PIF</a:t>
            </a:r>
            <a:r>
              <a:rPr lang="zh-TW" altLang="zh-TW" dirty="0">
                <a:solidFill>
                  <a:schemeClr val="tx1"/>
                </a:solidFill>
              </a:rPr>
              <a:t>主要用於評估用戶與商品之間的互動頻率；</a:t>
            </a:r>
            <a:r>
              <a:rPr lang="en-US" altLang="zh-TW" dirty="0">
                <a:solidFill>
                  <a:schemeClr val="tx1"/>
                </a:solidFill>
              </a:rPr>
              <a:t>PIF </a:t>
            </a:r>
            <a:r>
              <a:rPr lang="zh-TW" altLang="zh-TW" dirty="0">
                <a:solidFill>
                  <a:schemeClr val="tx1"/>
                </a:solidFill>
              </a:rPr>
              <a:t>值越高，表示用戶再次購買該商品的可能性越大</a:t>
            </a:r>
            <a:endParaRPr lang="en-US" altLang="zh-TW" dirty="0">
              <a:solidFill>
                <a:schemeClr val="tx1"/>
              </a:solidFill>
            </a:endParaRPr>
          </a:p>
        </p:txBody>
      </p:sp>
    </p:spTree>
    <p:extLst>
      <p:ext uri="{BB962C8B-B14F-4D97-AF65-F5344CB8AC3E}">
        <p14:creationId xmlns:p14="http://schemas.microsoft.com/office/powerpoint/2010/main" val="16975067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solidFill>
                  <a:schemeClr val="tx1"/>
                </a:solidFill>
              </a:rPr>
              <a:t>那在緒論時我們有提到，先前研究 </a:t>
            </a:r>
            <a:r>
              <a:rPr lang="en-US" altLang="zh-TW" dirty="0">
                <a:solidFill>
                  <a:schemeClr val="tx1"/>
                </a:solidFill>
              </a:rPr>
              <a:t>TIFUKNN</a:t>
            </a:r>
            <a:r>
              <a:rPr lang="zh-TW" altLang="en-US" dirty="0">
                <a:solidFill>
                  <a:schemeClr val="tx1"/>
                </a:solidFill>
              </a:rPr>
              <a:t> 有指出 </a:t>
            </a:r>
            <a:r>
              <a:rPr lang="en-US" altLang="zh-TW" dirty="0">
                <a:solidFill>
                  <a:schemeClr val="tx1"/>
                </a:solidFill>
              </a:rPr>
              <a:t>RNN</a:t>
            </a:r>
            <a:r>
              <a:rPr lang="zh-TW" altLang="en-US" dirty="0">
                <a:solidFill>
                  <a:schemeClr val="tx1"/>
                </a:solidFill>
              </a:rPr>
              <a:t> 無法有效學習項目頻率資訊，</a:t>
            </a:r>
            <a:endParaRPr lang="en-US" altLang="zh-TW" dirty="0">
              <a:solidFill>
                <a:schemeClr val="tx1"/>
              </a:solidFil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solidFill>
                  <a:schemeClr val="tx1"/>
                </a:solidFill>
              </a:rPr>
              <a:t>其中遇到的困難是，無論他們嘗試哪種優化器</a:t>
            </a:r>
            <a:endParaRPr lang="en-US" altLang="zh-TW" dirty="0">
              <a:solidFill>
                <a:schemeClr val="tx1"/>
              </a:solidFil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solidFill>
                  <a:schemeClr val="tx1"/>
                </a:solidFill>
              </a:rPr>
              <a:t>或是增加訓練數據的大小或移除嵌入層等等，</a:t>
            </a:r>
            <a:endParaRPr lang="en-US" altLang="zh-TW" dirty="0">
              <a:solidFill>
                <a:schemeClr val="tx1"/>
              </a:solidFil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solidFill>
                  <a:schemeClr val="tx1"/>
                </a:solidFill>
              </a:rPr>
              <a:t>它的訓練結果都會陷入局部最優，因此無法學習到一個精確的模型</a:t>
            </a:r>
            <a:endParaRPr lang="en-US" altLang="zh-TW" dirty="0">
              <a:solidFill>
                <a:schemeClr val="tx1"/>
              </a:solidFil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TW" dirty="0">
              <a:solidFill>
                <a:schemeClr val="tx1"/>
              </a:solidFil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TW" dirty="0">
              <a:solidFill>
                <a:schemeClr val="tx1"/>
              </a:solidFil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dirty="0">
                <a:solidFill>
                  <a:schemeClr val="tx1"/>
                </a:solidFill>
              </a:rPr>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solidFill>
                  <a:schemeClr val="tx1"/>
                </a:solidFill>
              </a:rPr>
              <a:t>學者們撇除一些變體模型 </a:t>
            </a:r>
            <a:r>
              <a:rPr lang="en-US" altLang="zh-TW" dirty="0">
                <a:solidFill>
                  <a:schemeClr val="tx1"/>
                </a:solidFill>
              </a:rPr>
              <a:t>LSTM</a:t>
            </a:r>
            <a:r>
              <a:rPr lang="zh-TW" altLang="en-US" dirty="0">
                <a:solidFill>
                  <a:schemeClr val="tx1"/>
                </a:solidFill>
              </a:rPr>
              <a:t> 和 </a:t>
            </a:r>
            <a:r>
              <a:rPr lang="en-US" altLang="zh-TW" dirty="0">
                <a:solidFill>
                  <a:schemeClr val="tx1"/>
                </a:solidFill>
              </a:rPr>
              <a:t>GRU</a:t>
            </a:r>
            <a:r>
              <a:rPr lang="zh-TW" altLang="en-US" dirty="0">
                <a:solidFill>
                  <a:schemeClr val="tx1"/>
                </a:solidFill>
              </a:rPr>
              <a:t> ，對一般的 </a:t>
            </a:r>
            <a:r>
              <a:rPr lang="en-US" altLang="zh-TW" dirty="0">
                <a:solidFill>
                  <a:schemeClr val="tx1"/>
                </a:solidFill>
              </a:rPr>
              <a:t>RNN </a:t>
            </a:r>
            <a:r>
              <a:rPr lang="zh-TW" altLang="en-US" dirty="0">
                <a:solidFill>
                  <a:schemeClr val="tx1"/>
                </a:solidFill>
              </a:rPr>
              <a:t>進行了實驗</a:t>
            </a:r>
            <a:endParaRPr lang="en-US" altLang="zh-TW" dirty="0">
              <a:solidFill>
                <a:schemeClr val="tx1"/>
              </a:solidFil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TW" dirty="0">
              <a:solidFill>
                <a:schemeClr val="tx1"/>
              </a:solidFil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solidFill>
                  <a:schemeClr val="tx1"/>
                </a:solidFill>
              </a:rPr>
              <a:t>具體方法</a:t>
            </a:r>
            <a:r>
              <a:rPr lang="en-US" altLang="zh-TW" dirty="0">
                <a:solidFill>
                  <a:schemeClr val="tx1"/>
                </a:solidFill>
              </a:rPr>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solidFill>
                  <a:schemeClr val="tx1"/>
                </a:solidFill>
              </a:rPr>
              <a:t>在生成的 </a:t>
            </a:r>
            <a:r>
              <a:rPr lang="en-US" altLang="zh-TW" dirty="0">
                <a:solidFill>
                  <a:schemeClr val="tx1"/>
                </a:solidFill>
              </a:rPr>
              <a:t>2500 </a:t>
            </a:r>
            <a:r>
              <a:rPr lang="zh-TW" altLang="en-US" dirty="0">
                <a:solidFill>
                  <a:schemeClr val="tx1"/>
                </a:solidFill>
              </a:rPr>
              <a:t>個 </a:t>
            </a:r>
            <a:r>
              <a:rPr lang="en-US" altLang="zh-TW" dirty="0">
                <a:solidFill>
                  <a:schemeClr val="tx1"/>
                </a:solidFill>
              </a:rPr>
              <a:t>One-Hot </a:t>
            </a:r>
            <a:r>
              <a:rPr lang="zh-TW" altLang="en-US" dirty="0">
                <a:solidFill>
                  <a:schemeClr val="tx1"/>
                </a:solidFill>
              </a:rPr>
              <a:t>向量序列的訓練數據集中，每個向量的維度為 </a:t>
            </a:r>
            <a:r>
              <a:rPr lang="en-US" altLang="zh-TW" dirty="0">
                <a:solidFill>
                  <a:schemeClr val="tx1"/>
                </a:solidFill>
              </a:rPr>
              <a:t>100</a:t>
            </a:r>
            <a:r>
              <a:rPr lang="zh-TW" altLang="en-US" dirty="0">
                <a:solidFill>
                  <a:schemeClr val="tx1"/>
                </a:solidFill>
              </a:rPr>
              <a:t>，每個序列長度固定為 </a:t>
            </a:r>
            <a:r>
              <a:rPr lang="en-US" altLang="zh-TW" dirty="0">
                <a:solidFill>
                  <a:schemeClr val="tx1"/>
                </a:solidFill>
              </a:rPr>
              <a:t>10</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solidFill>
                  <a:schemeClr val="tx1"/>
                </a:solidFill>
              </a:rPr>
              <a:t>在每個向量序列中隨機選擇前 </a:t>
            </a:r>
            <a:r>
              <a:rPr lang="en-US" altLang="zh-TW" dirty="0">
                <a:solidFill>
                  <a:schemeClr val="tx1"/>
                </a:solidFill>
              </a:rPr>
              <a:t>8 </a:t>
            </a:r>
            <a:r>
              <a:rPr lang="zh-TW" altLang="en-US" dirty="0">
                <a:solidFill>
                  <a:schemeClr val="tx1"/>
                </a:solidFill>
              </a:rPr>
              <a:t>個向量中的 </a:t>
            </a:r>
            <a:r>
              <a:rPr lang="en-US" altLang="zh-TW" dirty="0">
                <a:solidFill>
                  <a:schemeClr val="tx1"/>
                </a:solidFill>
              </a:rPr>
              <a:t>2 </a:t>
            </a:r>
            <a:r>
              <a:rPr lang="zh-TW" altLang="en-US" dirty="0">
                <a:solidFill>
                  <a:schemeClr val="tx1"/>
                </a:solidFill>
              </a:rPr>
              <a:t>個作為最後兩個向量</a:t>
            </a:r>
            <a:r>
              <a:rPr lang="en-US" altLang="zh-TW" dirty="0">
                <a:solidFill>
                  <a:schemeClr val="tx1"/>
                </a:solidFill>
              </a:rPr>
              <a:t>(</a:t>
            </a:r>
            <a:r>
              <a:rPr lang="zh-TW" altLang="en-US" dirty="0">
                <a:solidFill>
                  <a:schemeClr val="tx1"/>
                </a:solidFill>
              </a:rPr>
              <a:t>確保生成的向量具有重複的項目</a:t>
            </a:r>
            <a:r>
              <a:rPr lang="en-US" altLang="zh-TW" dirty="0">
                <a:solidFill>
                  <a:schemeClr val="tx1"/>
                </a:solidFill>
              </a:rPr>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solidFill>
                  <a:schemeClr val="tx1"/>
                </a:solidFill>
              </a:rPr>
              <a:t>接著使用基於 </a:t>
            </a:r>
            <a:r>
              <a:rPr lang="en-US" altLang="zh-TW" dirty="0">
                <a:solidFill>
                  <a:schemeClr val="tx1"/>
                </a:solidFill>
              </a:rPr>
              <a:t>RNN </a:t>
            </a:r>
            <a:r>
              <a:rPr lang="zh-TW" altLang="en-US" dirty="0">
                <a:solidFill>
                  <a:schemeClr val="tx1"/>
                </a:solidFill>
              </a:rPr>
              <a:t>的方法，使用一個公共模組來匯總歷史購物籃作為用戶表示</a:t>
            </a:r>
            <a:endParaRPr lang="en-US" altLang="zh-TW" dirty="0">
              <a:solidFill>
                <a:schemeClr val="tx1"/>
              </a:solidFil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solidFill>
                  <a:schemeClr val="tx1"/>
                </a:solidFill>
              </a:rPr>
              <a:t>每個購物籃首先輸入到集合嵌入層，轉換為集合嵌入，</a:t>
            </a:r>
            <a:endParaRPr lang="en-US" altLang="zh-TW" dirty="0">
              <a:solidFill>
                <a:schemeClr val="tx1"/>
              </a:solidFil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solidFill>
                  <a:schemeClr val="tx1"/>
                </a:solidFill>
              </a:rPr>
              <a:t>之後 </a:t>
            </a:r>
            <a:r>
              <a:rPr lang="en-US" altLang="zh-TW" dirty="0">
                <a:solidFill>
                  <a:schemeClr val="tx1"/>
                </a:solidFill>
              </a:rPr>
              <a:t>RNN </a:t>
            </a:r>
            <a:r>
              <a:rPr lang="zh-TW" altLang="en-US" dirty="0">
                <a:solidFill>
                  <a:schemeClr val="tx1"/>
                </a:solidFill>
              </a:rPr>
              <a:t>再用於匯總不同時間步的所有集合嵌入，生成最終的用戶表示作為一個匯總向量</a:t>
            </a:r>
            <a:endParaRPr lang="en-US" altLang="zh-TW" dirty="0">
              <a:solidFill>
                <a:schemeClr val="tx1"/>
              </a:solidFil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solidFill>
                  <a:schemeClr val="tx1"/>
                </a:solidFill>
              </a:rPr>
              <a:t>這個模組應用於訓練數據集以學習向量加法</a:t>
            </a:r>
            <a:endParaRPr lang="en-US" altLang="zh-TW" dirty="0">
              <a:solidFill>
                <a:schemeClr val="tx1"/>
              </a:solidFill>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solidFill>
                  <a:schemeClr val="tx1"/>
                </a:solidFill>
              </a:rPr>
              <a:t>而訓練結果顯示 </a:t>
            </a:r>
            <a:r>
              <a:rPr lang="en-US" altLang="zh-TW" dirty="0">
                <a:solidFill>
                  <a:schemeClr val="tx1"/>
                </a:solidFill>
              </a:rPr>
              <a:t>RNN </a:t>
            </a:r>
            <a:r>
              <a:rPr lang="zh-TW" altLang="en-US" dirty="0">
                <a:solidFill>
                  <a:schemeClr val="tx1"/>
                </a:solidFill>
              </a:rPr>
              <a:t>的訓練損失收斂到 </a:t>
            </a:r>
            <a:r>
              <a:rPr lang="en-US" altLang="zh-TW" dirty="0">
                <a:solidFill>
                  <a:schemeClr val="tx1"/>
                </a:solidFill>
              </a:rPr>
              <a:t>4</a:t>
            </a:r>
            <a:r>
              <a:rPr lang="zh-TW" altLang="en-US" dirty="0">
                <a:solidFill>
                  <a:schemeClr val="tx1"/>
                </a:solidFill>
              </a:rPr>
              <a:t>，遠離了最優誤差 </a:t>
            </a:r>
            <a:r>
              <a:rPr lang="en-US" altLang="zh-TW" dirty="0">
                <a:solidFill>
                  <a:schemeClr val="tx1"/>
                </a:solidFill>
              </a:rPr>
              <a:t>0</a:t>
            </a:r>
          </a:p>
        </p:txBody>
      </p:sp>
    </p:spTree>
    <p:extLst>
      <p:ext uri="{BB962C8B-B14F-4D97-AF65-F5344CB8AC3E}">
        <p14:creationId xmlns:p14="http://schemas.microsoft.com/office/powerpoint/2010/main" val="3154482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t>因此，本研究試圖在改善過去推薦方法的不足的同時，</a:t>
            </a:r>
            <a:endParaRPr lang="en-US" altLang="zh-TW"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t>延續個性化項目頻率的優勢，並吸取 </a:t>
            </a:r>
            <a:r>
              <a:rPr lang="en-US" altLang="zh-TW" dirty="0"/>
              <a:t>RNN</a:t>
            </a:r>
            <a:r>
              <a:rPr lang="zh-TW" altLang="en-US" dirty="0"/>
              <a:t> 技術的訓練經驗來去嘗試另一個熱門技術注意力機制，</a:t>
            </a:r>
            <a:endParaRPr lang="en-US" altLang="zh-TW"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t>來提供一個更全面的購物籃推薦系統</a:t>
            </a:r>
            <a:endParaRPr lang="en-US" altLang="zh-TW" dirty="0"/>
          </a:p>
        </p:txBody>
      </p:sp>
    </p:spTree>
    <p:extLst>
      <p:ext uri="{BB962C8B-B14F-4D97-AF65-F5344CB8AC3E}">
        <p14:creationId xmlns:p14="http://schemas.microsoft.com/office/powerpoint/2010/main" val="614904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143ef78cc43_0_10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143ef78cc43_0_1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918568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50000"/>
                  </a:lnSpc>
                  <a:buFont typeface="Arial" panose="020B0604020202020204" pitchFamily="34" charset="0"/>
                  <a:buNone/>
                </a:pPr>
                <a:r>
                  <a:rPr lang="zh-TW" altLang="en-US" dirty="0"/>
                  <a:t>首先，我們將問題定義為：</a:t>
                </a:r>
              </a:p>
              <a:p>
                <a:pPr marL="0" indent="0">
                  <a:lnSpc>
                    <a:spcPct val="150000"/>
                  </a:lnSpc>
                  <a:buFont typeface="Arial" panose="020B0604020202020204" pitchFamily="34" charset="0"/>
                  <a:buNone/>
                </a:pPr>
                <a:r>
                  <a:rPr lang="zh-TW" altLang="en-US" dirty="0"/>
                  <a:t>假設有一組用戶集合 𝑈 、項目集合 𝐼 ，以及由所有用戶與項目交互而產生的購物籃集合 𝐵</a:t>
                </a:r>
              </a:p>
              <a:p>
                <a:pPr marL="0" indent="0">
                  <a:lnSpc>
                    <a:spcPct val="150000"/>
                  </a:lnSpc>
                  <a:buFont typeface="Arial" panose="020B0604020202020204" pitchFamily="34" charset="0"/>
                  <a:buNone/>
                </a:pPr>
                <a:r>
                  <a:rPr lang="zh-TW" altLang="en-US" dirty="0"/>
                  <a:t>而每個用戶 </a:t>
                </a:r>
                <a14:m>
                  <m:oMath xmlns:m="http://schemas.openxmlformats.org/officeDocument/2006/math">
                    <m:r>
                      <a:rPr lang="en-US" altLang="zh-TW" i="1" dirty="0" smtClean="0">
                        <a:latin typeface="Cambria Math" panose="02040503050406030204" pitchFamily="18" charset="0"/>
                      </a:rPr>
                      <m:t>𝑢</m:t>
                    </m:r>
                  </m:oMath>
                </a14:m>
                <a:r>
                  <a:rPr lang="zh-TW" altLang="en-US" dirty="0"/>
                  <a:t> 的購買歷史是按時間排序的購物籃序列 </a:t>
                </a:r>
                <a14:m>
                  <m:oMath xmlns:m="http://schemas.openxmlformats.org/officeDocument/2006/math">
                    <m:sSup>
                      <m:sSupPr>
                        <m:ctrlPr>
                          <a:rPr lang="en-US" altLang="zh-TW" b="0" i="1" dirty="0" smtClean="0">
                            <a:latin typeface="Cambria Math" panose="02040503050406030204" pitchFamily="18" charset="0"/>
                          </a:rPr>
                        </m:ctrlPr>
                      </m:sSupPr>
                      <m:e>
                        <m:r>
                          <a:rPr lang="en-US" altLang="zh-TW" b="0" i="1" dirty="0" smtClean="0">
                            <a:latin typeface="Cambria Math" panose="02040503050406030204" pitchFamily="18" charset="0"/>
                          </a:rPr>
                          <m:t>𝐵</m:t>
                        </m:r>
                      </m:e>
                      <m:sup>
                        <m:r>
                          <a:rPr lang="en-US" altLang="zh-TW" b="0" i="1" dirty="0" smtClean="0">
                            <a:latin typeface="Cambria Math" panose="02040503050406030204" pitchFamily="18" charset="0"/>
                          </a:rPr>
                          <m:t>𝑢</m:t>
                        </m:r>
                      </m:sup>
                    </m:sSup>
                  </m:oMath>
                </a14:m>
                <a:r>
                  <a:rPr lang="zh-TW" altLang="en-US" dirty="0"/>
                  <a:t> 作為表示，其中的每個購物籃 </a:t>
                </a:r>
                <a14:m>
                  <m:oMath xmlns:m="http://schemas.openxmlformats.org/officeDocument/2006/math">
                    <m:sSubSup>
                      <m:sSubSupPr>
                        <m:ctrlPr>
                          <a:rPr lang="en-US" altLang="zh-TW" i="1" dirty="0">
                            <a:latin typeface="Cambria Math" panose="02040503050406030204" pitchFamily="18" charset="0"/>
                          </a:rPr>
                        </m:ctrlPr>
                      </m:sSubSupPr>
                      <m:e>
                        <m:r>
                          <a:rPr lang="en-US" altLang="zh-TW" i="1" dirty="0">
                            <a:latin typeface="Cambria Math" panose="02040503050406030204" pitchFamily="18" charset="0"/>
                          </a:rPr>
                          <m:t>𝑏</m:t>
                        </m:r>
                      </m:e>
                      <m:sub>
                        <m:r>
                          <a:rPr lang="en-US" altLang="zh-TW" i="1" dirty="0">
                            <a:latin typeface="Cambria Math" panose="02040503050406030204" pitchFamily="18" charset="0"/>
                          </a:rPr>
                          <m:t>𝑡</m:t>
                        </m:r>
                      </m:sub>
                      <m:sup>
                        <m:r>
                          <a:rPr lang="en-US" altLang="zh-TW" i="1" dirty="0">
                            <a:latin typeface="Cambria Math" panose="02040503050406030204" pitchFamily="18" charset="0"/>
                          </a:rPr>
                          <m:t>𝑢</m:t>
                        </m:r>
                      </m:sup>
                    </m:sSubSup>
                  </m:oMath>
                </a14:m>
                <a:r>
                  <a:rPr lang="zh-TW" altLang="en-US" dirty="0"/>
                  <a:t> 則是一次交易的項目集合</a:t>
                </a:r>
                <a:endParaRPr lang="en-US" altLang="zh-TW" dirty="0"/>
              </a:p>
              <a:p>
                <a:pPr marL="0" indent="0">
                  <a:lnSpc>
                    <a:spcPct val="150000"/>
                  </a:lnSpc>
                  <a:buFont typeface="Arial" panose="020B0604020202020204" pitchFamily="34" charset="0"/>
                  <a:buNone/>
                </a:pPr>
                <a:r>
                  <a:rPr lang="zh-TW" altLang="en-US" dirty="0"/>
                  <a:t>則我們的目標任務是：當給定用戶 </a:t>
                </a:r>
                <a14:m>
                  <m:oMath xmlns:m="http://schemas.openxmlformats.org/officeDocument/2006/math">
                    <m:r>
                      <a:rPr lang="en-US" altLang="zh-TW" i="1">
                        <a:latin typeface="Cambria Math" panose="02040503050406030204" pitchFamily="18" charset="0"/>
                      </a:rPr>
                      <m:t>𝑢</m:t>
                    </m:r>
                  </m:oMath>
                </a14:m>
                <a:r>
                  <a:rPr lang="zh-TW" altLang="en-US" dirty="0"/>
                  <a:t> 的一系的歷史購物籃序列時，預測他在下個購物籃中可能會購買的項目集合 </a:t>
                </a:r>
                <a:r>
                  <a:rPr lang="en-US" altLang="zh-TW" dirty="0"/>
                  <a:t>Y</a:t>
                </a:r>
              </a:p>
              <a:p>
                <a:pPr marL="0" indent="0">
                  <a:lnSpc>
                    <a:spcPct val="150000"/>
                  </a:lnSpc>
                  <a:buFont typeface="Arial" panose="020B0604020202020204" pitchFamily="34" charset="0"/>
                  <a:buNone/>
                </a:pPr>
                <a:endParaRPr lang="en-US" altLang="zh-TW" dirty="0"/>
              </a:p>
              <a:p>
                <a:pPr marL="0" indent="0">
                  <a:lnSpc>
                    <a:spcPct val="150000"/>
                  </a:lnSpc>
                  <a:buFont typeface="Arial" panose="020B0604020202020204" pitchFamily="34" charset="0"/>
                  <a:buNone/>
                </a:pPr>
                <a:endParaRPr lang="en-US" altLang="zh-TW" dirty="0"/>
              </a:p>
            </p:txBody>
          </p:sp>
        </mc:Choice>
        <mc:Fallback xmlns="">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50000"/>
                  </a:lnSpc>
                  <a:buFont typeface="Arial" panose="020B0604020202020204" pitchFamily="34" charset="0"/>
                  <a:buNone/>
                </a:pPr>
                <a:r>
                  <a:rPr lang="zh-TW" altLang="en-US" sz="1100" dirty="0">
                    <a:latin typeface="微軟正黑體" panose="020B0604030504040204" pitchFamily="34" charset="-120"/>
                    <a:ea typeface="微軟正黑體" panose="020B0604030504040204" pitchFamily="34" charset="-120"/>
                    <a:cs typeface="Times New Roman" panose="02020603050405020304" pitchFamily="18" charset="0"/>
                  </a:rPr>
                  <a:t>首先，我們將問題定義為：</a:t>
                </a:r>
              </a:p>
              <a:p>
                <a:pPr marL="0" indent="0">
                  <a:lnSpc>
                    <a:spcPct val="150000"/>
                  </a:lnSpc>
                  <a:buFont typeface="Arial" panose="020B0604020202020204" pitchFamily="34" charset="0"/>
                  <a:buNone/>
                </a:pPr>
                <a:r>
                  <a:rPr lang="zh-TW" altLang="en-US" sz="1100" dirty="0">
                    <a:latin typeface="微軟正黑體" panose="020B0604030504040204" pitchFamily="34" charset="-120"/>
                    <a:ea typeface="微軟正黑體" panose="020B0604030504040204" pitchFamily="34" charset="-120"/>
                    <a:cs typeface="Times New Roman" panose="02020603050405020304" pitchFamily="18" charset="0"/>
                  </a:rPr>
                  <a:t>假設有一組用戶集合 𝑈 、項目集合 𝐼 ，以及所有用戶與項目交互而產生的購物籃集合 𝐵。</a:t>
                </a:r>
              </a:p>
              <a:p>
                <a:pPr marL="0" indent="0">
                  <a:lnSpc>
                    <a:spcPct val="150000"/>
                  </a:lnSpc>
                  <a:buFont typeface="Arial" panose="020B0604020202020204" pitchFamily="34" charset="0"/>
                  <a:buNone/>
                </a:pPr>
                <a:r>
                  <a:rPr lang="zh-TW" altLang="en-US" sz="1100" dirty="0">
                    <a:latin typeface="微軟正黑體" panose="020B0604030504040204" pitchFamily="34" charset="-120"/>
                    <a:ea typeface="微軟正黑體" panose="020B0604030504040204" pitchFamily="34" charset="-120"/>
                    <a:cs typeface="Times New Roman" panose="02020603050405020304" pitchFamily="18" charset="0"/>
                  </a:rPr>
                  <a:t>而每個用戶 </a:t>
                </a:r>
                <a:r>
                  <a:rPr lang="en-US" altLang="zh-TW" sz="1100" i="0" dirty="0">
                    <a:latin typeface="Cambria Math" panose="02040503050406030204" pitchFamily="18" charset="0"/>
                    <a:ea typeface="微軟正黑體" panose="020B0604030504040204" pitchFamily="34" charset="-120"/>
                    <a:cs typeface="Times New Roman" panose="02020603050405020304" pitchFamily="18" charset="0"/>
                  </a:rPr>
                  <a:t>𝑢</a:t>
                </a:r>
                <a:r>
                  <a:rPr lang="zh-TW" altLang="en-US" sz="1100" dirty="0">
                    <a:latin typeface="微軟正黑體" panose="020B0604030504040204" pitchFamily="34" charset="-120"/>
                    <a:ea typeface="微軟正黑體" panose="020B0604030504040204" pitchFamily="34" charset="-120"/>
                    <a:cs typeface="Times New Roman" panose="02020603050405020304" pitchFamily="18" charset="0"/>
                  </a:rPr>
                  <a:t> 的購買歷史是按時間排序的購物籃序列 </a:t>
                </a:r>
                <a:r>
                  <a:rPr lang="en-US" altLang="zh-TW" sz="1100" b="0" i="0" dirty="0">
                    <a:latin typeface="Cambria Math" panose="02040503050406030204" pitchFamily="18" charset="0"/>
                  </a:rPr>
                  <a:t>𝐵^𝑢={</a:t>
                </a:r>
                <a:r>
                  <a:rPr lang="en-US" altLang="zh-TW" sz="1100" i="0" dirty="0">
                    <a:latin typeface="Cambria Math" panose="02040503050406030204" pitchFamily="18" charset="0"/>
                  </a:rPr>
                  <a:t>𝑏_1^𝑢, 𝑏_2^𝑢, …,𝑏_𝑡^𝑢</a:t>
                </a:r>
                <a:r>
                  <a:rPr lang="en-US" altLang="zh-TW" sz="1100" b="0" i="0" dirty="0">
                    <a:latin typeface="Cambria Math" panose="02040503050406030204" pitchFamily="18" charset="0"/>
                  </a:rPr>
                  <a:t>}</a:t>
                </a:r>
                <a:r>
                  <a:rPr lang="zh-TW" altLang="en-US" sz="1100" dirty="0">
                    <a:latin typeface="微軟正黑體" panose="020B0604030504040204" pitchFamily="34" charset="-120"/>
                    <a:ea typeface="微軟正黑體" panose="020B0604030504040204" pitchFamily="34" charset="-120"/>
                    <a:cs typeface="Times New Roman" panose="02020603050405020304" pitchFamily="18" charset="0"/>
                  </a:rPr>
                  <a:t> 。</a:t>
                </a:r>
                <a:endParaRPr lang="en-US" altLang="zh-TW" sz="1100" dirty="0">
                  <a:latin typeface="微軟正黑體" panose="020B0604030504040204" pitchFamily="34" charset="-120"/>
                  <a:ea typeface="微軟正黑體" panose="020B0604030504040204" pitchFamily="34" charset="-120"/>
                  <a:cs typeface="Times New Roman" panose="02020603050405020304" pitchFamily="18" charset="0"/>
                </a:endParaRPr>
              </a:p>
              <a:p>
                <a:pPr marL="0" indent="0">
                  <a:lnSpc>
                    <a:spcPct val="150000"/>
                  </a:lnSpc>
                  <a:buFont typeface="Arial" panose="020B0604020202020204" pitchFamily="34" charset="0"/>
                  <a:buNone/>
                </a:pPr>
                <a:r>
                  <a:rPr lang="zh-TW" altLang="en-US" sz="1100" dirty="0">
                    <a:latin typeface="微軟正黑體" panose="020B0604030504040204" pitchFamily="34" charset="-120"/>
                    <a:ea typeface="微軟正黑體" panose="020B0604030504040204" pitchFamily="34" charset="-120"/>
                    <a:cs typeface="Times New Roman" panose="02020603050405020304" pitchFamily="18" charset="0"/>
                  </a:rPr>
                  <a:t>其中的每個購物籃 </a:t>
                </a:r>
                <a:r>
                  <a:rPr lang="en-US" altLang="zh-TW" sz="1100" i="0" dirty="0">
                    <a:latin typeface="Cambria Math" panose="02040503050406030204" pitchFamily="18" charset="0"/>
                  </a:rPr>
                  <a:t>𝑏_𝑡^𝑢</a:t>
                </a:r>
                <a:r>
                  <a:rPr lang="zh-TW" altLang="en-US" sz="1100" dirty="0">
                    <a:latin typeface="微軟正黑體" panose="020B0604030504040204" pitchFamily="34" charset="-120"/>
                    <a:ea typeface="微軟正黑體" panose="020B0604030504040204" pitchFamily="34" charset="-120"/>
                    <a:cs typeface="Times New Roman" panose="02020603050405020304" pitchFamily="18" charset="0"/>
                  </a:rPr>
                  <a:t> 是一次交易的項目集合</a:t>
                </a:r>
                <a:endParaRPr lang="en-US" altLang="zh-TW" sz="1100" dirty="0">
                  <a:latin typeface="微軟正黑體" panose="020B0604030504040204" pitchFamily="34" charset="-120"/>
                  <a:ea typeface="微軟正黑體" panose="020B0604030504040204" pitchFamily="34" charset="-120"/>
                  <a:cs typeface="Times New Roman" panose="02020603050405020304" pitchFamily="18" charset="0"/>
                </a:endParaRPr>
              </a:p>
              <a:p>
                <a:pPr marL="0" indent="0">
                  <a:lnSpc>
                    <a:spcPct val="150000"/>
                  </a:lnSpc>
                  <a:buFont typeface="Arial" panose="020B0604020202020204" pitchFamily="34" charset="0"/>
                  <a:buNone/>
                </a:pPr>
                <a:endParaRPr lang="en-US" altLang="zh-TW" sz="1100" dirty="0">
                  <a:latin typeface="微軟正黑體" panose="020B0604030504040204" pitchFamily="34" charset="-120"/>
                  <a:ea typeface="微軟正黑體" panose="020B0604030504040204" pitchFamily="34" charset="-120"/>
                  <a:cs typeface="Times New Roman" panose="02020603050405020304" pitchFamily="18" charset="0"/>
                </a:endParaRPr>
              </a:p>
              <a:p>
                <a:pPr marL="0" indent="0">
                  <a:lnSpc>
                    <a:spcPct val="150000"/>
                  </a:lnSpc>
                  <a:buFont typeface="Arial" panose="020B0604020202020204" pitchFamily="34" charset="0"/>
                  <a:buNone/>
                </a:pPr>
                <a:r>
                  <a:rPr lang="zh-TW" altLang="en-US" sz="1100" dirty="0">
                    <a:latin typeface="微軟正黑體" panose="020B0604030504040204" pitchFamily="34" charset="-120"/>
                    <a:ea typeface="微軟正黑體" panose="020B0604030504040204" pitchFamily="34" charset="-120"/>
                    <a:cs typeface="Times New Roman" panose="02020603050405020304" pitchFamily="18" charset="0"/>
                  </a:rPr>
                  <a:t>因此，我們的目標任務是：</a:t>
                </a:r>
                <a:endParaRPr lang="en-US" altLang="zh-TW" sz="1100" dirty="0">
                  <a:latin typeface="微軟正黑體" panose="020B0604030504040204" pitchFamily="34" charset="-120"/>
                  <a:ea typeface="微軟正黑體" panose="020B0604030504040204" pitchFamily="34" charset="-120"/>
                  <a:cs typeface="Times New Roman" panose="02020603050405020304" pitchFamily="18" charset="0"/>
                </a:endParaRPr>
              </a:p>
              <a:p>
                <a:pPr marL="0" indent="0">
                  <a:lnSpc>
                    <a:spcPct val="150000"/>
                  </a:lnSpc>
                  <a:buFont typeface="Arial" panose="020B0604020202020204" pitchFamily="34" charset="0"/>
                  <a:buNone/>
                </a:pPr>
                <a:r>
                  <a:rPr lang="zh-TW" altLang="en-US" sz="1100" dirty="0">
                    <a:latin typeface="微軟正黑體" panose="020B0604030504040204" pitchFamily="34" charset="-120"/>
                    <a:ea typeface="微軟正黑體" panose="020B0604030504040204" pitchFamily="34" charset="-120"/>
                    <a:cs typeface="Times New Roman" panose="02020603050405020304" pitchFamily="18" charset="0"/>
                  </a:rPr>
                  <a:t>當給定用戶 </a:t>
                </a:r>
                <a:r>
                  <a:rPr lang="en-US" altLang="zh-TW" sz="1100" i="0">
                    <a:latin typeface="Cambria Math" panose="02040503050406030204" pitchFamily="18" charset="0"/>
                    <a:ea typeface="微軟正黑體" panose="020B0604030504040204" pitchFamily="34" charset="-120"/>
                    <a:cs typeface="Times New Roman" panose="02020603050405020304" pitchFamily="18" charset="0"/>
                  </a:rPr>
                  <a:t>𝑢</a:t>
                </a:r>
                <a:r>
                  <a:rPr lang="zh-TW" altLang="en-US" sz="1100" dirty="0">
                    <a:latin typeface="微軟正黑體" panose="020B0604030504040204" pitchFamily="34" charset="-120"/>
                    <a:ea typeface="微軟正黑體" panose="020B0604030504040204" pitchFamily="34" charset="-120"/>
                    <a:cs typeface="Times New Roman" panose="02020603050405020304" pitchFamily="18" charset="0"/>
                  </a:rPr>
                  <a:t> 的一系列歷史購物籃序列時，</a:t>
                </a:r>
                <a:endParaRPr lang="en-US" altLang="zh-TW" sz="1100" dirty="0">
                  <a:latin typeface="微軟正黑體" panose="020B0604030504040204" pitchFamily="34" charset="-120"/>
                  <a:ea typeface="微軟正黑體" panose="020B0604030504040204" pitchFamily="34" charset="-120"/>
                  <a:cs typeface="Times New Roman" panose="02020603050405020304" pitchFamily="18" charset="0"/>
                </a:endParaRPr>
              </a:p>
              <a:p>
                <a:pPr marL="0" indent="0">
                  <a:lnSpc>
                    <a:spcPct val="150000"/>
                  </a:lnSpc>
                  <a:buFont typeface="Arial" panose="020B0604020202020204" pitchFamily="34" charset="0"/>
                  <a:buNone/>
                </a:pPr>
                <a:r>
                  <a:rPr lang="zh-TW" altLang="en-US" sz="1100" dirty="0">
                    <a:latin typeface="微軟正黑體" panose="020B0604030504040204" pitchFamily="34" charset="-120"/>
                    <a:ea typeface="微軟正黑體" panose="020B0604030504040204" pitchFamily="34" charset="-120"/>
                    <a:cs typeface="Times New Roman" panose="02020603050405020304" pitchFamily="18" charset="0"/>
                  </a:rPr>
                  <a:t>預測他在下個購物籃 </a:t>
                </a:r>
                <a:r>
                  <a:rPr lang="en-US" altLang="zh-TW" sz="1100" b="0" i="0" dirty="0">
                    <a:latin typeface="Cambria Math" panose="02040503050406030204" pitchFamily="18" charset="0"/>
                  </a:rPr>
                  <a:t>𝑏_𝑡^𝑢  </a:t>
                </a:r>
                <a:r>
                  <a:rPr lang="zh-TW" altLang="en-US" sz="1100" dirty="0">
                    <a:latin typeface="微軟正黑體" panose="020B0604030504040204" pitchFamily="34" charset="-120"/>
                    <a:ea typeface="微軟正黑體" panose="020B0604030504040204" pitchFamily="34" charset="-120"/>
                    <a:cs typeface="Times New Roman" panose="02020603050405020304" pitchFamily="18" charset="0"/>
                  </a:rPr>
                  <a:t> 中可能會購買的商品</a:t>
                </a:r>
                <a:endParaRPr lang="en-US" altLang="zh-TW" b="0" i="0" dirty="0">
                  <a:solidFill>
                    <a:srgbClr val="333333"/>
                  </a:solidFill>
                  <a:effectLst/>
                  <a:latin typeface="+mn-lt"/>
                </a:endParaRPr>
              </a:p>
            </p:txBody>
          </p:sp>
        </mc:Fallback>
      </mc:AlternateContent>
    </p:spTree>
    <p:extLst>
      <p:ext uri="{BB962C8B-B14F-4D97-AF65-F5344CB8AC3E}">
        <p14:creationId xmlns:p14="http://schemas.microsoft.com/office/powerpoint/2010/main" val="4057207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50000"/>
              </a:lnSpc>
              <a:buFont typeface="Arial" panose="020B0604020202020204" pitchFamily="34" charset="0"/>
              <a:buNone/>
            </a:pPr>
            <a:r>
              <a:rPr lang="zh-TW" altLang="en-US" dirty="0"/>
              <a:t>而本研究所提出的模型架構主要分成三部分，</a:t>
            </a:r>
            <a:endParaRPr lang="en-US" altLang="zh-TW" dirty="0"/>
          </a:p>
          <a:p>
            <a:pPr marL="0" indent="0">
              <a:lnSpc>
                <a:spcPct val="150000"/>
              </a:lnSpc>
              <a:buFont typeface="Arial" panose="020B0604020202020204" pitchFamily="34" charset="0"/>
              <a:buNone/>
            </a:pPr>
            <a:r>
              <a:rPr lang="zh-TW" altLang="en-US" dirty="0"/>
              <a:t>分別是左右兩個藍色框框的子模型 </a:t>
            </a:r>
            <a:r>
              <a:rPr lang="en-US" altLang="zh-TW" dirty="0"/>
              <a:t>KIM </a:t>
            </a:r>
            <a:r>
              <a:rPr lang="zh-TW" altLang="en-US" dirty="0"/>
              <a:t>與 </a:t>
            </a:r>
            <a:r>
              <a:rPr lang="en-US" altLang="zh-TW" dirty="0"/>
              <a:t>DLIM</a:t>
            </a:r>
            <a:r>
              <a:rPr lang="zh-TW" altLang="en-US" dirty="0"/>
              <a:t>，</a:t>
            </a:r>
            <a:endParaRPr lang="en-US" altLang="zh-TW" dirty="0"/>
          </a:p>
          <a:p>
            <a:pPr marL="0" indent="0">
              <a:lnSpc>
                <a:spcPct val="150000"/>
              </a:lnSpc>
              <a:buFont typeface="Arial" panose="020B0604020202020204" pitchFamily="34" charset="0"/>
              <a:buNone/>
            </a:pPr>
            <a:r>
              <a:rPr lang="en-US" altLang="zh-TW" dirty="0"/>
              <a:t>KIM </a:t>
            </a:r>
            <a:r>
              <a:rPr lang="zh-TW" altLang="en-US" dirty="0"/>
              <a:t>是基於</a:t>
            </a:r>
            <a:r>
              <a:rPr lang="zh-TW" altLang="en-US" dirty="0">
                <a:sym typeface="Times New Roman"/>
              </a:rPr>
              <a:t>用戶個性化項目頻率資訊的網路模型，而 </a:t>
            </a:r>
            <a:r>
              <a:rPr lang="en-US" altLang="zh-TW" dirty="0">
                <a:sym typeface="Times New Roman"/>
              </a:rPr>
              <a:t>DLIM</a:t>
            </a:r>
            <a:r>
              <a:rPr lang="zh-TW" altLang="en-US" dirty="0">
                <a:sym typeface="Times New Roman"/>
              </a:rPr>
              <a:t> 則是</a:t>
            </a:r>
            <a:r>
              <a:rPr lang="zh-TW" altLang="en-US" dirty="0"/>
              <a:t>基於用戶原始購買序列的網路模型</a:t>
            </a:r>
            <a:endParaRPr lang="en-US" altLang="zh-TW" dirty="0"/>
          </a:p>
          <a:p>
            <a:pPr marL="0" indent="0">
              <a:lnSpc>
                <a:spcPct val="150000"/>
              </a:lnSpc>
              <a:buFont typeface="Arial" panose="020B0604020202020204" pitchFamily="34" charset="0"/>
              <a:buNone/>
            </a:pPr>
            <a:r>
              <a:rPr lang="zh-TW" altLang="en-US" dirty="0"/>
              <a:t>最後第三部分則是左上紅色框框 </a:t>
            </a:r>
            <a:r>
              <a:rPr lang="en-US" altLang="zh-TW" dirty="0"/>
              <a:t>FPM</a:t>
            </a:r>
            <a:r>
              <a:rPr lang="zh-TW" altLang="en-US" dirty="0"/>
              <a:t>，他用來結合兩個子模型的輸出，以生成最終的推薦預測</a:t>
            </a:r>
            <a:endParaRPr lang="en-US" altLang="zh-TW" dirty="0"/>
          </a:p>
          <a:p>
            <a:pPr marL="0" indent="0">
              <a:lnSpc>
                <a:spcPct val="150000"/>
              </a:lnSpc>
              <a:buFont typeface="Arial" panose="020B0604020202020204" pitchFamily="34" charset="0"/>
              <a:buNone/>
            </a:pPr>
            <a:endParaRPr lang="en-US" altLang="zh-TW" dirty="0"/>
          </a:p>
        </p:txBody>
      </p:sp>
    </p:spTree>
    <p:extLst>
      <p:ext uri="{BB962C8B-B14F-4D97-AF65-F5344CB8AC3E}">
        <p14:creationId xmlns:p14="http://schemas.microsoft.com/office/powerpoint/2010/main" val="1343619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1"/>
        <p:cNvGrpSpPr/>
        <p:nvPr/>
      </p:nvGrpSpPr>
      <p:grpSpPr>
        <a:xfrm>
          <a:off x="0" y="0"/>
          <a:ext cx="0" cy="0"/>
          <a:chOff x="0" y="0"/>
          <a:chExt cx="0" cy="0"/>
        </a:xfrm>
      </p:grpSpPr>
      <p:sp>
        <p:nvSpPr>
          <p:cNvPr id="1782" name="Google Shape;1782;g13a5291cde1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3" name="Google Shape;1783;g13a5291cde1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t>今天的報告共有六個部分，分別為緒論、文獻探討</a:t>
            </a:r>
            <a:endParaRPr lang="en-US" altLang="zh-TW"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t>以及本研究的研究方法、實驗設計與結果，最後則是總結。</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zh-TW" altLang="en-US" b="0" i="0" dirty="0">
                    <a:solidFill>
                      <a:srgbClr val="333333"/>
                    </a:solidFill>
                    <a:effectLst/>
                    <a:latin typeface="+mn-lt"/>
                  </a:rPr>
                  <a:t>首先先說明兩個子模型的前處理，在 </a:t>
                </a:r>
                <a:r>
                  <a:rPr lang="en-US" altLang="zh-TW" b="0" i="0" dirty="0">
                    <a:solidFill>
                      <a:srgbClr val="333333"/>
                    </a:solidFill>
                    <a:effectLst/>
                    <a:latin typeface="+mn-lt"/>
                  </a:rPr>
                  <a:t>KIM </a:t>
                </a:r>
                <a:r>
                  <a:rPr lang="zh-TW" altLang="en-US" b="0" i="0" dirty="0">
                    <a:solidFill>
                      <a:srgbClr val="333333"/>
                    </a:solidFill>
                    <a:effectLst/>
                    <a:latin typeface="+mn-lt"/>
                  </a:rPr>
                  <a:t>的部分</a:t>
                </a:r>
                <a:endParaRPr lang="en-US" altLang="zh-TW" b="0" i="0" dirty="0">
                  <a:solidFill>
                    <a:srgbClr val="333333"/>
                  </a:solidFill>
                  <a:effectLst/>
                  <a:latin typeface="+mn-lt"/>
                </a:endParaRPr>
              </a:p>
              <a:p>
                <a:pPr marL="158750" indent="0" algn="l">
                  <a:buNone/>
                </a:pPr>
                <a:r>
                  <a:rPr lang="zh-TW" altLang="en-US" b="0" i="0" dirty="0">
                    <a:solidFill>
                      <a:srgbClr val="333333"/>
                    </a:solidFill>
                    <a:effectLst/>
                    <a:latin typeface="+mn-lt"/>
                  </a:rPr>
                  <a:t>我們是遵循先前研究 </a:t>
                </a:r>
                <a:r>
                  <a:rPr lang="en-US" altLang="zh-TW" b="0" i="0" dirty="0">
                    <a:solidFill>
                      <a:srgbClr val="333333"/>
                    </a:solidFill>
                    <a:effectLst/>
                    <a:latin typeface="+mn-lt"/>
                  </a:rPr>
                  <a:t>TIFUKNN </a:t>
                </a:r>
                <a:r>
                  <a:rPr lang="zh-TW" altLang="en-US" b="0" i="0" dirty="0">
                    <a:solidFill>
                      <a:srgbClr val="333333"/>
                    </a:solidFill>
                    <a:effectLst/>
                    <a:latin typeface="+mn-lt"/>
                  </a:rPr>
                  <a:t>的</a:t>
                </a:r>
                <a:r>
                  <a:rPr lang="zh-TW" altLang="en-US" sz="1800" dirty="0">
                    <a:effectLst/>
                    <a:latin typeface="PMingLiU" panose="02020500000000000000" pitchFamily="18" charset="-120"/>
                    <a:ea typeface="PMingLiU" panose="02020500000000000000" pitchFamily="18" charset="-120"/>
                  </a:rPr>
                  <a:t>編碼方法，來獲得每個用戶向量以及他最接近的 </a:t>
                </a:r>
                <a:r>
                  <a:rPr lang="en-US" altLang="zh-TW" sz="1800" dirty="0">
                    <a:effectLst/>
                    <a:latin typeface="TimesNewRomanPSMT"/>
                  </a:rPr>
                  <a:t>K </a:t>
                </a:r>
                <a:r>
                  <a:rPr lang="zh-TW" altLang="en-US" sz="1800" dirty="0">
                    <a:effectLst/>
                    <a:latin typeface="PMingLiU" panose="02020500000000000000" pitchFamily="18" charset="-120"/>
                    <a:ea typeface="PMingLiU" panose="02020500000000000000" pitchFamily="18" charset="-120"/>
                  </a:rPr>
                  <a:t>個鄰居的平均嵌入向量</a:t>
                </a:r>
                <a:endParaRPr lang="en-US" altLang="zh-TW" sz="1800" dirty="0">
                  <a:effectLst/>
                  <a:latin typeface="PMingLiU" panose="02020500000000000000" pitchFamily="18" charset="-120"/>
                  <a:ea typeface="PMingLiU" panose="02020500000000000000" pitchFamily="18" charset="-120"/>
                </a:endParaRPr>
              </a:p>
              <a:p>
                <a:pPr marL="158750" indent="0" algn="l">
                  <a:buNone/>
                </a:pPr>
                <a:endParaRPr lang="en-US" altLang="zh-TW" sz="1800" dirty="0">
                  <a:effectLst/>
                  <a:latin typeface="PMingLiU" panose="02020500000000000000" pitchFamily="18" charset="-120"/>
                  <a:ea typeface="PMingLiU" panose="02020500000000000000" pitchFamily="18" charset="-120"/>
                </a:endParaRPr>
              </a:p>
              <a:p>
                <a:pPr marL="158750" indent="0" algn="l">
                  <a:buNone/>
                </a:pPr>
                <a:r>
                  <a:rPr lang="zh-TW" altLang="en-US" sz="1800" dirty="0">
                    <a:effectLst/>
                    <a:latin typeface="PMingLiU" panose="02020500000000000000" pitchFamily="18" charset="-120"/>
                    <a:ea typeface="PMingLiU" panose="02020500000000000000" pitchFamily="18" charset="-120"/>
                  </a:rPr>
                  <a:t>怎麼做呢，首先，</a:t>
                </a:r>
                <a:r>
                  <a:rPr lang="en-US" altLang="zh-TW" sz="1800" dirty="0">
                    <a:effectLst/>
                    <a:latin typeface="PMingLiU" panose="02020500000000000000" pitchFamily="18" charset="-120"/>
                    <a:ea typeface="PMingLiU" panose="02020500000000000000" pitchFamily="18" charset="-120"/>
                  </a:rPr>
                  <a:t>(</a:t>
                </a:r>
                <a:r>
                  <a:rPr lang="zh-TW" altLang="en-US" sz="1800" dirty="0">
                    <a:effectLst/>
                    <a:latin typeface="PMingLiU" panose="02020500000000000000" pitchFamily="18" charset="-120"/>
                    <a:ea typeface="PMingLiU" panose="02020500000000000000" pitchFamily="18" charset="-120"/>
                  </a:rPr>
                  <a:t>切</a:t>
                </a:r>
                <a:r>
                  <a:rPr lang="en-US" altLang="zh-TW" sz="1800" dirty="0">
                    <a:effectLst/>
                    <a:latin typeface="PMingLiU" panose="02020500000000000000" pitchFamily="18" charset="-120"/>
                    <a:ea typeface="PMingLiU" panose="02020500000000000000" pitchFamily="18" charset="-120"/>
                  </a:rPr>
                  <a:t>)</a:t>
                </a:r>
                <a:r>
                  <a:rPr lang="zh-TW" altLang="en-US" sz="1800" dirty="0">
                    <a:effectLst/>
                    <a:latin typeface="PMingLiU" panose="02020500000000000000" pitchFamily="18" charset="-120"/>
                    <a:ea typeface="PMingLiU" panose="02020500000000000000" pitchFamily="18" charset="-120"/>
                  </a:rPr>
                  <a:t> </a:t>
                </a:r>
                <a:endParaRPr lang="en-US" altLang="zh-TW" sz="1800" dirty="0">
                  <a:effectLst/>
                  <a:latin typeface="PMingLiU" panose="02020500000000000000" pitchFamily="18" charset="-120"/>
                  <a:ea typeface="PMingLiU" panose="02020500000000000000" pitchFamily="18" charset="-120"/>
                </a:endParaRPr>
              </a:p>
              <a:p>
                <a:pPr marL="158750" indent="0" algn="l">
                  <a:buNone/>
                </a:pPr>
                <a:r>
                  <a:rPr lang="zh-TW" altLang="en-US" sz="1800" dirty="0">
                    <a:effectLst/>
                    <a:latin typeface="PMingLiU" panose="02020500000000000000" pitchFamily="18" charset="-120"/>
                    <a:ea typeface="PMingLiU" panose="02020500000000000000" pitchFamily="18" charset="-120"/>
                  </a:rPr>
                  <a:t>我們以資料集項目的總數量來作為購物籃嵌入向量的維度，當某項目存在於某個購物籃中，其對應位置為 </a:t>
                </a:r>
                <a:r>
                  <a:rPr lang="en-US" altLang="zh-TW" sz="1800" dirty="0">
                    <a:effectLst/>
                    <a:latin typeface="TimesNewRomanPSMT"/>
                  </a:rPr>
                  <a:t>1</a:t>
                </a:r>
                <a:r>
                  <a:rPr lang="zh-TW" altLang="en-US" sz="1800" dirty="0">
                    <a:effectLst/>
                    <a:latin typeface="PMingLiU" panose="02020500000000000000" pitchFamily="18" charset="-120"/>
                    <a:ea typeface="PMingLiU" panose="02020500000000000000" pitchFamily="18" charset="-120"/>
                  </a:rPr>
                  <a:t>，若不存在，則為 </a:t>
                </a:r>
                <a:r>
                  <a:rPr lang="en-US" altLang="zh-TW" sz="1800" dirty="0">
                    <a:effectLst/>
                    <a:latin typeface="TimesNewRomanPSMT"/>
                  </a:rPr>
                  <a:t>0 (</a:t>
                </a:r>
                <a:r>
                  <a:rPr lang="zh-TW" altLang="en-US" sz="1800" dirty="0">
                    <a:effectLst/>
                    <a:latin typeface="TimesNewRomanPSMT"/>
                  </a:rPr>
                  <a:t>切</a:t>
                </a:r>
                <a:r>
                  <a:rPr lang="en-US" altLang="zh-TW" sz="1800" dirty="0">
                    <a:effectLst/>
                    <a:latin typeface="TimesNewRomanPSMT"/>
                  </a:rPr>
                  <a:t>)</a:t>
                </a:r>
              </a:p>
              <a:p>
                <a:pPr marL="158750" indent="0" algn="l">
                  <a:buNone/>
                </a:pPr>
                <a:r>
                  <a:rPr lang="zh-TW" altLang="en-US" dirty="0"/>
                  <a:t>接著對於每一個用戶 </a:t>
                </a:r>
                <a:r>
                  <a:rPr lang="en-US" altLang="zh-TW" dirty="0"/>
                  <a:t>u</a:t>
                </a:r>
                <a:r>
                  <a:rPr lang="zh-TW" altLang="en-US" dirty="0"/>
                  <a:t>，我們將他所有的購物</a:t>
                </a:r>
                <a:r>
                  <a:rPr lang="zh-TW" altLang="en-US" sz="1100" dirty="0">
                    <a:effectLst/>
                    <a:latin typeface="PMingLiU" panose="02020500000000000000" pitchFamily="18" charset="-120"/>
                    <a:ea typeface="PMingLiU" panose="02020500000000000000" pitchFamily="18" charset="-120"/>
                  </a:rPr>
                  <a:t>籃</a:t>
                </a:r>
                <a:r>
                  <a:rPr lang="zh-TW" altLang="en-US" dirty="0"/>
                  <a:t>向量進行分組</a:t>
                </a:r>
                <a:endParaRPr lang="en-US" altLang="zh-TW" sz="1800" dirty="0">
                  <a:effectLst/>
                  <a:latin typeface="PMingLiU" panose="02020500000000000000" pitchFamily="18" charset="-120"/>
                  <a:ea typeface="PMingLiU" panose="02020500000000000000" pitchFamily="18" charset="-120"/>
                </a:endParaRPr>
              </a:p>
              <a:p>
                <a:pPr marL="158750" indent="0" algn="l">
                  <a:buNone/>
                </a:pPr>
                <a:r>
                  <a:rPr lang="zh-TW" altLang="en-US" sz="1800" dirty="0">
                    <a:effectLst/>
                    <a:latin typeface="PMingLiU" panose="02020500000000000000" pitchFamily="18" charset="-120"/>
                    <a:ea typeface="PMingLiU" panose="02020500000000000000" pitchFamily="18" charset="-120"/>
                  </a:rPr>
                  <a:t>而在每個組內會有一個時間衰減比率來跟每個購物籃做加權平均計算，生成許多個</a:t>
                </a:r>
                <a:r>
                  <a:rPr lang="zh-TW" altLang="en-US" sz="1800" dirty="0"/>
                  <a:t>組向量 </a:t>
                </a:r>
                <a:r>
                  <a:rPr lang="en-US" altLang="zh-TW" sz="1800" dirty="0">
                    <a:effectLst/>
                    <a:latin typeface="PMingLiU" panose="02020500000000000000" pitchFamily="18" charset="-120"/>
                    <a:ea typeface="PMingLiU" panose="02020500000000000000" pitchFamily="18" charset="-120"/>
                  </a:rPr>
                  <a:t>(</a:t>
                </a:r>
                <a:r>
                  <a:rPr lang="zh-TW" altLang="en-US" sz="1800" dirty="0">
                    <a:effectLst/>
                    <a:latin typeface="PMingLiU" panose="02020500000000000000" pitchFamily="18" charset="-120"/>
                    <a:ea typeface="PMingLiU" panose="02020500000000000000" pitchFamily="18" charset="-120"/>
                  </a:rPr>
                  <a:t>切</a:t>
                </a:r>
                <a:r>
                  <a:rPr lang="en-US" altLang="zh-TW" sz="1800" dirty="0">
                    <a:effectLst/>
                    <a:latin typeface="PMingLiU" panose="02020500000000000000" pitchFamily="18" charset="-120"/>
                    <a:ea typeface="PMingLiU" panose="02020500000000000000" pitchFamily="18" charset="-120"/>
                  </a:rPr>
                  <a:t>)</a:t>
                </a:r>
              </a:p>
              <a:p>
                <a:pPr marL="158750" indent="0" algn="l">
                  <a:buNone/>
                </a:pPr>
                <a:r>
                  <a:rPr lang="zh-TW" altLang="en-US" sz="1800" dirty="0">
                    <a:effectLst/>
                    <a:latin typeface="PMingLiU" panose="02020500000000000000" pitchFamily="18" charset="-120"/>
                    <a:ea typeface="PMingLiU" panose="02020500000000000000" pitchFamily="18" charset="-120"/>
                  </a:rPr>
                  <a:t>接著在各組之間會再有另一個各組的時間衰減比率，進行第二次的加權平均計算，最終獲得每個用戶的向量表示</a:t>
                </a:r>
                <a:r>
                  <a:rPr lang="en-US" altLang="zh-TW" sz="1800" dirty="0">
                    <a:effectLst/>
                    <a:latin typeface="PMingLiU" panose="02020500000000000000" pitchFamily="18" charset="-120"/>
                    <a:ea typeface="PMingLiU" panose="02020500000000000000" pitchFamily="18" charset="-120"/>
                  </a:rPr>
                  <a:t>(</a:t>
                </a:r>
                <a:r>
                  <a:rPr lang="zh-TW" altLang="en-US" sz="1800" dirty="0">
                    <a:effectLst/>
                    <a:latin typeface="PMingLiU" panose="02020500000000000000" pitchFamily="18" charset="-120"/>
                    <a:ea typeface="PMingLiU" panose="02020500000000000000" pitchFamily="18" charset="-120"/>
                  </a:rPr>
                  <a:t>切</a:t>
                </a:r>
                <a:r>
                  <a:rPr lang="en-US" altLang="zh-TW" sz="1800" dirty="0">
                    <a:effectLst/>
                    <a:latin typeface="PMingLiU" panose="02020500000000000000" pitchFamily="18" charset="-120"/>
                    <a:ea typeface="PMingLiU" panose="02020500000000000000" pitchFamily="18" charset="-120"/>
                  </a:rPr>
                  <a:t>)</a:t>
                </a:r>
              </a:p>
              <a:p>
                <a:pPr marL="158750" indent="0" algn="l">
                  <a:buNone/>
                </a:pPr>
                <a:endParaRPr lang="en-US" altLang="zh-TW" sz="1800" dirty="0">
                  <a:effectLst/>
                  <a:latin typeface="PMingLiU" panose="02020500000000000000" pitchFamily="18" charset="-120"/>
                  <a:ea typeface="PMingLiU" panose="02020500000000000000" pitchFamily="18" charset="-120"/>
                </a:endParaRPr>
              </a:p>
              <a:p>
                <a:pPr marL="158750" indent="0" algn="l">
                  <a:buNone/>
                </a:pPr>
                <a:r>
                  <a:rPr lang="zh-TW" altLang="en-US" sz="1800" dirty="0">
                    <a:effectLst/>
                    <a:latin typeface="PMingLiU" panose="02020500000000000000" pitchFamily="18" charset="-120"/>
                    <a:ea typeface="PMingLiU" panose="02020500000000000000" pitchFamily="18" charset="-120"/>
                  </a:rPr>
                  <a:t>之後我們則採用傳統 </a:t>
                </a:r>
                <a:r>
                  <a:rPr lang="en-US" altLang="zh-TW" sz="1800" dirty="0">
                    <a:effectLst/>
                    <a:latin typeface="TimesNewRomanPSMT"/>
                  </a:rPr>
                  <a:t>KNN </a:t>
                </a:r>
                <a:r>
                  <a:rPr lang="zh-TW" altLang="en-US" sz="1800" dirty="0">
                    <a:effectLst/>
                    <a:latin typeface="TimesNewRomanPSMT"/>
                  </a:rPr>
                  <a:t>的</a:t>
                </a:r>
                <a:r>
                  <a:rPr lang="zh-TW" altLang="en-US" sz="1800" dirty="0">
                    <a:effectLst/>
                    <a:latin typeface="PMingLiU" panose="02020500000000000000" pitchFamily="18" charset="-120"/>
                    <a:ea typeface="PMingLiU" panose="02020500000000000000" pitchFamily="18" charset="-120"/>
                  </a:rPr>
                  <a:t>方法來對每個目標用戶進行搜尋，找出最相近的 </a:t>
                </a:r>
                <a:r>
                  <a:rPr lang="en-US" altLang="zh-TW" sz="1800" dirty="0">
                    <a:effectLst/>
                    <a:latin typeface="TimesNewRomanPSMT"/>
                  </a:rPr>
                  <a:t>K </a:t>
                </a:r>
                <a:r>
                  <a:rPr lang="zh-TW" altLang="en-US" sz="1800" dirty="0">
                    <a:effectLst/>
                    <a:latin typeface="PMingLiU" panose="02020500000000000000" pitchFamily="18" charset="-120"/>
                    <a:ea typeface="PMingLiU" panose="02020500000000000000" pitchFamily="18" charset="-120"/>
                  </a:rPr>
                  <a:t>個用戶，來作為該目標用戶的「鄰居」，</a:t>
                </a:r>
                <a:endParaRPr lang="en-US" altLang="zh-TW" sz="1800" dirty="0">
                  <a:effectLst/>
                  <a:latin typeface="PMingLiU" panose="02020500000000000000" pitchFamily="18" charset="-120"/>
                  <a:ea typeface="PMingLiU" panose="02020500000000000000" pitchFamily="18" charset="-12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sz="1800" dirty="0">
                    <a:effectLst/>
                    <a:latin typeface="PMingLiU" panose="02020500000000000000" pitchFamily="18" charset="-120"/>
                    <a:ea typeface="PMingLiU" panose="02020500000000000000" pitchFamily="18" charset="-120"/>
                  </a:rPr>
                  <a:t>這邊使用到的是歐氏距離方法來進行距離的測量，最後則對找到的鄰居透過平均法的方式來產生目標用戶的鄰居平均向量 </a:t>
                </a:r>
                <a:endParaRPr lang="en-US" altLang="zh-TW" sz="1800" dirty="0">
                  <a:effectLst/>
                  <a:latin typeface="PMingLiU" panose="02020500000000000000" pitchFamily="18" charset="-120"/>
                  <a:ea typeface="PMingLiU" panose="02020500000000000000" pitchFamily="18" charset="-12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TW" sz="1800" dirty="0">
                  <a:effectLst/>
                  <a:latin typeface="PMingLiU" panose="02020500000000000000" pitchFamily="18" charset="-120"/>
                  <a:ea typeface="PMingLiU" panose="02020500000000000000" pitchFamily="18" charset="-12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altLang="zh-TW" sz="1800" dirty="0">
                  <a:effectLst/>
                  <a:latin typeface="PMingLiU" panose="02020500000000000000" pitchFamily="18" charset="-120"/>
                  <a:ea typeface="PMingLiU" panose="02020500000000000000" pitchFamily="18" charset="-12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sz="1800" dirty="0">
                    <a:effectLst/>
                    <a:latin typeface="PMingLiU" panose="02020500000000000000" pitchFamily="18" charset="-120"/>
                    <a:ea typeface="PMingLiU" panose="02020500000000000000" pitchFamily="18" charset="-120"/>
                  </a:rPr>
                  <a:t>-</a:t>
                </a:r>
              </a:p>
              <a:p>
                <a:pPr marL="0" indent="0" algn="just">
                  <a:lnSpc>
                    <a:spcPct val="150000"/>
                  </a:lnSpc>
                  <a:buFont typeface="+mj-lt"/>
                  <a:buNone/>
                </a:pPr>
                <a:r>
                  <a:rPr lang="zh-TW" altLang="en-US" sz="1800" dirty="0"/>
                  <a:t>將用戶的 </a:t>
                </a:r>
                <a14:m>
                  <m:oMath xmlns:m="http://schemas.openxmlformats.org/officeDocument/2006/math">
                    <m:r>
                      <a:rPr lang="en-US" altLang="zh-TW" sz="1800" i="1" dirty="0" smtClean="0">
                        <a:latin typeface="Cambria Math" panose="02040503050406030204" pitchFamily="18" charset="0"/>
                      </a:rPr>
                      <m:t>𝑡</m:t>
                    </m:r>
                  </m:oMath>
                </a14:m>
                <a:r>
                  <a:rPr lang="en-US" altLang="zh-TW" sz="1800" dirty="0"/>
                  <a:t> </a:t>
                </a:r>
                <a:r>
                  <a:rPr lang="zh-TW" altLang="en-US" sz="1800" dirty="0"/>
                  <a:t>個</a:t>
                </a:r>
                <a:r>
                  <a:rPr lang="zh-TW" altLang="en-US" sz="18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購物籃嵌入向量</a:t>
                </a:r>
                <a:r>
                  <a:rPr lang="zh-TW" altLang="en-US" sz="1800" dirty="0"/>
                  <a:t>平均分為 </a:t>
                </a:r>
                <a14:m>
                  <m:oMath xmlns:m="http://schemas.openxmlformats.org/officeDocument/2006/math">
                    <m:r>
                      <a:rPr lang="en-US" altLang="zh-TW" sz="1800" i="1" dirty="0" smtClean="0">
                        <a:latin typeface="Cambria Math" panose="02040503050406030204" pitchFamily="18" charset="0"/>
                      </a:rPr>
                      <m:t>𝑚</m:t>
                    </m:r>
                  </m:oMath>
                </a14:m>
                <a:r>
                  <a:rPr lang="en-US" altLang="zh-TW" sz="1800" dirty="0"/>
                  <a:t> </a:t>
                </a:r>
                <a:r>
                  <a:rPr lang="zh-TW" altLang="en-US" sz="1800" dirty="0"/>
                  <a:t>組，並將組大小表示為 </a:t>
                </a:r>
                <a14:m>
                  <m:oMath xmlns:m="http://schemas.openxmlformats.org/officeDocument/2006/math">
                    <m:r>
                      <a:rPr lang="en-US" altLang="zh-TW" sz="1800" i="1" dirty="0" smtClean="0">
                        <a:latin typeface="Cambria Math" panose="02040503050406030204" pitchFamily="18" charset="0"/>
                      </a:rPr>
                      <m:t>𝑥</m:t>
                    </m:r>
                    <m:r>
                      <a:rPr lang="en-US" altLang="zh-TW" sz="1800" i="1" dirty="0" smtClean="0">
                        <a:latin typeface="Cambria Math" panose="02040503050406030204" pitchFamily="18" charset="0"/>
                      </a:rPr>
                      <m:t> = </m:t>
                    </m:r>
                    <m:f>
                      <m:fPr>
                        <m:ctrlPr>
                          <a:rPr lang="en-US" altLang="zh-TW" sz="1800" i="1" dirty="0" smtClean="0">
                            <a:latin typeface="Cambria Math" panose="02040503050406030204" pitchFamily="18" charset="0"/>
                          </a:rPr>
                        </m:ctrlPr>
                      </m:fPr>
                      <m:num>
                        <m:r>
                          <a:rPr lang="en-US" altLang="zh-TW" sz="1800" b="0" i="1" dirty="0" smtClean="0">
                            <a:latin typeface="Cambria Math" panose="02040503050406030204" pitchFamily="18" charset="0"/>
                          </a:rPr>
                          <m:t>𝑡</m:t>
                        </m:r>
                      </m:num>
                      <m:den>
                        <m:r>
                          <a:rPr lang="en-US" altLang="zh-TW" sz="1800" b="0" i="1" dirty="0" smtClean="0">
                            <a:latin typeface="Cambria Math" panose="02040503050406030204" pitchFamily="18" charset="0"/>
                          </a:rPr>
                          <m:t>𝑚</m:t>
                        </m:r>
                      </m:den>
                    </m:f>
                  </m:oMath>
                </a14:m>
                <a:r>
                  <a:rPr lang="zh-TW" altLang="en-US" sz="1800" dirty="0"/>
                  <a:t>。</a:t>
                </a:r>
                <a:endParaRPr lang="en-US" altLang="zh-TW" sz="1800" dirty="0"/>
              </a:p>
              <a:p>
                <a:pPr marL="0" indent="0" algn="just">
                  <a:lnSpc>
                    <a:spcPct val="150000"/>
                  </a:lnSpc>
                  <a:buFont typeface="+mj-lt"/>
                  <a:buNone/>
                </a:pPr>
                <a:r>
                  <a:rPr lang="zh-TW" altLang="en-US" sz="1800" dirty="0"/>
                  <a:t>而每個組內的第 </a:t>
                </a:r>
                <a14:m>
                  <m:oMath xmlns:m="http://schemas.openxmlformats.org/officeDocument/2006/math">
                    <m:r>
                      <a:rPr lang="en-US" altLang="zh-TW" sz="1800" i="1" dirty="0" smtClean="0">
                        <a:latin typeface="Cambria Math" panose="02040503050406030204" pitchFamily="18" charset="0"/>
                      </a:rPr>
                      <m:t>𝑗</m:t>
                    </m:r>
                    <m:r>
                      <a:rPr lang="en-US" altLang="zh-TW" sz="1800" i="1" dirty="0" smtClean="0">
                        <a:latin typeface="Cambria Math" panose="02040503050406030204" pitchFamily="18" charset="0"/>
                      </a:rPr>
                      <m:t> </m:t>
                    </m:r>
                  </m:oMath>
                </a14:m>
                <a:r>
                  <a:rPr lang="zh-TW" altLang="en-US" sz="1800" dirty="0"/>
                  <a:t>個向量（按時間順序）乘以時間衰減權重 </a:t>
                </a:r>
                <a14:m>
                  <m:oMath xmlns:m="http://schemas.openxmlformats.org/officeDocument/2006/math">
                    <m:sSubSup>
                      <m:sSubSupPr>
                        <m:ctrlPr>
                          <a:rPr lang="en-US" altLang="zh-TW" sz="1800" i="1" smtClean="0">
                            <a:latin typeface="Cambria Math" panose="02040503050406030204" pitchFamily="18" charset="0"/>
                          </a:rPr>
                        </m:ctrlPr>
                      </m:sSubSupPr>
                      <m:e>
                        <m:r>
                          <a:rPr lang="en-US" altLang="zh-TW" sz="1800" b="0" i="1" smtClean="0">
                            <a:latin typeface="Cambria Math" panose="02040503050406030204" pitchFamily="18" charset="0"/>
                          </a:rPr>
                          <m:t>𝑟</m:t>
                        </m:r>
                      </m:e>
                      <m:sub>
                        <m:r>
                          <a:rPr lang="en-US" altLang="zh-TW" sz="1800" b="0" i="1" smtClean="0">
                            <a:latin typeface="Cambria Math" panose="02040503050406030204" pitchFamily="18" charset="0"/>
                          </a:rPr>
                          <m:t>𝑏</m:t>
                        </m:r>
                      </m:sub>
                      <m:sup>
                        <m:r>
                          <a:rPr lang="en-US" altLang="zh-TW" sz="1800" b="0" i="1" smtClean="0">
                            <a:latin typeface="Cambria Math" panose="02040503050406030204" pitchFamily="18" charset="0"/>
                          </a:rPr>
                          <m:t>𝑥</m:t>
                        </m:r>
                        <m:r>
                          <a:rPr lang="en-US" altLang="zh-TW" sz="1800" b="0" i="1" smtClean="0">
                            <a:latin typeface="Cambria Math" panose="02040503050406030204" pitchFamily="18" charset="0"/>
                          </a:rPr>
                          <m:t>−</m:t>
                        </m:r>
                        <m:r>
                          <a:rPr lang="en-US" altLang="zh-TW" sz="1800" b="0" i="1" smtClean="0">
                            <a:latin typeface="Cambria Math" panose="02040503050406030204" pitchFamily="18" charset="0"/>
                          </a:rPr>
                          <m:t>𝑗</m:t>
                        </m:r>
                      </m:sup>
                    </m:sSubSup>
                  </m:oMath>
                </a14:m>
                <a:r>
                  <a:rPr lang="zh-TW" altLang="en-US" sz="1800" dirty="0"/>
                  <a:t>，其中 </a:t>
                </a:r>
                <a14:m>
                  <m:oMath xmlns:m="http://schemas.openxmlformats.org/officeDocument/2006/math">
                    <m:sSub>
                      <m:sSubPr>
                        <m:ctrlPr>
                          <a:rPr lang="en-US" altLang="zh-TW" sz="1800" i="1" smtClean="0">
                            <a:latin typeface="Cambria Math" panose="02040503050406030204" pitchFamily="18" charset="0"/>
                          </a:rPr>
                        </m:ctrlPr>
                      </m:sSubPr>
                      <m:e>
                        <m:r>
                          <a:rPr lang="en-US" altLang="zh-TW" sz="1800" b="0" i="1" smtClean="0">
                            <a:latin typeface="Cambria Math" panose="02040503050406030204" pitchFamily="18" charset="0"/>
                          </a:rPr>
                          <m:t>𝑟</m:t>
                        </m:r>
                      </m:e>
                      <m:sub>
                        <m:r>
                          <a:rPr lang="en-US" altLang="zh-TW" sz="1800" b="0" i="1" smtClean="0">
                            <a:latin typeface="Cambria Math" panose="02040503050406030204" pitchFamily="18" charset="0"/>
                          </a:rPr>
                          <m:t>𝑏</m:t>
                        </m:r>
                      </m:sub>
                    </m:sSub>
                  </m:oMath>
                </a14:m>
                <a:r>
                  <a:rPr lang="zh-TW" altLang="en-US" sz="1800" dirty="0"/>
                  <a:t> 是組內的時間衰減比率</a:t>
                </a:r>
                <a:endParaRPr lang="en-US" altLang="zh-TW" sz="1800" dirty="0"/>
              </a:p>
              <a:p>
                <a:pPr marL="0" indent="0" algn="just">
                  <a:lnSpc>
                    <a:spcPct val="150000"/>
                  </a:lnSpc>
                  <a:buFont typeface="+mj-lt"/>
                  <a:buNone/>
                </a:pPr>
                <a:r>
                  <a:rPr lang="zh-TW" altLang="en-US" sz="1800" dirty="0"/>
                  <a:t>然後計算每組內加權向量的平均向量，作為對應的組向量 </a:t>
                </a:r>
                <a14:m>
                  <m:oMath xmlns:m="http://schemas.openxmlformats.org/officeDocument/2006/math">
                    <m:sSub>
                      <m:sSubPr>
                        <m:ctrlPr>
                          <a:rPr lang="en-US" altLang="zh-TW" sz="1800" i="1" smtClean="0">
                            <a:latin typeface="Cambria Math" panose="02040503050406030204" pitchFamily="18" charset="0"/>
                          </a:rPr>
                        </m:ctrlPr>
                      </m:sSubPr>
                      <m:e>
                        <m:r>
                          <a:rPr lang="en-US" altLang="zh-TW" sz="1800" b="0" i="1" smtClean="0">
                            <a:latin typeface="Cambria Math" panose="02040503050406030204" pitchFamily="18" charset="0"/>
                          </a:rPr>
                          <m:t>𝑣</m:t>
                        </m:r>
                      </m:e>
                      <m:sub>
                        <m:sSub>
                          <m:sSubPr>
                            <m:ctrlPr>
                              <a:rPr lang="en-US" altLang="zh-TW" sz="1800" i="1" smtClean="0">
                                <a:latin typeface="Cambria Math" panose="02040503050406030204" pitchFamily="18" charset="0"/>
                              </a:rPr>
                            </m:ctrlPr>
                          </m:sSubPr>
                          <m:e>
                            <m:r>
                              <a:rPr lang="en-US" altLang="zh-TW" sz="1800" b="0" i="1" smtClean="0">
                                <a:latin typeface="Cambria Math" panose="02040503050406030204" pitchFamily="18" charset="0"/>
                              </a:rPr>
                              <m:t>𝑔𝑟𝑜𝑢𝑝</m:t>
                            </m:r>
                          </m:e>
                          <m:sub>
                            <m:r>
                              <a:rPr lang="en-US" altLang="zh-TW" sz="1800" b="0" i="1" smtClean="0">
                                <a:latin typeface="Cambria Math" panose="02040503050406030204" pitchFamily="18" charset="0"/>
                              </a:rPr>
                              <m:t>𝑖</m:t>
                            </m:r>
                          </m:sub>
                        </m:sSub>
                      </m:sub>
                    </m:sSub>
                  </m:oMath>
                </a14:m>
                <a:endParaRPr lang="en-US" altLang="zh-TW" sz="1800" b="0" dirty="0"/>
              </a:p>
              <a:p>
                <a:pPr marL="0" indent="0" algn="just">
                  <a:lnSpc>
                    <a:spcPct val="150000"/>
                  </a:lnSpc>
                  <a:buFont typeface="+mj-lt"/>
                  <a:buNone/>
                </a:pPr>
                <a:r>
                  <a:rPr lang="zh-TW" altLang="en-US" sz="1800" dirty="0"/>
                  <a:t>如果向量不能均分，則除了第一組大小為 </a:t>
                </a:r>
                <a14:m>
                  <m:oMath xmlns:m="http://schemas.openxmlformats.org/officeDocument/2006/math">
                    <m:r>
                      <a:rPr lang="en-US" altLang="zh-TW" sz="1800" i="1" dirty="0" smtClean="0">
                        <a:solidFill>
                          <a:schemeClr val="tx1"/>
                        </a:solidFill>
                        <a:latin typeface="Cambria Math" panose="02040503050406030204" pitchFamily="18" charset="0"/>
                      </a:rPr>
                      <m:t>𝑡</m:t>
                    </m:r>
                    <m:r>
                      <a:rPr lang="en-US" altLang="zh-TW" sz="1800" i="1" dirty="0" smtClean="0">
                        <a:solidFill>
                          <a:schemeClr val="tx1"/>
                        </a:solidFill>
                        <a:latin typeface="Cambria Math" panose="02040503050406030204" pitchFamily="18" charset="0"/>
                      </a:rPr>
                      <m:t>−</m:t>
                    </m:r>
                    <m:r>
                      <a:rPr lang="en-US" altLang="zh-TW" sz="1800" i="1" dirty="0" smtClean="0">
                        <a:solidFill>
                          <a:schemeClr val="tx1"/>
                        </a:solidFill>
                        <a:latin typeface="Cambria Math" panose="02040503050406030204" pitchFamily="18" charset="0"/>
                      </a:rPr>
                      <m:t>𝑥</m:t>
                    </m:r>
                    <m:r>
                      <a:rPr lang="en-US" altLang="zh-TW" sz="1800" i="1" dirty="0" smtClean="0">
                        <a:solidFill>
                          <a:schemeClr val="tx1"/>
                        </a:solidFill>
                        <a:latin typeface="Cambria Math" panose="02040503050406030204" pitchFamily="18" charset="0"/>
                      </a:rPr>
                      <m:t>·(</m:t>
                    </m:r>
                    <m:r>
                      <a:rPr lang="en-US" altLang="zh-TW" sz="1800" i="1" dirty="0" smtClean="0">
                        <a:solidFill>
                          <a:schemeClr val="tx1"/>
                        </a:solidFill>
                        <a:latin typeface="Cambria Math" panose="02040503050406030204" pitchFamily="18" charset="0"/>
                      </a:rPr>
                      <m:t>𝑚</m:t>
                    </m:r>
                    <m:r>
                      <a:rPr lang="en-US" altLang="zh-TW" sz="1800" b="0" i="1" dirty="0" smtClean="0">
                        <a:solidFill>
                          <a:schemeClr val="tx1"/>
                        </a:solidFill>
                        <a:latin typeface="Cambria Math" panose="02040503050406030204" pitchFamily="18" charset="0"/>
                      </a:rPr>
                      <m:t>−1</m:t>
                    </m:r>
                    <m:r>
                      <a:rPr lang="en-US" altLang="zh-TW" sz="1800" i="1" dirty="0" smtClean="0">
                        <a:solidFill>
                          <a:schemeClr val="tx1"/>
                        </a:solidFill>
                        <a:latin typeface="Cambria Math" panose="02040503050406030204" pitchFamily="18" charset="0"/>
                      </a:rPr>
                      <m:t>) </m:t>
                    </m:r>
                  </m:oMath>
                </a14:m>
                <a:r>
                  <a:rPr lang="zh-TW" altLang="en-US" sz="1800" dirty="0"/>
                  <a:t>外，其餘組大小 </a:t>
                </a:r>
                <a14:m>
                  <m:oMath xmlns:m="http://schemas.openxmlformats.org/officeDocument/2006/math">
                    <m:r>
                      <a:rPr lang="en-US" altLang="zh-TW" sz="1800" i="1" dirty="0">
                        <a:latin typeface="Cambria Math" panose="02040503050406030204" pitchFamily="18" charset="0"/>
                      </a:rPr>
                      <m:t>𝑥</m:t>
                    </m:r>
                    <m:r>
                      <a:rPr lang="zh-TW" altLang="en-US" sz="1800" b="0" i="0" dirty="0" smtClean="0">
                        <a:latin typeface="Cambria Math" panose="02040503050406030204" pitchFamily="18" charset="0"/>
                      </a:rPr>
                      <m:t> </m:t>
                    </m:r>
                  </m:oMath>
                </a14:m>
                <a:r>
                  <a:rPr lang="zh-TW" altLang="en-US" sz="1800" dirty="0"/>
                  <a:t>則以 </a:t>
                </a:r>
                <a14:m>
                  <m:oMath xmlns:m="http://schemas.openxmlformats.org/officeDocument/2006/math">
                    <m:d>
                      <m:dPr>
                        <m:begChr m:val="⌈"/>
                        <m:endChr m:val="⌉"/>
                        <m:ctrlPr>
                          <a:rPr lang="zh-TW" altLang="en-US" sz="1800" i="1" smtClean="0">
                            <a:latin typeface="Cambria Math" panose="02040503050406030204" pitchFamily="18" charset="0"/>
                          </a:rPr>
                        </m:ctrlPr>
                      </m:dPr>
                      <m:e>
                        <m:f>
                          <m:fPr>
                            <m:ctrlPr>
                              <a:rPr lang="en-US" altLang="zh-TW" sz="1800" i="1" smtClean="0">
                                <a:latin typeface="Cambria Math" panose="02040503050406030204" pitchFamily="18" charset="0"/>
                              </a:rPr>
                            </m:ctrlPr>
                          </m:fPr>
                          <m:num>
                            <m:r>
                              <a:rPr lang="en-US" altLang="zh-TW" sz="1800" b="0" i="1" smtClean="0">
                                <a:latin typeface="Cambria Math" panose="02040503050406030204" pitchFamily="18" charset="0"/>
                              </a:rPr>
                              <m:t>𝑡</m:t>
                            </m:r>
                          </m:num>
                          <m:den>
                            <m:r>
                              <a:rPr lang="en-US" altLang="zh-TW" sz="1800" b="0" i="1" smtClean="0">
                                <a:latin typeface="Cambria Math" panose="02040503050406030204" pitchFamily="18" charset="0"/>
                              </a:rPr>
                              <m:t>𝑚</m:t>
                            </m:r>
                          </m:den>
                        </m:f>
                      </m:e>
                    </m:d>
                  </m:oMath>
                </a14:m>
                <a:r>
                  <a:rPr lang="zh-TW" altLang="en-US" sz="1800" dirty="0"/>
                  <a:t> 計算</a:t>
                </a:r>
                <a:endParaRPr lang="en-US" altLang="zh-TW" sz="18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0" indent="0" algn="just">
                  <a:lnSpc>
                    <a:spcPct val="150000"/>
                  </a:lnSpc>
                  <a:buFont typeface="+mj-lt"/>
                  <a:buNone/>
                </a:pPr>
                <a:r>
                  <a:rPr lang="zh-TW" altLang="en-US" sz="18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在獲得多組組向量 </a:t>
                </a:r>
                <a14:m>
                  <m:oMath xmlns:m="http://schemas.openxmlformats.org/officeDocument/2006/math">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𝑣</m:t>
                        </m:r>
                      </m:e>
                      <m:sub>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𝑔𝑟𝑜𝑢𝑝</m:t>
                            </m:r>
                          </m:e>
                          <m:sub>
                            <m:r>
                              <a:rPr lang="en-US" altLang="zh-TW" sz="1800" i="1">
                                <a:latin typeface="Cambria Math" panose="02040503050406030204" pitchFamily="18" charset="0"/>
                              </a:rPr>
                              <m:t>𝑖</m:t>
                            </m:r>
                          </m:sub>
                        </m:sSub>
                      </m:sub>
                    </m:sSub>
                    <m:r>
                      <a:rPr lang="en-US" altLang="zh-TW" sz="1800" i="1">
                        <a:latin typeface="Cambria Math" panose="02040503050406030204" pitchFamily="18" charset="0"/>
                      </a:rPr>
                      <m:t> </m:t>
                    </m:r>
                  </m:oMath>
                </a14:m>
                <a:r>
                  <a:rPr lang="zh-TW" altLang="en-US" sz="18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後，則將第 </a:t>
                </a:r>
                <a14:m>
                  <m:oMath xmlns:m="http://schemas.openxmlformats.org/officeDocument/2006/math">
                    <m:r>
                      <a:rPr lang="en-US" altLang="zh-TW" sz="1800" i="1" dirty="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𝑖</m:t>
                    </m:r>
                  </m:oMath>
                </a14:m>
                <a:r>
                  <a:rPr lang="en-US" altLang="zh-TW" sz="18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8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組向量 </a:t>
                </a:r>
                <a14:m>
                  <m:oMath xmlns:m="http://schemas.openxmlformats.org/officeDocument/2006/math">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𝑣</m:t>
                        </m:r>
                      </m:e>
                      <m:sub>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𝑔𝑟𝑜𝑢𝑝</m:t>
                            </m:r>
                          </m:e>
                          <m:sub>
                            <m:r>
                              <a:rPr lang="en-US" altLang="zh-TW" sz="1800" i="1">
                                <a:latin typeface="Cambria Math" panose="02040503050406030204" pitchFamily="18" charset="0"/>
                              </a:rPr>
                              <m:t>𝑖</m:t>
                            </m:r>
                          </m:sub>
                        </m:sSub>
                      </m:sub>
                    </m:sSub>
                  </m:oMath>
                </a14:m>
                <a:r>
                  <a:rPr lang="zh-TW" altLang="en-US" sz="18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乘以時間衰減權重</a:t>
                </a:r>
                <a:r>
                  <a:rPr lang="en-US" altLang="zh-TW" sz="18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14:m>
                  <m:oMath xmlns:m="http://schemas.openxmlformats.org/officeDocument/2006/math">
                    <m:sSubSup>
                      <m:sSubSupPr>
                        <m:ctrlPr>
                          <a:rPr lang="en-US" altLang="zh-TW" sz="1800" i="1">
                            <a:latin typeface="Cambria Math" panose="02040503050406030204" pitchFamily="18" charset="0"/>
                          </a:rPr>
                        </m:ctrlPr>
                      </m:sSubSupPr>
                      <m:e>
                        <m:r>
                          <a:rPr lang="en-US" altLang="zh-TW" sz="1800" i="1">
                            <a:latin typeface="Cambria Math" panose="02040503050406030204" pitchFamily="18" charset="0"/>
                          </a:rPr>
                          <m:t>𝑟</m:t>
                        </m:r>
                      </m:e>
                      <m:sub>
                        <m:r>
                          <a:rPr lang="en-US" altLang="zh-TW" sz="1800" i="1">
                            <a:latin typeface="Cambria Math" panose="02040503050406030204" pitchFamily="18" charset="0"/>
                          </a:rPr>
                          <m:t>𝑔</m:t>
                        </m:r>
                      </m:sub>
                      <m:sup>
                        <m:r>
                          <a:rPr lang="en-US" altLang="zh-TW" sz="1800" i="1">
                            <a:latin typeface="Cambria Math" panose="02040503050406030204" pitchFamily="18" charset="0"/>
                          </a:rPr>
                          <m:t>𝑚</m:t>
                        </m:r>
                        <m:r>
                          <a:rPr lang="en-US" altLang="zh-TW" sz="1800" i="1">
                            <a:latin typeface="Cambria Math" panose="02040503050406030204" pitchFamily="18" charset="0"/>
                          </a:rPr>
                          <m:t>−</m:t>
                        </m:r>
                        <m:r>
                          <a:rPr lang="en-US" altLang="zh-TW" sz="1800" i="1">
                            <a:latin typeface="Cambria Math" panose="02040503050406030204" pitchFamily="18" charset="0"/>
                          </a:rPr>
                          <m:t>𝑖</m:t>
                        </m:r>
                      </m:sup>
                    </m:sSubSup>
                    <m:r>
                      <a:rPr lang="zh-TW" altLang="en-US" sz="1800" i="1">
                        <a:latin typeface="Cambria Math" panose="02040503050406030204" pitchFamily="18" charset="0"/>
                      </a:rPr>
                      <m:t>，</m:t>
                    </m:r>
                  </m:oMath>
                </a14:m>
                <a:r>
                  <a:rPr lang="zh-TW" altLang="en-US" sz="18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其中 </a:t>
                </a:r>
                <a14:m>
                  <m:oMath xmlns:m="http://schemas.openxmlformats.org/officeDocument/2006/math">
                    <m:sSub>
                      <m:sSubPr>
                        <m:ctrlPr>
                          <a:rPr lang="en-US" altLang="zh-TW" sz="1800" i="1">
                            <a:latin typeface="Cambria Math" panose="02040503050406030204" pitchFamily="18" charset="0"/>
                          </a:rPr>
                        </m:ctrlPr>
                      </m:sSubPr>
                      <m:e>
                        <m:r>
                          <a:rPr lang="en-US" altLang="zh-TW" sz="1800" i="1">
                            <a:latin typeface="Cambria Math" panose="02040503050406030204" pitchFamily="18" charset="0"/>
                          </a:rPr>
                          <m:t>𝑟</m:t>
                        </m:r>
                      </m:e>
                      <m:sub>
                        <m:r>
                          <a:rPr lang="en-US" altLang="zh-TW" sz="1800" i="1">
                            <a:latin typeface="Cambria Math" panose="02040503050406030204" pitchFamily="18" charset="0"/>
                          </a:rPr>
                          <m:t>𝑔</m:t>
                        </m:r>
                      </m:sub>
                    </m:sSub>
                  </m:oMath>
                </a14:m>
                <a:r>
                  <a:rPr lang="zh-TW" altLang="en-US" sz="18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是各組的時間衰減比率</a:t>
                </a:r>
                <a:endParaRPr lang="en-US" altLang="zh-TW" sz="18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0" indent="0" algn="just">
                  <a:lnSpc>
                    <a:spcPct val="150000"/>
                  </a:lnSpc>
                  <a:buFont typeface="+mj-lt"/>
                  <a:buNone/>
                </a:pPr>
                <a:r>
                  <a:rPr lang="zh-TW" altLang="en-US" sz="18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最後，計算加權組向量的平均向量，來作為用戶 </a:t>
                </a:r>
                <a14:m>
                  <m:oMath xmlns:m="http://schemas.openxmlformats.org/officeDocument/2006/math">
                    <m:r>
                      <a:rPr lang="en-US" altLang="zh-TW" sz="1800" i="1" dirty="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𝑢</m:t>
                    </m:r>
                  </m:oMath>
                </a14:m>
                <a:r>
                  <a:rPr lang="zh-TW" altLang="en-US" sz="18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最終的嵌入向量 </a:t>
                </a:r>
                <a14:m>
                  <m:oMath xmlns:m="http://schemas.openxmlformats.org/officeDocument/2006/math">
                    <m:sSub>
                      <m:sSubPr>
                        <m:ctrlPr>
                          <a:rPr lang="en-US" altLang="zh-TW" sz="1800" i="1">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ctrlPr>
                      </m:sSubPr>
                      <m:e>
                        <m:r>
                          <a:rPr lang="en-US" altLang="zh-TW" sz="1800" i="1">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𝑈</m:t>
                        </m:r>
                      </m:e>
                      <m:sub>
                        <m:r>
                          <a:rPr lang="en-US" altLang="zh-TW" sz="1800" i="1">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𝑢</m:t>
                        </m:r>
                      </m:sub>
                    </m:sSub>
                    <m:r>
                      <a:rPr lang="en-US" altLang="zh-TW" sz="1800" i="1">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 </m:t>
                    </m:r>
                  </m:oMath>
                </a14:m>
                <a:r>
                  <a:rPr lang="zh-TW" altLang="en-US" sz="18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endParaRPr lang="en-US" altLang="zh-TW" sz="1800" dirty="0">
                  <a:solidFill>
                    <a:schemeClr val="tx1"/>
                  </a:solidFill>
                  <a:effectLst/>
                  <a:latin typeface="PMingLiU" panose="02020500000000000000" pitchFamily="18" charset="-120"/>
                  <a:ea typeface="PMingLiU" panose="02020500000000000000" pitchFamily="18" charset="-120"/>
                  <a:cs typeface="Times New Roman" panose="02020603050405020304" pitchFamily="18" charset="0"/>
                </a:endParaRPr>
              </a:p>
              <a:p>
                <a:pPr marL="0" indent="0" algn="just">
                  <a:lnSpc>
                    <a:spcPct val="150000"/>
                  </a:lnSpc>
                  <a:buFont typeface="+mj-lt"/>
                  <a:buNone/>
                </a:pPr>
                <a:endParaRPr lang="en-US" altLang="zh-TW" sz="1800" dirty="0">
                  <a:solidFill>
                    <a:schemeClr val="tx1"/>
                  </a:solidFill>
                  <a:effectLst/>
                  <a:latin typeface="PMingLiU" panose="02020500000000000000" pitchFamily="18" charset="-120"/>
                  <a:ea typeface="PMingLiU" panose="02020500000000000000" pitchFamily="18" charset="-120"/>
                  <a:cs typeface="Times New Roman" panose="02020603050405020304" pitchFamily="18" charset="0"/>
                </a:endParaRPr>
              </a:p>
              <a:p>
                <a:pPr marL="0" lvl="0" indent="0" algn="l" rtl="0">
                  <a:spcBef>
                    <a:spcPts val="0"/>
                  </a:spcBef>
                  <a:spcAft>
                    <a:spcPts val="0"/>
                  </a:spcAft>
                  <a:buNone/>
                </a:pPr>
                <a:r>
                  <a:rPr lang="en-US" altLang="zh-TW" sz="1800" dirty="0"/>
                  <a:t>Ex. t = 21</a:t>
                </a:r>
                <a:r>
                  <a:rPr lang="zh-TW" altLang="en-US" sz="1800" dirty="0"/>
                  <a:t>、</a:t>
                </a:r>
                <a:r>
                  <a:rPr lang="en-US" altLang="zh-TW" sz="1800" dirty="0"/>
                  <a:t>m=4</a:t>
                </a:r>
                <a:r>
                  <a:rPr lang="zh-TW" altLang="en-US" sz="1800" dirty="0"/>
                  <a:t>、組大小為</a:t>
                </a:r>
                <a:r>
                  <a:rPr lang="en-US" altLang="zh-TW" sz="1800" dirty="0"/>
                  <a:t>6</a:t>
                </a:r>
              </a:p>
              <a:p>
                <a:pPr marL="0" lvl="0" indent="0" algn="l" rtl="0">
                  <a:spcBef>
                    <a:spcPts val="0"/>
                  </a:spcBef>
                  <a:spcAft>
                    <a:spcPts val="0"/>
                  </a:spcAft>
                  <a:buNone/>
                </a:pPr>
                <a:r>
                  <a:rPr lang="zh-TW" altLang="en-US" sz="1800" dirty="0"/>
                  <a:t>第一組：</a:t>
                </a:r>
                <a:r>
                  <a:rPr lang="en-US" altLang="zh-TW" sz="1800" dirty="0"/>
                  <a:t>21-18=3</a:t>
                </a:r>
                <a:r>
                  <a:rPr lang="zh-TW" altLang="en-US" sz="1800" dirty="0"/>
                  <a:t>、其餘為 </a:t>
                </a:r>
                <a:r>
                  <a:rPr lang="en-US" altLang="zh-TW" sz="1800" dirty="0"/>
                  <a:t>6</a:t>
                </a:r>
                <a:endParaRPr lang="zh-TW" altLang="en-US" sz="1800" dirty="0"/>
              </a:p>
            </p:txBody>
          </p:sp>
        </mc:Choice>
        <mc:Fallback xmlns="">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zh-TW" altLang="en-US" b="0" i="0" dirty="0">
                    <a:solidFill>
                      <a:srgbClr val="333333"/>
                    </a:solidFill>
                    <a:effectLst/>
                    <a:latin typeface="+mn-lt"/>
                  </a:rPr>
                  <a:t>那，兩個子模型都有各自的前處理作業，首先 </a:t>
                </a:r>
                <a:r>
                  <a:rPr lang="en-US" altLang="zh-TW" b="0" i="0" dirty="0">
                    <a:solidFill>
                      <a:srgbClr val="333333"/>
                    </a:solidFill>
                    <a:effectLst/>
                    <a:latin typeface="+mn-lt"/>
                  </a:rPr>
                  <a:t>KIM </a:t>
                </a:r>
                <a:r>
                  <a:rPr lang="zh-TW" altLang="en-US" b="0" i="0" dirty="0">
                    <a:solidFill>
                      <a:srgbClr val="333333"/>
                    </a:solidFill>
                    <a:effectLst/>
                    <a:latin typeface="+mn-lt"/>
                  </a:rPr>
                  <a:t>的部分</a:t>
                </a:r>
                <a:endParaRPr lang="en-US" altLang="zh-TW" b="0" i="0" dirty="0">
                  <a:solidFill>
                    <a:srgbClr val="333333"/>
                  </a:solidFill>
                  <a:effectLst/>
                  <a:latin typeface="+mn-lt"/>
                </a:endParaRPr>
              </a:p>
              <a:p>
                <a:pPr marL="158750" indent="0" algn="l">
                  <a:buNone/>
                </a:pPr>
                <a:r>
                  <a:rPr lang="zh-TW" altLang="en-US" b="0" i="0" dirty="0">
                    <a:solidFill>
                      <a:srgbClr val="333333"/>
                    </a:solidFill>
                    <a:effectLst/>
                    <a:latin typeface="+mn-lt"/>
                  </a:rPr>
                  <a:t>我們遵循先前研究 </a:t>
                </a:r>
                <a:r>
                  <a:rPr lang="en-US" altLang="zh-TW" b="0" i="0" dirty="0">
                    <a:solidFill>
                      <a:srgbClr val="333333"/>
                    </a:solidFill>
                    <a:effectLst/>
                    <a:latin typeface="+mn-lt"/>
                  </a:rPr>
                  <a:t>TIFUKNN </a:t>
                </a:r>
                <a:r>
                  <a:rPr lang="zh-TW" altLang="en-US" b="0" i="0" dirty="0">
                    <a:solidFill>
                      <a:srgbClr val="333333"/>
                    </a:solidFill>
                    <a:effectLst/>
                    <a:latin typeface="+mn-lt"/>
                  </a:rPr>
                  <a:t>的</a:t>
                </a:r>
                <a:r>
                  <a:rPr lang="zh-TW" altLang="en-US" sz="1800" dirty="0">
                    <a:effectLst/>
                    <a:latin typeface="PMingLiU" panose="02020500000000000000" pitchFamily="18" charset="-120"/>
                    <a:ea typeface="PMingLiU" panose="02020500000000000000" pitchFamily="18" charset="-120"/>
                  </a:rPr>
                  <a:t>編碼方法，來獲得每個用戶向量以及其最接近的 </a:t>
                </a:r>
                <a:r>
                  <a:rPr lang="en-US" altLang="zh-TW" sz="1800" dirty="0">
                    <a:effectLst/>
                    <a:latin typeface="TimesNewRomanPSMT"/>
                  </a:rPr>
                  <a:t>K </a:t>
                </a:r>
                <a:r>
                  <a:rPr lang="zh-TW" altLang="en-US" sz="1800" dirty="0">
                    <a:effectLst/>
                    <a:latin typeface="PMingLiU" panose="02020500000000000000" pitchFamily="18" charset="-120"/>
                    <a:ea typeface="PMingLiU" panose="02020500000000000000" pitchFamily="18" charset="-120"/>
                  </a:rPr>
                  <a:t>個鄰居的平均嵌入向量</a:t>
                </a:r>
                <a:endParaRPr lang="en-US" altLang="zh-TW" sz="1800" dirty="0">
                  <a:effectLst/>
                  <a:latin typeface="PMingLiU" panose="02020500000000000000" pitchFamily="18" charset="-120"/>
                  <a:ea typeface="PMingLiU" panose="02020500000000000000" pitchFamily="18" charset="-120"/>
                </a:endParaRPr>
              </a:p>
              <a:p>
                <a:pPr marL="158750" indent="0" algn="l">
                  <a:buNone/>
                </a:pPr>
                <a:endParaRPr lang="en-US" altLang="zh-TW" sz="1800" dirty="0">
                  <a:effectLst/>
                  <a:latin typeface="PMingLiU" panose="02020500000000000000" pitchFamily="18" charset="-120"/>
                  <a:ea typeface="PMingLiU" panose="02020500000000000000" pitchFamily="18" charset="-120"/>
                </a:endParaRPr>
              </a:p>
              <a:p>
                <a:pPr marL="158750" indent="0" algn="l">
                  <a:buNone/>
                </a:pPr>
                <a:r>
                  <a:rPr lang="zh-TW" altLang="en-US" sz="1800" dirty="0">
                    <a:effectLst/>
                    <a:latin typeface="PMingLiU" panose="02020500000000000000" pitchFamily="18" charset="-120"/>
                    <a:ea typeface="PMingLiU" panose="02020500000000000000" pitchFamily="18" charset="-120"/>
                  </a:rPr>
                  <a:t>怎麼做呢，首先，</a:t>
                </a:r>
                <a:r>
                  <a:rPr lang="en-US" altLang="zh-TW" sz="1800" dirty="0">
                    <a:effectLst/>
                    <a:latin typeface="PMingLiU" panose="02020500000000000000" pitchFamily="18" charset="-120"/>
                    <a:ea typeface="PMingLiU" panose="02020500000000000000" pitchFamily="18" charset="-120"/>
                  </a:rPr>
                  <a:t>(</a:t>
                </a:r>
                <a:r>
                  <a:rPr lang="zh-TW" altLang="en-US" sz="1800" dirty="0">
                    <a:effectLst/>
                    <a:latin typeface="PMingLiU" panose="02020500000000000000" pitchFamily="18" charset="-120"/>
                    <a:ea typeface="PMingLiU" panose="02020500000000000000" pitchFamily="18" charset="-120"/>
                  </a:rPr>
                  <a:t>切</a:t>
                </a:r>
                <a:r>
                  <a:rPr lang="en-US" altLang="zh-TW" sz="1800" dirty="0">
                    <a:effectLst/>
                    <a:latin typeface="PMingLiU" panose="02020500000000000000" pitchFamily="18" charset="-120"/>
                    <a:ea typeface="PMingLiU" panose="02020500000000000000" pitchFamily="18" charset="-120"/>
                  </a:rPr>
                  <a:t>)</a:t>
                </a:r>
                <a:r>
                  <a:rPr lang="zh-TW" altLang="en-US" sz="1800" dirty="0">
                    <a:effectLst/>
                    <a:latin typeface="PMingLiU" panose="02020500000000000000" pitchFamily="18" charset="-120"/>
                    <a:ea typeface="PMingLiU" panose="02020500000000000000" pitchFamily="18" charset="-120"/>
                  </a:rPr>
                  <a:t> 我們以資料集項目的總數量來作為購物籃嵌入向量的維度</a:t>
                </a:r>
                <a:endParaRPr lang="en-US" altLang="zh-TW" sz="1800" dirty="0">
                  <a:effectLst/>
                  <a:latin typeface="PMingLiU" panose="02020500000000000000" pitchFamily="18" charset="-120"/>
                  <a:ea typeface="PMingLiU" panose="02020500000000000000" pitchFamily="18" charset="-120"/>
                </a:endParaRPr>
              </a:p>
              <a:p>
                <a:pPr marL="158750" indent="0" algn="l">
                  <a:buNone/>
                </a:pPr>
                <a:r>
                  <a:rPr lang="zh-TW" altLang="en-US" sz="1800" dirty="0">
                    <a:effectLst/>
                    <a:latin typeface="PMingLiU" panose="02020500000000000000" pitchFamily="18" charset="-120"/>
                    <a:ea typeface="PMingLiU" panose="02020500000000000000" pitchFamily="18" charset="-120"/>
                  </a:rPr>
                  <a:t>當某項目存在於某個購物籃中，其對應位置為 </a:t>
                </a:r>
                <a:r>
                  <a:rPr lang="en-US" altLang="zh-TW" sz="1800" dirty="0">
                    <a:effectLst/>
                    <a:latin typeface="TimesNewRomanPSMT"/>
                  </a:rPr>
                  <a:t>1</a:t>
                </a:r>
                <a:r>
                  <a:rPr lang="zh-TW" altLang="en-US" sz="1800" dirty="0">
                    <a:effectLst/>
                    <a:latin typeface="PMingLiU" panose="02020500000000000000" pitchFamily="18" charset="-120"/>
                    <a:ea typeface="PMingLiU" panose="02020500000000000000" pitchFamily="18" charset="-120"/>
                  </a:rPr>
                  <a:t>，若不存在，則為 </a:t>
                </a:r>
                <a:r>
                  <a:rPr lang="en-US" altLang="zh-TW" sz="1800" dirty="0">
                    <a:effectLst/>
                    <a:latin typeface="TimesNewRomanPSMT"/>
                  </a:rPr>
                  <a:t>0</a:t>
                </a:r>
              </a:p>
              <a:p>
                <a:pPr marL="158750" indent="0" algn="l">
                  <a:buNone/>
                </a:pPr>
                <a:endParaRPr lang="en-US" altLang="zh-TW" sz="1800" dirty="0">
                  <a:effectLst/>
                  <a:latin typeface="TimesNewRomanPSMT"/>
                </a:endParaRPr>
              </a:p>
              <a:p>
                <a:pPr marL="158750" indent="0" algn="l">
                  <a:buNone/>
                </a:pPr>
                <a:r>
                  <a:rPr lang="zh-TW" altLang="en-US" dirty="0"/>
                  <a:t>接著對於每一個用戶 </a:t>
                </a:r>
                <a:r>
                  <a:rPr lang="en-US" altLang="zh-TW" dirty="0"/>
                  <a:t>u</a:t>
                </a:r>
                <a:r>
                  <a:rPr lang="zh-TW" altLang="en-US" dirty="0"/>
                  <a:t>，我們將他所有的購物</a:t>
                </a:r>
                <a:r>
                  <a:rPr lang="zh-TW" altLang="en-US" sz="1100" dirty="0">
                    <a:effectLst/>
                    <a:latin typeface="PMingLiU" panose="02020500000000000000" pitchFamily="18" charset="-120"/>
                    <a:ea typeface="PMingLiU" panose="02020500000000000000" pitchFamily="18" charset="-120"/>
                  </a:rPr>
                  <a:t>籃</a:t>
                </a:r>
                <a:r>
                  <a:rPr lang="zh-TW" altLang="en-US" dirty="0"/>
                  <a:t>向量進行分組</a:t>
                </a:r>
                <a:endParaRPr lang="en-US" altLang="zh-TW" sz="1800" dirty="0">
                  <a:effectLst/>
                  <a:latin typeface="PMingLiU" panose="02020500000000000000" pitchFamily="18" charset="-120"/>
                  <a:ea typeface="PMingLiU" panose="02020500000000000000" pitchFamily="18" charset="-120"/>
                </a:endParaRPr>
              </a:p>
              <a:p>
                <a:pPr marL="158750" indent="0" algn="l">
                  <a:buNone/>
                </a:pPr>
                <a:r>
                  <a:rPr lang="zh-TW" altLang="en-US" sz="1800" dirty="0">
                    <a:effectLst/>
                    <a:latin typeface="PMingLiU" panose="02020500000000000000" pitchFamily="18" charset="-120"/>
                    <a:ea typeface="PMingLiU" panose="02020500000000000000" pitchFamily="18" charset="-120"/>
                  </a:rPr>
                  <a:t>在每個組內會有一個時間衰減比率來跟每個購物籃加權平均計算來生成許多個</a:t>
                </a:r>
                <a:r>
                  <a:rPr lang="zh-TW" altLang="en-US" sz="1800" dirty="0"/>
                  <a:t>組向量 </a:t>
                </a:r>
                <a:r>
                  <a:rPr lang="en-US" altLang="zh-TW" sz="1800" b="0" i="0">
                    <a:latin typeface="Cambria Math" panose="02040503050406030204" pitchFamily="18" charset="0"/>
                  </a:rPr>
                  <a:t>𝑣_(〖𝑔𝑟𝑜𝑢𝑝〗_𝑖 )</a:t>
                </a:r>
                <a:r>
                  <a:rPr lang="zh-TW" altLang="en-US" sz="1800" dirty="0">
                    <a:effectLst/>
                    <a:latin typeface="PMingLiU" panose="02020500000000000000" pitchFamily="18" charset="-120"/>
                    <a:ea typeface="PMingLiU" panose="02020500000000000000" pitchFamily="18" charset="-120"/>
                  </a:rPr>
                  <a:t> </a:t>
                </a:r>
                <a:r>
                  <a:rPr lang="en-US" altLang="zh-TW" sz="1800" dirty="0">
                    <a:effectLst/>
                    <a:latin typeface="PMingLiU" panose="02020500000000000000" pitchFamily="18" charset="-120"/>
                    <a:ea typeface="PMingLiU" panose="02020500000000000000" pitchFamily="18" charset="-120"/>
                  </a:rPr>
                  <a:t>(</a:t>
                </a:r>
                <a:r>
                  <a:rPr lang="zh-TW" altLang="en-US" sz="1800" dirty="0">
                    <a:effectLst/>
                    <a:latin typeface="PMingLiU" panose="02020500000000000000" pitchFamily="18" charset="-120"/>
                    <a:ea typeface="PMingLiU" panose="02020500000000000000" pitchFamily="18" charset="-120"/>
                  </a:rPr>
                  <a:t>切</a:t>
                </a:r>
                <a:r>
                  <a:rPr lang="en-US" altLang="zh-TW" sz="1800" dirty="0">
                    <a:effectLst/>
                    <a:latin typeface="PMingLiU" panose="02020500000000000000" pitchFamily="18" charset="-120"/>
                    <a:ea typeface="PMingLiU" panose="02020500000000000000" pitchFamily="18" charset="-120"/>
                  </a:rPr>
                  <a:t>)</a:t>
                </a:r>
              </a:p>
              <a:p>
                <a:pPr marL="158750" indent="0" algn="l">
                  <a:buNone/>
                </a:pPr>
                <a:endParaRPr lang="en-US" altLang="zh-TW" sz="1800" dirty="0">
                  <a:effectLst/>
                  <a:latin typeface="PMingLiU" panose="02020500000000000000" pitchFamily="18" charset="-120"/>
                  <a:ea typeface="PMingLiU" panose="02020500000000000000" pitchFamily="18" charset="-120"/>
                </a:endParaRPr>
              </a:p>
              <a:p>
                <a:pPr marL="158750" indent="0" algn="l">
                  <a:buNone/>
                </a:pPr>
                <a:r>
                  <a:rPr lang="zh-TW" altLang="en-US" sz="1800" dirty="0">
                    <a:effectLst/>
                    <a:latin typeface="PMingLiU" panose="02020500000000000000" pitchFamily="18" charset="-120"/>
                    <a:ea typeface="PMingLiU" panose="02020500000000000000" pitchFamily="18" charset="-120"/>
                  </a:rPr>
                  <a:t>接著在各組之間會再有另一個各組的時間衰減比率，再進行第二次的加權平均計算</a:t>
                </a:r>
                <a:endParaRPr lang="en-US" altLang="zh-TW" sz="1800" dirty="0">
                  <a:effectLst/>
                  <a:latin typeface="PMingLiU" panose="02020500000000000000" pitchFamily="18" charset="-120"/>
                  <a:ea typeface="PMingLiU" panose="02020500000000000000" pitchFamily="18" charset="-120"/>
                </a:endParaRPr>
              </a:p>
              <a:p>
                <a:pPr marL="158750" indent="0" algn="l">
                  <a:buNone/>
                </a:pPr>
                <a:r>
                  <a:rPr lang="zh-TW" altLang="en-US" sz="1800" dirty="0">
                    <a:effectLst/>
                    <a:latin typeface="PMingLiU" panose="02020500000000000000" pitchFamily="18" charset="-120"/>
                    <a:ea typeface="PMingLiU" panose="02020500000000000000" pitchFamily="18" charset="-120"/>
                  </a:rPr>
                  <a:t>最終獲得每個用戶的向量表示</a:t>
                </a:r>
                <a:endParaRPr lang="en-US" altLang="zh-TW" sz="1800" dirty="0">
                  <a:effectLst/>
                  <a:latin typeface="PMingLiU" panose="02020500000000000000" pitchFamily="18" charset="-120"/>
                  <a:ea typeface="PMingLiU" panose="02020500000000000000" pitchFamily="18" charset="-120"/>
                </a:endParaRPr>
              </a:p>
              <a:p>
                <a:pPr marL="158750" indent="0" algn="l">
                  <a:buNone/>
                </a:pPr>
                <a:endParaRPr lang="en-US" altLang="zh-TW" sz="1800" dirty="0">
                  <a:effectLst/>
                  <a:latin typeface="PMingLiU" panose="02020500000000000000" pitchFamily="18" charset="-120"/>
                  <a:ea typeface="PMingLiU" panose="02020500000000000000" pitchFamily="18" charset="-120"/>
                </a:endParaRPr>
              </a:p>
              <a:p>
                <a:pPr marL="158750" indent="0" algn="l">
                  <a:buNone/>
                </a:pPr>
                <a:r>
                  <a:rPr lang="zh-TW" altLang="en-US" sz="1800" dirty="0">
                    <a:effectLst/>
                    <a:latin typeface="PMingLiU" panose="02020500000000000000" pitchFamily="18" charset="-120"/>
                    <a:ea typeface="PMingLiU" panose="02020500000000000000" pitchFamily="18" charset="-120"/>
                  </a:rPr>
                  <a:t>之後呢，我們則採用傳統 </a:t>
                </a:r>
                <a:r>
                  <a:rPr lang="en-US" altLang="zh-TW" sz="1800" dirty="0">
                    <a:effectLst/>
                    <a:latin typeface="TimesNewRomanPSMT"/>
                  </a:rPr>
                  <a:t>KNN </a:t>
                </a:r>
                <a:r>
                  <a:rPr lang="zh-TW" altLang="en-US" sz="1800" dirty="0">
                    <a:effectLst/>
                    <a:latin typeface="TimesNewRomanPSMT"/>
                  </a:rPr>
                  <a:t>的</a:t>
                </a:r>
                <a:r>
                  <a:rPr lang="zh-TW" altLang="en-US" sz="1800" dirty="0">
                    <a:effectLst/>
                    <a:latin typeface="PMingLiU" panose="02020500000000000000" pitchFamily="18" charset="-120"/>
                    <a:ea typeface="PMingLiU" panose="02020500000000000000" pitchFamily="18" charset="-120"/>
                  </a:rPr>
                  <a:t>方法來對每個目標用戶進行搜尋，找出最相近的 </a:t>
                </a:r>
                <a:r>
                  <a:rPr lang="en-US" altLang="zh-TW" sz="1800" dirty="0">
                    <a:effectLst/>
                    <a:latin typeface="TimesNewRomanPSMT"/>
                  </a:rPr>
                  <a:t>K </a:t>
                </a:r>
                <a:r>
                  <a:rPr lang="zh-TW" altLang="en-US" sz="1800" dirty="0">
                    <a:effectLst/>
                    <a:latin typeface="PMingLiU" panose="02020500000000000000" pitchFamily="18" charset="-120"/>
                    <a:ea typeface="PMingLiU" panose="02020500000000000000" pitchFamily="18" charset="-120"/>
                  </a:rPr>
                  <a:t>個用戶，來作為該目標用戶的「鄰居」，</a:t>
                </a:r>
                <a:endParaRPr lang="en-US" altLang="zh-TW" sz="1800" dirty="0">
                  <a:effectLst/>
                  <a:latin typeface="PMingLiU" panose="02020500000000000000" pitchFamily="18" charset="-120"/>
                  <a:ea typeface="PMingLiU" panose="02020500000000000000" pitchFamily="18" charset="-12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sz="1800" dirty="0">
                    <a:effectLst/>
                    <a:latin typeface="PMingLiU" panose="02020500000000000000" pitchFamily="18" charset="-120"/>
                    <a:ea typeface="PMingLiU" panose="02020500000000000000" pitchFamily="18" charset="-120"/>
                  </a:rPr>
                  <a:t>而這邊使用到的是歐氏距離方法來進行距離度量，之後對找到的鄰居透過平均法的方式來產生目標用戶的鄰居平均向量 </a:t>
                </a:r>
                <a:endParaRPr lang="zh-TW" altLang="en-US" sz="3200" dirty="0"/>
              </a:p>
            </p:txBody>
          </p:sp>
        </mc:Fallback>
      </mc:AlternateContent>
    </p:spTree>
    <p:extLst>
      <p:ext uri="{BB962C8B-B14F-4D97-AF65-F5344CB8AC3E}">
        <p14:creationId xmlns:p14="http://schemas.microsoft.com/office/powerpoint/2010/main" val="3584914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zh-TW" altLang="en-US" dirty="0"/>
                  <a:t>而 </a:t>
                </a:r>
                <a:r>
                  <a:rPr lang="en-US" altLang="zh-TW" dirty="0"/>
                  <a:t>DLIM </a:t>
                </a:r>
                <a:r>
                  <a:rPr lang="zh-TW" altLang="en-US" dirty="0"/>
                  <a:t>前處理部分，我們則是使用了 </a:t>
                </a:r>
                <a:r>
                  <a:rPr lang="en-US" altLang="zh-TW" dirty="0"/>
                  <a:t>Item2vec</a:t>
                </a:r>
                <a:r>
                  <a:rPr lang="zh-TW" altLang="en-US" dirty="0"/>
                  <a:t> 的方法對購物籃進行 </a:t>
                </a:r>
                <a:r>
                  <a:rPr lang="en-US" altLang="zh-TW" dirty="0"/>
                  <a:t>Skip-gram</a:t>
                </a:r>
                <a:r>
                  <a:rPr lang="zh-TW" altLang="en-US" dirty="0"/>
                  <a:t>的負採樣，來產生所有項目的嵌入向量</a:t>
                </a:r>
                <a:endParaRPr lang="en-US" altLang="zh-TW" dirty="0"/>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en-US" altLang="zh-TW" dirty="0"/>
                  <a:t>Skip-gram</a:t>
                </a:r>
                <a:r>
                  <a:rPr lang="zh-TW" altLang="en-US" dirty="0"/>
                  <a:t> 是</a:t>
                </a:r>
                <a:r>
                  <a:rPr lang="zh-TW" altLang="zh-TW" dirty="0"/>
                  <a:t>透過一個目標項目來預測同一個購物籃的其他項目，藉此捕捉目標項目與其他項目之間的關聯，並獲得學習後的項目嵌入矩陣</a:t>
                </a:r>
                <a:endParaRPr lang="en-US" altLang="zh-TW" dirty="0"/>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zh-TW" altLang="en-US" dirty="0"/>
                  <a:t>而負採樣則是</a:t>
                </a:r>
                <a:r>
                  <a:rPr lang="zh-TW" altLang="zh-TW" dirty="0"/>
                  <a:t>會隨機選擇一些不在同個購物籃中的其他項目作為負樣本，並只更新這些負項目和正項目的權重，從而加速了模型的訓練速度</a:t>
                </a:r>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endParaRPr lang="en-US" altLang="zh-TW" dirty="0"/>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en-US" altLang="zh-TW" dirty="0"/>
                  <a:t>-</a:t>
                </a:r>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zh-TW" altLang="en-US" dirty="0"/>
                  <a:t>具體作法</a:t>
                </a:r>
                <a:r>
                  <a:rPr lang="en-US" altLang="zh-TW" dirty="0"/>
                  <a:t>:</a:t>
                </a:r>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zh-TW" altLang="en-US" dirty="0"/>
                  <a:t>當進行 </a:t>
                </a:r>
                <a:r>
                  <a:rPr lang="en-US" altLang="zh-TW" dirty="0"/>
                  <a:t>Skip-gram</a:t>
                </a:r>
                <a:r>
                  <a:rPr lang="zh-TW" altLang="en-US" dirty="0"/>
                  <a:t> 時，我們會先將購物籃中的每個項目轉換成 </a:t>
                </a:r>
                <a:r>
                  <a:rPr lang="en-US" altLang="zh-TW" dirty="0"/>
                  <a:t>One-Hot</a:t>
                </a:r>
                <a:r>
                  <a:rPr lang="zh-TW" altLang="en-US" dirty="0"/>
                  <a:t> </a:t>
                </a:r>
                <a:r>
                  <a:rPr lang="en-US" altLang="zh-TW" dirty="0"/>
                  <a:t>Encodings</a:t>
                </a:r>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zh-TW" altLang="en-US" dirty="0"/>
                  <a:t>接著會與一個隨機初始化的權重矩陣相乘，來獲得項目的 </a:t>
                </a:r>
                <a:r>
                  <a:rPr lang="en-US" altLang="zh-TW" dirty="0"/>
                  <a:t>N</a:t>
                </a:r>
                <a:r>
                  <a:rPr lang="zh-TW" altLang="en-US" dirty="0"/>
                  <a:t> 維向量</a:t>
                </a:r>
                <a:endParaRPr lang="en-US" altLang="zh-TW" dirty="0"/>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zh-TW" altLang="en-US" dirty="0"/>
                  <a:t>接著，會再隨機初始化另一個權重矩陣 </a:t>
                </a:r>
                <a14:m>
                  <m:oMath xmlns:m="http://schemas.openxmlformats.org/officeDocument/2006/math">
                    <m:sSub>
                      <m:sSubPr>
                        <m:ctrlPr>
                          <a:rPr lang="en-US" altLang="zh-TW" i="1" dirty="0">
                            <a:latin typeface="Cambria Math" panose="02040503050406030204" pitchFamily="18" charset="0"/>
                          </a:rPr>
                        </m:ctrlPr>
                      </m:sSubPr>
                      <m:e>
                        <m:r>
                          <a:rPr lang="en-US" altLang="zh-TW" dirty="0">
                            <a:latin typeface="Cambria Math" panose="02040503050406030204" pitchFamily="18" charset="0"/>
                          </a:rPr>
                          <m:t>𝑊</m:t>
                        </m:r>
                        <m:r>
                          <a:rPr lang="en-US" altLang="zh-TW" dirty="0">
                            <a:latin typeface="Cambria Math" panose="02040503050406030204" pitchFamily="18" charset="0"/>
                          </a:rPr>
                          <m:t>′</m:t>
                        </m:r>
                      </m:e>
                      <m:sub>
                        <m:r>
                          <a:rPr lang="en-US" altLang="zh-TW" dirty="0">
                            <a:latin typeface="Cambria Math" panose="02040503050406030204" pitchFamily="18" charset="0"/>
                          </a:rPr>
                          <m:t>𝑁</m:t>
                        </m:r>
                        <m:r>
                          <a:rPr lang="en-US" altLang="zh-TW" dirty="0">
                            <a:latin typeface="Cambria Math" panose="02040503050406030204" pitchFamily="18" charset="0"/>
                          </a:rPr>
                          <m:t>×|</m:t>
                        </m:r>
                        <m:r>
                          <a:rPr lang="en-US" altLang="zh-TW" dirty="0">
                            <a:latin typeface="Cambria Math" panose="02040503050406030204" pitchFamily="18" charset="0"/>
                          </a:rPr>
                          <m:t>𝐼</m:t>
                        </m:r>
                        <m:r>
                          <a:rPr lang="en-US" altLang="zh-TW" dirty="0">
                            <a:latin typeface="Cambria Math" panose="02040503050406030204" pitchFamily="18" charset="0"/>
                          </a:rPr>
                          <m:t>|</m:t>
                        </m:r>
                      </m:sub>
                    </m:sSub>
                    <m:r>
                      <a:rPr lang="en-US" altLang="zh-TW" dirty="0">
                        <a:latin typeface="Cambria Math" panose="02040503050406030204" pitchFamily="18" charset="0"/>
                      </a:rPr>
                      <m:t> </m:t>
                    </m:r>
                  </m:oMath>
                </a14:m>
                <a:endParaRPr lang="en-US" altLang="zh-TW" dirty="0"/>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zh-TW" altLang="en-US" dirty="0"/>
                  <a:t>在這個矩陣中，我們會將目標項目的 </a:t>
                </a:r>
                <a:r>
                  <a:rPr lang="en-US" altLang="zh-TW" dirty="0"/>
                  <a:t>N</a:t>
                </a:r>
                <a:r>
                  <a:rPr lang="zh-TW" altLang="en-US" dirty="0"/>
                  <a:t> 維向量跟正負樣本的向量進行點積運算</a:t>
                </a:r>
                <a:endParaRPr lang="en-US" altLang="zh-TW" dirty="0"/>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zh-TW" altLang="en-US" dirty="0"/>
                  <a:t>之後經過 </a:t>
                </a:r>
                <a:r>
                  <a:rPr lang="en-US" altLang="zh-TW" dirty="0"/>
                  <a:t>sigmoid</a:t>
                </a:r>
                <a:r>
                  <a:rPr lang="zh-TW" altLang="en-US" dirty="0"/>
                  <a:t> 函數來輸出預測結果</a:t>
                </a:r>
                <a:endParaRPr lang="en-US" altLang="zh-TW" dirty="0"/>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endParaRPr lang="en-US" altLang="zh-TW" dirty="0"/>
              </a:p>
            </p:txBody>
          </p:sp>
        </mc:Choice>
        <mc:Fallback xmlns="">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zh-TW" altLang="en-US" sz="1800" b="0" i="0" dirty="0">
                    <a:solidFill>
                      <a:srgbClr val="333333"/>
                    </a:solidFill>
                    <a:effectLst/>
                    <a:latin typeface="+mn-lt"/>
                  </a:rPr>
                  <a:t>而 </a:t>
                </a:r>
                <a:r>
                  <a:rPr lang="en-US" altLang="zh-TW" sz="1800" b="0" i="0" dirty="0">
                    <a:solidFill>
                      <a:srgbClr val="333333"/>
                    </a:solidFill>
                    <a:effectLst/>
                    <a:latin typeface="+mn-lt"/>
                  </a:rPr>
                  <a:t>DLIM </a:t>
                </a:r>
                <a:r>
                  <a:rPr lang="zh-TW" altLang="en-US" sz="1800" b="0" i="0" dirty="0">
                    <a:solidFill>
                      <a:srgbClr val="333333"/>
                    </a:solidFill>
                    <a:effectLst/>
                    <a:latin typeface="+mn-lt"/>
                  </a:rPr>
                  <a:t>前處理部分，我們則是先使用</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Item2vec</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的方法</a:t>
                </a:r>
                <a:r>
                  <a:rPr lang="zh-TW" altLang="en-US" sz="1800" b="0" i="0" u="none" strike="noStrike" baseline="0" dirty="0">
                    <a:solidFill>
                      <a:srgbClr val="000000"/>
                    </a:solidFill>
                    <a:latin typeface="Arial" panose="020B0604020202020204" pitchFamily="34" charset="0"/>
                  </a:rPr>
                  <a:t>對購物籃進行 </a:t>
                </a:r>
                <a:r>
                  <a:rPr lang="en-US" altLang="zh-TW" sz="1800" b="0" i="0" u="none" strike="noStrike" baseline="0" dirty="0">
                    <a:solidFill>
                      <a:srgbClr val="000000"/>
                    </a:solidFill>
                    <a:latin typeface="Arial" panose="020B0604020202020204" pitchFamily="34" charset="0"/>
                  </a:rPr>
                  <a:t>Skip-gram</a:t>
                </a:r>
                <a:r>
                  <a:rPr lang="zh-TW" altLang="en-US" sz="1800" b="0" i="0" u="none" strike="noStrike" baseline="0" dirty="0">
                    <a:solidFill>
                      <a:srgbClr val="000000"/>
                    </a:solidFill>
                    <a:latin typeface="Arial" panose="020B0604020202020204" pitchFamily="34" charset="0"/>
                  </a:rPr>
                  <a:t>的負採樣，來產生所有項目的嵌入向量</a:t>
                </a:r>
                <a:endParaRPr lang="en-US" altLang="zh-TW" sz="1800" b="0" i="0" u="none" strike="noStrike" baseline="0" dirty="0">
                  <a:solidFill>
                    <a:srgbClr val="000000"/>
                  </a:solidFill>
                  <a:latin typeface="Arial" panose="020B0604020202020204" pitchFamily="34" charset="0"/>
                </a:endParaRPr>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endParaRPr lang="en-US" altLang="zh-TW" sz="1800" b="0" i="0" u="none" strike="noStrike" baseline="0" dirty="0">
                  <a:solidFill>
                    <a:srgbClr val="000000"/>
                  </a:solidFill>
                  <a:latin typeface="Arial" panose="020B0604020202020204" pitchFamily="34" charset="0"/>
                  <a:ea typeface="Microsoft JhengHei" panose="020B0604030504040204" pitchFamily="34" charset="-120"/>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具體來說，當進行 </a:t>
                </a:r>
                <a:r>
                  <a:rPr lang="en-US" altLang="zh-TW" sz="1100" dirty="0">
                    <a:latin typeface="Times New Roman" panose="02020603050405020304" pitchFamily="18" charset="0"/>
                    <a:ea typeface="Microsoft JhengHei" panose="020B0604030504040204" pitchFamily="34" charset="-120"/>
                    <a:cs typeface="Times New Roman" panose="02020603050405020304" pitchFamily="18" charset="0"/>
                  </a:rPr>
                  <a:t>Skip-gram</a:t>
                </a:r>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 時，我們會先將購物籃中的每個項目轉換成 </a:t>
                </a:r>
                <a:r>
                  <a:rPr lang="en-US" altLang="zh-TW" sz="1100" dirty="0">
                    <a:latin typeface="Times New Roman" panose="02020603050405020304" pitchFamily="18" charset="0"/>
                    <a:ea typeface="Microsoft JhengHei" panose="020B0604030504040204" pitchFamily="34" charset="-120"/>
                    <a:cs typeface="Times New Roman" panose="02020603050405020304" pitchFamily="18" charset="0"/>
                  </a:rPr>
                  <a:t>One-Hot</a:t>
                </a:r>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100" dirty="0">
                    <a:latin typeface="Times New Roman" panose="02020603050405020304" pitchFamily="18" charset="0"/>
                    <a:ea typeface="Microsoft JhengHei" panose="020B0604030504040204" pitchFamily="34" charset="-120"/>
                    <a:cs typeface="Times New Roman" panose="02020603050405020304" pitchFamily="18" charset="0"/>
                  </a:rPr>
                  <a:t>Encodings</a:t>
                </a:r>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接著會與一個隨機初始化的權重矩陣相乘，來獲得項目的 </a:t>
                </a:r>
                <a:r>
                  <a:rPr lang="en-US" altLang="zh-TW" sz="1100" dirty="0">
                    <a:latin typeface="Times New Roman" panose="02020603050405020304" pitchFamily="18" charset="0"/>
                    <a:ea typeface="Microsoft JhengHei" panose="020B0604030504040204" pitchFamily="34" charset="-120"/>
                    <a:cs typeface="Times New Roman" panose="02020603050405020304" pitchFamily="18" charset="0"/>
                  </a:rPr>
                  <a:t>N</a:t>
                </a:r>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 維向量</a:t>
                </a:r>
                <a:endParaRPr lang="en-US" altLang="zh-TW" sz="1100" dirty="0">
                  <a:latin typeface="Times New Roman" panose="02020603050405020304" pitchFamily="18" charset="0"/>
                  <a:ea typeface="Microsoft JhengHei" panose="020B0604030504040204" pitchFamily="34" charset="-120"/>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endParaRPr lang="en-US" altLang="zh-TW" sz="1100" dirty="0">
                  <a:latin typeface="Times New Roman" panose="02020603050405020304" pitchFamily="18" charset="0"/>
                  <a:ea typeface="Microsoft JhengHei" panose="020B0604030504040204" pitchFamily="34" charset="-120"/>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接著，會再隨機初始化另一個權重矩陣 </a:t>
                </a:r>
                <a:r>
                  <a:rPr lang="en-US" altLang="zh-TW" sz="1100" i="0" dirty="0">
                    <a:latin typeface="Cambria Math" panose="02040503050406030204" pitchFamily="18" charset="0"/>
                  </a:rPr>
                  <a:t>〖𝑊′〗_(𝑁×|𝐼|)  </a:t>
                </a:r>
                <a:endParaRPr lang="en-US" altLang="zh-TW" sz="1100" dirty="0">
                  <a:latin typeface="Times New Roman" panose="02020603050405020304" pitchFamily="18" charset="0"/>
                  <a:ea typeface="Microsoft JhengHei" panose="020B0604030504040204" pitchFamily="34" charset="-120"/>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在這個矩陣中，我們會將目標項目的 </a:t>
                </a:r>
                <a:r>
                  <a:rPr lang="en-US" altLang="zh-TW" sz="1100" dirty="0">
                    <a:latin typeface="Times New Roman" panose="02020603050405020304" pitchFamily="18" charset="0"/>
                    <a:ea typeface="Microsoft JhengHei" panose="020B0604030504040204" pitchFamily="34" charset="-120"/>
                    <a:cs typeface="Times New Roman" panose="02020603050405020304" pitchFamily="18" charset="0"/>
                  </a:rPr>
                  <a:t>N</a:t>
                </a:r>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 維向量跟正負樣本的向量進行點積運算</a:t>
                </a:r>
                <a:endParaRPr lang="en-US" altLang="zh-TW" sz="1100" dirty="0">
                  <a:latin typeface="Times New Roman" panose="02020603050405020304" pitchFamily="18" charset="0"/>
                  <a:ea typeface="Microsoft JhengHei" panose="020B0604030504040204" pitchFamily="34" charset="-120"/>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之後經過 </a:t>
                </a:r>
                <a:r>
                  <a:rPr lang="en-US" altLang="zh-TW" sz="1100" dirty="0">
                    <a:latin typeface="Times New Roman" panose="02020603050405020304" pitchFamily="18" charset="0"/>
                    <a:ea typeface="Microsoft JhengHei" panose="020B0604030504040204" pitchFamily="34" charset="-120"/>
                    <a:cs typeface="Times New Roman" panose="02020603050405020304" pitchFamily="18" charset="0"/>
                  </a:rPr>
                  <a:t>sigmoid</a:t>
                </a:r>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 函數來輸出預測結果</a:t>
                </a:r>
                <a:endParaRPr lang="en-US" altLang="zh-TW" sz="1100" dirty="0">
                  <a:latin typeface="Times New Roman" panose="02020603050405020304" pitchFamily="18" charset="0"/>
                  <a:ea typeface="Microsoft JhengHei" panose="020B0604030504040204" pitchFamily="34" charset="-120"/>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endParaRPr lang="en-US" altLang="zh-TW" sz="1100" dirty="0">
                  <a:latin typeface="Times New Roman" panose="02020603050405020304" pitchFamily="18" charset="0"/>
                  <a:ea typeface="Microsoft JhengHei" panose="020B0604030504040204" pitchFamily="34" charset="-120"/>
                  <a:cs typeface="Times New Roman" panose="02020603050405020304" pitchFamily="18" charset="0"/>
                </a:endParaRPr>
              </a:p>
            </p:txBody>
          </p:sp>
        </mc:Fallback>
      </mc:AlternateContent>
    </p:spTree>
    <p:extLst>
      <p:ext uri="{BB962C8B-B14F-4D97-AF65-F5344CB8AC3E}">
        <p14:creationId xmlns:p14="http://schemas.microsoft.com/office/powerpoint/2010/main" val="25038609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zh-TW" altLang="en-US" dirty="0"/>
                  <a:t>那在這個過程當中，我們會對這個目標函數透過隨機梯度下降法來修正權重矩陣</a:t>
                </a:r>
                <a:endParaRPr lang="en-US" altLang="zh-TW" dirty="0"/>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zh-TW" altLang="en-US" dirty="0"/>
                  <a:t>最後將訓練好的矩陣來作為項目嵌入</a:t>
                </a:r>
                <a:endParaRPr lang="en-US" altLang="zh-TW" dirty="0"/>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endParaRPr lang="en-US" altLang="zh-TW" dirty="0"/>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endParaRPr lang="en-US" altLang="zh-TW" dirty="0"/>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en-US" altLang="zh-TW" dirty="0"/>
                  <a:t>-</a:t>
                </a:r>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zh-TW" altLang="en-US" sz="1100" dirty="0"/>
                  <a:t>在 </a:t>
                </a:r>
                <a14:m>
                  <m:oMath xmlns:m="http://schemas.openxmlformats.org/officeDocument/2006/math">
                    <m:r>
                      <a:rPr lang="en-US" altLang="zh-TW" sz="1100" b="0" i="1" smtClean="0">
                        <a:latin typeface="Cambria Math" panose="02040503050406030204" pitchFamily="18" charset="0"/>
                      </a:rPr>
                      <m:t>𝑝</m:t>
                    </m:r>
                    <m:d>
                      <m:dPr>
                        <m:ctrlPr>
                          <a:rPr lang="en-US" altLang="zh-TW" sz="1100" i="1" smtClean="0">
                            <a:latin typeface="Cambria Math" panose="02040503050406030204" pitchFamily="18" charset="0"/>
                          </a:rPr>
                        </m:ctrlPr>
                      </m:dPr>
                      <m:e>
                        <m:sSub>
                          <m:sSubPr>
                            <m:ctrlPr>
                              <a:rPr lang="en-US" altLang="zh-TW" sz="1100" i="1" smtClean="0">
                                <a:latin typeface="Cambria Math" panose="02040503050406030204" pitchFamily="18" charset="0"/>
                              </a:rPr>
                            </m:ctrlPr>
                          </m:sSubPr>
                          <m:e>
                            <m:r>
                              <a:rPr lang="en-US" altLang="zh-TW" sz="1100" b="0" i="1" smtClean="0">
                                <a:latin typeface="Cambria Math" panose="02040503050406030204" pitchFamily="18" charset="0"/>
                              </a:rPr>
                              <m:t>𝑖</m:t>
                            </m:r>
                          </m:e>
                          <m:sub>
                            <m:r>
                              <a:rPr lang="en-US" altLang="zh-TW" sz="1100" b="0" i="1" smtClean="0">
                                <a:latin typeface="Cambria Math" panose="02040503050406030204" pitchFamily="18" charset="0"/>
                              </a:rPr>
                              <m:t>𝑛</m:t>
                            </m:r>
                          </m:sub>
                        </m:sSub>
                      </m:e>
                      <m:e>
                        <m:sSub>
                          <m:sSubPr>
                            <m:ctrlPr>
                              <a:rPr lang="en-US" altLang="zh-TW" sz="1100" i="1" smtClean="0">
                                <a:latin typeface="Cambria Math" panose="02040503050406030204" pitchFamily="18" charset="0"/>
                              </a:rPr>
                            </m:ctrlPr>
                          </m:sSubPr>
                          <m:e>
                            <m:r>
                              <a:rPr lang="en-US" altLang="zh-TW" sz="1100" b="0" i="1" smtClean="0">
                                <a:latin typeface="Cambria Math" panose="02040503050406030204" pitchFamily="18" charset="0"/>
                              </a:rPr>
                              <m:t>𝑖</m:t>
                            </m:r>
                          </m:e>
                          <m:sub>
                            <m:r>
                              <a:rPr lang="en-US" altLang="zh-TW" sz="1100" b="0" i="1" smtClean="0">
                                <a:latin typeface="Cambria Math" panose="02040503050406030204" pitchFamily="18" charset="0"/>
                              </a:rPr>
                              <m:t>𝑚</m:t>
                            </m:r>
                          </m:sub>
                        </m:sSub>
                      </m:e>
                    </m:d>
                  </m:oMath>
                </a14:m>
                <a:r>
                  <a:rPr lang="zh-TW" altLang="en-US" sz="1100" dirty="0"/>
                  <a:t> 這裡進行</a:t>
                </a:r>
                <a:r>
                  <a:rPr lang="zh-TW" altLang="en-US" sz="1100" dirty="0">
                    <a:latin typeface="微軟正黑體" panose="020B0604030504040204" pitchFamily="34" charset="-120"/>
                    <a:ea typeface="微軟正黑體" panose="020B0604030504040204" pitchFamily="34" charset="-120"/>
                  </a:rPr>
                  <a:t>負採樣</a:t>
                </a:r>
                <a:endParaRPr lang="en-US" altLang="zh-TW" dirty="0"/>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14:m>
                  <m:oMath xmlns:m="http://schemas.openxmlformats.org/officeDocument/2006/math">
                    <m:sSub>
                      <m:sSubPr>
                        <m:ctrlPr>
                          <a:rPr lang="en-US" altLang="zh-TW" i="1">
                            <a:latin typeface="Cambria Math" panose="02040503050406030204" pitchFamily="18" charset="0"/>
                          </a:rPr>
                        </m:ctrlPr>
                      </m:sSubPr>
                      <m:e>
                        <m:r>
                          <a:rPr lang="en-US" altLang="zh-TW" i="1">
                            <a:latin typeface="Cambria Math" panose="02040503050406030204" pitchFamily="18" charset="0"/>
                          </a:rPr>
                          <m:t>𝑢</m:t>
                        </m:r>
                      </m:e>
                      <m:sub>
                        <m:r>
                          <a:rPr lang="en-US" altLang="zh-TW" b="0" i="1" smtClean="0">
                            <a:latin typeface="Cambria Math" panose="02040503050406030204" pitchFamily="18" charset="0"/>
                          </a:rPr>
                          <m:t>𝑚</m:t>
                        </m:r>
                      </m:sub>
                    </m:sSub>
                    <m:r>
                      <a:rPr lang="zh-TW" altLang="en-US" i="1">
                        <a:latin typeface="Cambria Math" panose="02040503050406030204" pitchFamily="18" charset="0"/>
                      </a:rPr>
                      <m:t> </m:t>
                    </m:r>
                  </m:oMath>
                </a14:m>
                <a:r>
                  <a:rPr lang="zh-TW" altLang="en-US" dirty="0"/>
                  <a:t>是第 </a:t>
                </a:r>
                <a:r>
                  <a:rPr lang="en-US" altLang="zh-TW" dirty="0"/>
                  <a:t>m</a:t>
                </a:r>
                <a:r>
                  <a:rPr lang="zh-TW" altLang="en-US" dirty="0"/>
                  <a:t> 個目標項目的最終表示</a:t>
                </a:r>
                <a:endParaRPr lang="en-US" altLang="zh-TW" dirty="0"/>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endParaRPr lang="en-US" altLang="zh-TW" dirty="0"/>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zh-TW" altLang="en-US" sz="1100" dirty="0">
                    <a:latin typeface="Times New Roman" panose="02020603050405020304" pitchFamily="18" charset="0"/>
                    <a:cs typeface="Times New Roman" panose="02020603050405020304" pitchFamily="18" charset="0"/>
                  </a:rPr>
                  <a:t>另外因為每個項目出現的頻率不同，在進行負採樣時，為了克服稀有詞與頻繁詞之間的不平衡，則以一定的機率來丟棄樣本</a:t>
                </a:r>
                <a:endParaRPr lang="en-US" altLang="zh-TW" sz="11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zh-TW" altLang="en-US" sz="1100" dirty="0">
                    <a:latin typeface="Times New Roman" panose="02020603050405020304" pitchFamily="18" charset="0"/>
                    <a:cs typeface="Times New Roman" panose="02020603050405020304" pitchFamily="18" charset="0"/>
                  </a:rPr>
                  <a:t>其中 </a:t>
                </a:r>
                <a14:m>
                  <m:oMath xmlns:m="http://schemas.openxmlformats.org/officeDocument/2006/math">
                    <m:r>
                      <a:rPr lang="en-US" altLang="zh-TW" sz="1100" b="0" i="1" smtClean="0">
                        <a:solidFill>
                          <a:srgbClr val="000000"/>
                        </a:solidFill>
                        <a:latin typeface="Cambria Math" panose="02040503050406030204" pitchFamily="18" charset="0"/>
                      </a:rPr>
                      <m:t>𝑓</m:t>
                    </m:r>
                    <m:r>
                      <a:rPr lang="en-US" altLang="zh-TW" sz="1100" b="0" i="1" smtClean="0">
                        <a:solidFill>
                          <a:srgbClr val="000000"/>
                        </a:solidFill>
                        <a:latin typeface="Cambria Math" panose="02040503050406030204" pitchFamily="18" charset="0"/>
                      </a:rPr>
                      <m:t>(</m:t>
                    </m:r>
                    <m:r>
                      <a:rPr lang="en-US" altLang="zh-TW" sz="1100" b="0" i="1" smtClean="0">
                        <a:solidFill>
                          <a:srgbClr val="000000"/>
                        </a:solidFill>
                        <a:latin typeface="Cambria Math" panose="02040503050406030204" pitchFamily="18" charset="0"/>
                      </a:rPr>
                      <m:t>𝑖</m:t>
                    </m:r>
                    <m:r>
                      <a:rPr lang="en-US" altLang="zh-TW" sz="1100" b="0" i="1" smtClean="0">
                        <a:solidFill>
                          <a:srgbClr val="000000"/>
                        </a:solidFill>
                        <a:latin typeface="Cambria Math" panose="02040503050406030204" pitchFamily="18" charset="0"/>
                      </a:rPr>
                      <m:t>)</m:t>
                    </m:r>
                  </m:oMath>
                </a14:m>
                <a:r>
                  <a:rPr lang="zh-TW" altLang="en-US" sz="1100" dirty="0">
                    <a:latin typeface="Times New Roman" panose="02020603050405020304" pitchFamily="18" charset="0"/>
                    <a:cs typeface="Times New Roman" panose="02020603050405020304" pitchFamily="18" charset="0"/>
                  </a:rPr>
                  <a:t> 是項目 </a:t>
                </a:r>
                <a:r>
                  <a:rPr lang="en-US" altLang="zh-TW" sz="1100" dirty="0" err="1">
                    <a:latin typeface="Times New Roman" panose="02020603050405020304" pitchFamily="18" charset="0"/>
                    <a:cs typeface="Times New Roman" panose="02020603050405020304" pitchFamily="18" charset="0"/>
                  </a:rPr>
                  <a:t>i</a:t>
                </a:r>
                <a:r>
                  <a:rPr lang="en-US" altLang="zh-TW" sz="1100" dirty="0">
                    <a:latin typeface="Times New Roman" panose="02020603050405020304" pitchFamily="18" charset="0"/>
                    <a:cs typeface="Times New Roman" panose="02020603050405020304" pitchFamily="18" charset="0"/>
                  </a:rPr>
                  <a:t> </a:t>
                </a:r>
                <a:r>
                  <a:rPr lang="zh-TW" altLang="en-US" sz="1100" dirty="0">
                    <a:latin typeface="Times New Roman" panose="02020603050405020304" pitchFamily="18" charset="0"/>
                    <a:cs typeface="Times New Roman" panose="02020603050405020304" pitchFamily="18" charset="0"/>
                  </a:rPr>
                  <a:t>出現的頻率、𝜌 是規定的閾值。當項目出現的頻率越大，其被</a:t>
                </a:r>
                <a:r>
                  <a:rPr lang="zh-TW" altLang="en-US" sz="1100" dirty="0"/>
                  <a:t>丟棄的機率也</a:t>
                </a:r>
                <a:r>
                  <a:rPr lang="zh-TW" altLang="en-US" sz="1100" dirty="0">
                    <a:latin typeface="Times New Roman" panose="02020603050405020304" pitchFamily="18" charset="0"/>
                    <a:cs typeface="Times New Roman" panose="02020603050405020304" pitchFamily="18" charset="0"/>
                  </a:rPr>
                  <a:t>就越大，以此來增加出現次數較少的項目被採樣的機率</a:t>
                </a:r>
                <a:endParaRPr lang="en-US" altLang="zh-TW" dirty="0"/>
              </a:p>
            </p:txBody>
          </p:sp>
        </mc:Choice>
        <mc:Fallback xmlns="">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zh-TW" altLang="en-US" dirty="0"/>
                  <a:t>那在這個過程當中，我們會對這個目標函數透過隨機梯度下降法來修正權重矩陣</a:t>
                </a:r>
                <a:endParaRPr lang="en-US" altLang="zh-TW" dirty="0"/>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zh-TW" altLang="en-US" dirty="0"/>
                  <a:t>最後將訓練好的矩陣來作為項目嵌入</a:t>
                </a:r>
                <a:endParaRPr lang="en-US" altLang="zh-TW" dirty="0"/>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endParaRPr lang="en-US" altLang="zh-TW" dirty="0"/>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endParaRPr lang="en-US" altLang="zh-TW" dirty="0"/>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en-US" altLang="zh-TW" dirty="0"/>
                  <a:t>-</a:t>
                </a:r>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zh-TW" altLang="en-US" sz="1100" dirty="0"/>
                  <a:t>在 </a:t>
                </a:r>
                <a:r>
                  <a:rPr lang="en-US" altLang="zh-TW" sz="1100" b="0" i="0">
                    <a:latin typeface="Cambria Math" panose="02040503050406030204" pitchFamily="18" charset="0"/>
                  </a:rPr>
                  <a:t>𝑝</a:t>
                </a:r>
                <a:r>
                  <a:rPr lang="en-US" altLang="zh-TW" sz="1100" i="0">
                    <a:latin typeface="Cambria Math" panose="02040503050406030204" pitchFamily="18" charset="0"/>
                  </a:rPr>
                  <a:t>(</a:t>
                </a:r>
                <a:r>
                  <a:rPr lang="en-US" altLang="zh-TW" sz="1100" b="0" i="0">
                    <a:latin typeface="Cambria Math" panose="02040503050406030204" pitchFamily="18" charset="0"/>
                  </a:rPr>
                  <a:t>𝑖_𝑛│𝑖_𝑚 )</a:t>
                </a:r>
                <a:r>
                  <a:rPr lang="zh-TW" altLang="en-US" sz="1100" dirty="0"/>
                  <a:t> 這裡進行</a:t>
                </a:r>
                <a:r>
                  <a:rPr lang="zh-TW" altLang="en-US" sz="1100" dirty="0">
                    <a:latin typeface="微軟正黑體" panose="020B0604030504040204" pitchFamily="34" charset="-120"/>
                    <a:ea typeface="微軟正黑體" panose="020B0604030504040204" pitchFamily="34" charset="-120"/>
                  </a:rPr>
                  <a:t>負採樣</a:t>
                </a:r>
                <a:endParaRPr lang="en-US" altLang="zh-TW" dirty="0"/>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en-US" altLang="zh-TW" i="0">
                    <a:latin typeface="Cambria Math" panose="02040503050406030204" pitchFamily="18" charset="0"/>
                  </a:rPr>
                  <a:t>𝑢_</a:t>
                </a:r>
                <a:r>
                  <a:rPr lang="en-US" altLang="zh-TW" b="0" i="0">
                    <a:latin typeface="Cambria Math" panose="02040503050406030204" pitchFamily="18" charset="0"/>
                  </a:rPr>
                  <a:t>𝑚</a:t>
                </a:r>
                <a:r>
                  <a:rPr lang="zh-TW" altLang="en-US" b="0" i="0">
                    <a:latin typeface="Cambria Math" panose="02040503050406030204" pitchFamily="18" charset="0"/>
                  </a:rPr>
                  <a:t> </a:t>
                </a:r>
                <a:r>
                  <a:rPr lang="zh-TW" altLang="en-US" i="0">
                    <a:latin typeface="Cambria Math" panose="02040503050406030204" pitchFamily="18" charset="0"/>
                  </a:rPr>
                  <a:t> </a:t>
                </a:r>
                <a:r>
                  <a:rPr lang="zh-TW" altLang="en-US" dirty="0"/>
                  <a:t>是第 </a:t>
                </a:r>
                <a:r>
                  <a:rPr lang="en-US" altLang="zh-TW" dirty="0"/>
                  <a:t>m</a:t>
                </a:r>
                <a:r>
                  <a:rPr lang="zh-TW" altLang="en-US" dirty="0"/>
                  <a:t> 個目標項目的最終表示</a:t>
                </a:r>
                <a:endParaRPr lang="en-US" altLang="zh-TW" dirty="0"/>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endParaRPr lang="en-US" altLang="zh-TW" dirty="0"/>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zh-TW" altLang="en-US" sz="1100" dirty="0">
                    <a:latin typeface="Times New Roman" panose="02020603050405020304" pitchFamily="18" charset="0"/>
                    <a:cs typeface="Times New Roman" panose="02020603050405020304" pitchFamily="18" charset="0"/>
                  </a:rPr>
                  <a:t>另外因為每個項目出現的頻率不同，在進行負採樣時，為了克服稀有詞與頻繁詞之間的不平衡，則以一定的機率來丟棄樣本</a:t>
                </a:r>
                <a:endParaRPr lang="en-US" altLang="zh-TW" sz="11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zh-TW" altLang="en-US" sz="1100" dirty="0">
                    <a:latin typeface="Times New Roman" panose="02020603050405020304" pitchFamily="18" charset="0"/>
                    <a:cs typeface="Times New Roman" panose="02020603050405020304" pitchFamily="18" charset="0"/>
                  </a:rPr>
                  <a:t>其中 </a:t>
                </a:r>
                <a:r>
                  <a:rPr lang="en-US" altLang="zh-TW" sz="1100" b="0" i="0">
                    <a:solidFill>
                      <a:srgbClr val="000000"/>
                    </a:solidFill>
                    <a:latin typeface="Cambria Math" panose="02040503050406030204" pitchFamily="18" charset="0"/>
                  </a:rPr>
                  <a:t>𝑓(𝑖)</a:t>
                </a:r>
                <a:r>
                  <a:rPr lang="zh-TW" altLang="en-US" sz="1100" dirty="0">
                    <a:latin typeface="Times New Roman" panose="02020603050405020304" pitchFamily="18" charset="0"/>
                    <a:cs typeface="Times New Roman" panose="02020603050405020304" pitchFamily="18" charset="0"/>
                  </a:rPr>
                  <a:t> 是項目 </a:t>
                </a:r>
                <a:r>
                  <a:rPr lang="en-US" altLang="zh-TW" sz="1100" dirty="0" err="1">
                    <a:latin typeface="Times New Roman" panose="02020603050405020304" pitchFamily="18" charset="0"/>
                    <a:cs typeface="Times New Roman" panose="02020603050405020304" pitchFamily="18" charset="0"/>
                  </a:rPr>
                  <a:t>i</a:t>
                </a:r>
                <a:r>
                  <a:rPr lang="en-US" altLang="zh-TW" sz="1100" dirty="0">
                    <a:latin typeface="Times New Roman" panose="02020603050405020304" pitchFamily="18" charset="0"/>
                    <a:cs typeface="Times New Roman" panose="02020603050405020304" pitchFamily="18" charset="0"/>
                  </a:rPr>
                  <a:t> </a:t>
                </a:r>
                <a:r>
                  <a:rPr lang="zh-TW" altLang="en-US" sz="1100" dirty="0">
                    <a:latin typeface="Times New Roman" panose="02020603050405020304" pitchFamily="18" charset="0"/>
                    <a:cs typeface="Times New Roman" panose="02020603050405020304" pitchFamily="18" charset="0"/>
                  </a:rPr>
                  <a:t>出現的頻率、𝜌 是規定的閾值。當項目出現的頻率越大，其被</a:t>
                </a:r>
                <a:r>
                  <a:rPr lang="zh-TW" altLang="en-US" sz="1100" dirty="0"/>
                  <a:t>丟棄的機率也</a:t>
                </a:r>
                <a:r>
                  <a:rPr lang="zh-TW" altLang="en-US" sz="1100" dirty="0">
                    <a:latin typeface="Times New Roman" panose="02020603050405020304" pitchFamily="18" charset="0"/>
                    <a:cs typeface="Times New Roman" panose="02020603050405020304" pitchFamily="18" charset="0"/>
                  </a:rPr>
                  <a:t>就越大，以此來增加出現次數較少的項目被採樣的機率</a:t>
                </a:r>
                <a:endParaRPr lang="en-US" altLang="zh-TW" dirty="0"/>
              </a:p>
            </p:txBody>
          </p:sp>
        </mc:Fallback>
      </mc:AlternateContent>
    </p:spTree>
    <p:extLst>
      <p:ext uri="{BB962C8B-B14F-4D97-AF65-F5344CB8AC3E}">
        <p14:creationId xmlns:p14="http://schemas.microsoft.com/office/powerpoint/2010/main" val="4206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zh-TW" altLang="en-US" dirty="0"/>
                  <a:t>當我們在 </a:t>
                </a:r>
                <a:r>
                  <a:rPr lang="en-US" altLang="zh-TW" dirty="0"/>
                  <a:t>Item Embedding Layer </a:t>
                </a:r>
                <a:r>
                  <a:rPr lang="zh-TW" altLang="en-US" dirty="0"/>
                  <a:t>這邊獲得所有項目的嵌入向量後</a:t>
                </a:r>
                <a:r>
                  <a:rPr lang="en-US" altLang="zh-TW" dirty="0"/>
                  <a:t>(</a:t>
                </a:r>
                <a:r>
                  <a:rPr lang="zh-TW" altLang="en-US" dirty="0"/>
                  <a:t>切</a:t>
                </a:r>
                <a:r>
                  <a:rPr lang="en-US" altLang="zh-TW" dirty="0"/>
                  <a:t>)</a:t>
                </a:r>
              </a:p>
              <a:p>
                <a:pPr marL="0" indent="0">
                  <a:lnSpc>
                    <a:spcPct val="150000"/>
                  </a:lnSpc>
                  <a:buFont typeface="Arial" panose="020B0604020202020204" pitchFamily="34" charset="0"/>
                  <a:buNone/>
                </a:pPr>
                <a:r>
                  <a:rPr lang="zh-TW" altLang="en-US" dirty="0"/>
                  <a:t>對於每個目標用戶，我們則延續使用在第一個子模型 </a:t>
                </a:r>
                <a:r>
                  <a:rPr lang="en-US" altLang="zh-TW" dirty="0"/>
                  <a:t>KIM </a:t>
                </a:r>
                <a:r>
                  <a:rPr lang="zh-TW" altLang="en-US" dirty="0"/>
                  <a:t>當中，透過 </a:t>
                </a:r>
                <a:r>
                  <a:rPr lang="en-US" altLang="zh-TW" dirty="0"/>
                  <a:t>KNN</a:t>
                </a:r>
                <a:r>
                  <a:rPr lang="zh-TW" altLang="en-US" dirty="0"/>
                  <a:t> 方法所尋找出來之最相近的 </a:t>
                </a:r>
                <a:r>
                  <a:rPr lang="en-US" altLang="zh-TW" dirty="0"/>
                  <a:t>K </a:t>
                </a:r>
                <a:r>
                  <a:rPr lang="zh-TW" altLang="en-US" dirty="0"/>
                  <a:t>個鄰居，</a:t>
                </a:r>
                <a:endParaRPr lang="en-US" altLang="zh-TW" dirty="0"/>
              </a:p>
              <a:p>
                <a:pPr marL="0" indent="0">
                  <a:lnSpc>
                    <a:spcPct val="150000"/>
                  </a:lnSpc>
                  <a:buFont typeface="Arial" panose="020B0604020202020204" pitchFamily="34" charset="0"/>
                  <a:buNone/>
                </a:pPr>
                <a:r>
                  <a:rPr lang="zh-TW" altLang="en-US" dirty="0"/>
                  <a:t>將這</a:t>
                </a:r>
                <a:r>
                  <a:rPr lang="en-US" altLang="zh-TW" dirty="0"/>
                  <a:t> </a:t>
                </a:r>
                <a14:m>
                  <m:oMath xmlns:m="http://schemas.openxmlformats.org/officeDocument/2006/math">
                    <m:r>
                      <m:rPr>
                        <m:sty m:val="p"/>
                      </m:rPr>
                      <a:rPr lang="en-US" altLang="zh-TW" b="0" i="0" dirty="0" smtClean="0">
                        <a:latin typeface="Cambria Math" panose="02040503050406030204" pitchFamily="18" charset="0"/>
                      </a:rPr>
                      <m:t>K</m:t>
                    </m:r>
                    <m:r>
                      <a:rPr lang="en-US" altLang="zh-TW" b="0" i="0" dirty="0" smtClean="0">
                        <a:latin typeface="Cambria Math" panose="02040503050406030204" pitchFamily="18" charset="0"/>
                      </a:rPr>
                      <m:t>+1</m:t>
                    </m:r>
                    <m:r>
                      <a:rPr lang="en-US" altLang="zh-TW" i="1" dirty="0" smtClean="0">
                        <a:latin typeface="Cambria Math" panose="02040503050406030204" pitchFamily="18" charset="0"/>
                      </a:rPr>
                      <m:t> </m:t>
                    </m:r>
                  </m:oMath>
                </a14:m>
                <a:r>
                  <a:rPr lang="zh-TW" altLang="en-US" dirty="0"/>
                  <a:t>位用戶的所有購物籃序列，利用項目嵌入向量取平均，來獲得用戶的購物籃嵌入向量</a:t>
                </a:r>
                <a:endParaRPr lang="en-US" altLang="zh-TW" dirty="0"/>
              </a:p>
            </p:txBody>
          </p:sp>
        </mc:Choice>
        <mc:Fallback xmlns="">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zh-TW" altLang="en-US" dirty="0"/>
                  <a:t>當我們在 </a:t>
                </a:r>
                <a:r>
                  <a:rPr lang="en-US" altLang="zh-TW" dirty="0"/>
                  <a:t>Item Embedding Layer </a:t>
                </a:r>
                <a:r>
                  <a:rPr lang="zh-TW" altLang="en-US" dirty="0"/>
                  <a:t>這邊獲得所有項目的嵌入向量後</a:t>
                </a:r>
                <a:endParaRPr lang="en-US" altLang="zh-TW" dirty="0"/>
              </a:p>
              <a:p>
                <a:pPr marL="0" indent="0">
                  <a:lnSpc>
                    <a:spcPct val="150000"/>
                  </a:lnSpc>
                  <a:buFont typeface="Arial" panose="020B0604020202020204" pitchFamily="34" charset="0"/>
                  <a:buNone/>
                </a:pPr>
                <a:r>
                  <a:rPr lang="zh-TW" altLang="en-US" dirty="0"/>
                  <a:t>對於每個目標用戶，我們則延續使用在第一個子模型 </a:t>
                </a:r>
                <a:r>
                  <a:rPr lang="en-US" altLang="zh-TW" dirty="0"/>
                  <a:t>KIM </a:t>
                </a:r>
                <a:r>
                  <a:rPr lang="zh-TW" altLang="en-US" dirty="0"/>
                  <a:t>當中，透過 </a:t>
                </a:r>
                <a:r>
                  <a:rPr lang="en-US" altLang="zh-TW" dirty="0"/>
                  <a:t>KNN</a:t>
                </a:r>
                <a:r>
                  <a:rPr lang="zh-TW" altLang="en-US" dirty="0"/>
                  <a:t> 方法所尋找出來之最相近的 </a:t>
                </a:r>
                <a:r>
                  <a:rPr lang="en-US" altLang="zh-TW" dirty="0"/>
                  <a:t>K </a:t>
                </a:r>
                <a:r>
                  <a:rPr lang="zh-TW" altLang="en-US" dirty="0"/>
                  <a:t>個鄰居，</a:t>
                </a:r>
                <a:endParaRPr lang="en-US" altLang="zh-TW" dirty="0"/>
              </a:p>
              <a:p>
                <a:pPr marL="0" indent="0">
                  <a:lnSpc>
                    <a:spcPct val="150000"/>
                  </a:lnSpc>
                  <a:buFont typeface="Arial" panose="020B0604020202020204" pitchFamily="34" charset="0"/>
                  <a:buNone/>
                </a:pPr>
                <a:r>
                  <a:rPr lang="zh-TW" altLang="en-US" dirty="0"/>
                  <a:t>將這</a:t>
                </a:r>
                <a:r>
                  <a:rPr lang="en-US" altLang="zh-TW" dirty="0"/>
                  <a:t> </a:t>
                </a:r>
                <a:r>
                  <a:rPr lang="en-US" altLang="zh-TW" b="0" i="0" dirty="0">
                    <a:latin typeface="Cambria Math" panose="02040503050406030204" pitchFamily="18" charset="0"/>
                  </a:rPr>
                  <a:t>K+1</a:t>
                </a:r>
                <a:r>
                  <a:rPr lang="en-US" altLang="zh-TW" i="0" dirty="0">
                    <a:latin typeface="Cambria Math" panose="02040503050406030204" pitchFamily="18" charset="0"/>
                  </a:rPr>
                  <a:t> </a:t>
                </a:r>
                <a:r>
                  <a:rPr lang="zh-TW" altLang="en-US" dirty="0"/>
                  <a:t>位用戶的所有購物籃序列，利用項目嵌入向量取平均，來獲得用戶的購物籃嵌入向量</a:t>
                </a:r>
                <a:endParaRPr lang="en-US" altLang="zh-TW" dirty="0"/>
              </a:p>
            </p:txBody>
          </p:sp>
        </mc:Fallback>
      </mc:AlternateContent>
    </p:spTree>
    <p:extLst>
      <p:ext uri="{BB962C8B-B14F-4D97-AF65-F5344CB8AC3E}">
        <p14:creationId xmlns:p14="http://schemas.microsoft.com/office/powerpoint/2010/main" val="847987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zh-TW" altLang="en-US" b="0" i="0" dirty="0">
                <a:solidFill>
                  <a:srgbClr val="333333"/>
                </a:solidFill>
                <a:effectLst/>
                <a:latin typeface="+mn-lt"/>
              </a:rPr>
              <a:t>再來，我們進入到兩個子模型的主要內容</a:t>
            </a:r>
            <a:endParaRPr lang="en-US" altLang="zh-TW" b="0" i="0" dirty="0">
              <a:solidFill>
                <a:srgbClr val="333333"/>
              </a:solidFill>
              <a:effectLst/>
              <a:latin typeface="+mn-lt"/>
            </a:endParaRPr>
          </a:p>
          <a:p>
            <a:pPr marL="158750" indent="0" algn="l">
              <a:buNone/>
            </a:pPr>
            <a:r>
              <a:rPr lang="zh-TW" altLang="en-US" b="0" i="0" dirty="0">
                <a:solidFill>
                  <a:srgbClr val="333333"/>
                </a:solidFill>
                <a:effectLst/>
                <a:latin typeface="+mn-lt"/>
              </a:rPr>
              <a:t>首先，</a:t>
            </a:r>
            <a:r>
              <a:rPr lang="en-US" altLang="zh-TW" b="0" i="0" dirty="0">
                <a:solidFill>
                  <a:srgbClr val="333333"/>
                </a:solidFill>
                <a:effectLst/>
                <a:latin typeface="+mn-lt"/>
              </a:rPr>
              <a:t>KIM </a:t>
            </a:r>
            <a:r>
              <a:rPr lang="zh-TW" altLang="en-US" b="0" i="0" dirty="0">
                <a:solidFill>
                  <a:srgbClr val="333333"/>
                </a:solidFill>
                <a:effectLst/>
                <a:latin typeface="+mn-lt"/>
              </a:rPr>
              <a:t>當我們在前處理階段獲得目標用戶向量與他的鄰居平均向量後</a:t>
            </a:r>
            <a:endParaRPr lang="en-US" altLang="zh-TW" b="0" i="0" dirty="0">
              <a:solidFill>
                <a:srgbClr val="333333"/>
              </a:solidFill>
              <a:effectLst/>
              <a:latin typeface="+mn-lt"/>
            </a:endParaRPr>
          </a:p>
          <a:p>
            <a:pPr marL="158750" indent="0" algn="l">
              <a:buNone/>
            </a:pPr>
            <a:r>
              <a:rPr lang="zh-TW" altLang="en-US" b="0" i="0" dirty="0">
                <a:solidFill>
                  <a:srgbClr val="333333"/>
                </a:solidFill>
                <a:effectLst/>
                <a:latin typeface="+mn-lt"/>
              </a:rPr>
              <a:t>在先前研究 </a:t>
            </a:r>
            <a:r>
              <a:rPr lang="en-US" altLang="zh-TW" b="0" i="0" dirty="0">
                <a:solidFill>
                  <a:srgbClr val="333333"/>
                </a:solidFill>
                <a:effectLst/>
                <a:latin typeface="+mn-lt"/>
              </a:rPr>
              <a:t>TIFUKNN</a:t>
            </a:r>
            <a:r>
              <a:rPr lang="zh-TW" altLang="en-US" b="0" i="0" dirty="0">
                <a:solidFill>
                  <a:srgbClr val="333333"/>
                </a:solidFill>
                <a:effectLst/>
                <a:latin typeface="+mn-lt"/>
              </a:rPr>
              <a:t> 中，他是自訂義一個沒有經過學習的超參數，來控制</a:t>
            </a:r>
            <a:r>
              <a:rPr lang="zh-TW" altLang="en-US" dirty="0">
                <a:latin typeface="Times New Roman" panose="02020603050405020304" pitchFamily="18" charset="0"/>
                <a:ea typeface="Microsoft JhengHei" panose="020B0604030504040204" pitchFamily="34" charset="-120"/>
                <a:cs typeface="Times New Roman" panose="02020603050405020304" pitchFamily="18" charset="0"/>
              </a:rPr>
              <a:t>用戶與鄰居之間的重要性比例</a:t>
            </a:r>
            <a:endParaRPr lang="en-US" altLang="zh-TW" b="0" i="0" dirty="0">
              <a:solidFill>
                <a:srgbClr val="333333"/>
              </a:solidFill>
              <a:effectLst/>
              <a:latin typeface="+mn-lt"/>
            </a:endParaRPr>
          </a:p>
          <a:p>
            <a:pPr marL="158750" indent="0" algn="l">
              <a:buNone/>
            </a:pPr>
            <a:r>
              <a:rPr lang="zh-TW" altLang="en-US" b="0" i="0" dirty="0">
                <a:solidFill>
                  <a:srgbClr val="333333"/>
                </a:solidFill>
                <a:effectLst/>
                <a:latin typeface="+mn-lt"/>
              </a:rPr>
              <a:t>而本研究，則是改變此作法，我們學習一個參數 </a:t>
            </a:r>
            <a:r>
              <a:rPr lang="en-US" altLang="zh-TW" b="0" i="0" dirty="0">
                <a:solidFill>
                  <a:srgbClr val="333333"/>
                </a:solidFill>
                <a:effectLst/>
                <a:latin typeface="+mn-lt"/>
              </a:rPr>
              <a:t>Alpha</a:t>
            </a:r>
            <a:r>
              <a:rPr lang="zh-TW" altLang="en-US" b="0" i="0" dirty="0">
                <a:solidFill>
                  <a:srgbClr val="333333"/>
                </a:solidFill>
                <a:effectLst/>
                <a:latin typeface="+mn-lt"/>
              </a:rPr>
              <a:t>，並透過公式一來進行加權計算，來生成第一個預測分數</a:t>
            </a:r>
            <a:endParaRPr lang="en-US" altLang="zh-TW" b="0" i="0" dirty="0">
              <a:solidFill>
                <a:srgbClr val="333333"/>
              </a:solidFill>
              <a:effectLst/>
              <a:latin typeface="+mn-lt"/>
            </a:endParaRPr>
          </a:p>
          <a:p>
            <a:pPr marL="158750" indent="0" algn="l">
              <a:buNone/>
            </a:pPr>
            <a:endParaRPr lang="en-US" altLang="zh-TW" b="0" i="0" dirty="0">
              <a:solidFill>
                <a:srgbClr val="333333"/>
              </a:solidFill>
              <a:effectLst/>
              <a:latin typeface="+mn-lt"/>
            </a:endParaRPr>
          </a:p>
          <a:p>
            <a:pPr marL="158750" indent="0" algn="l">
              <a:buNone/>
            </a:pPr>
            <a:endParaRPr lang="en-US" altLang="zh-TW" b="0" i="0" dirty="0">
              <a:solidFill>
                <a:srgbClr val="333333"/>
              </a:solidFill>
              <a:effectLst/>
              <a:latin typeface="+mn-lt"/>
            </a:endParaRPr>
          </a:p>
          <a:p>
            <a:pPr marL="158750" indent="0" algn="l">
              <a:buNone/>
            </a:pPr>
            <a:endParaRPr lang="en-US" altLang="zh-TW" b="0" i="0" dirty="0">
              <a:solidFill>
                <a:srgbClr val="333333"/>
              </a:solidFill>
              <a:effectLst/>
              <a:latin typeface="+mn-lt"/>
            </a:endParaRPr>
          </a:p>
          <a:p>
            <a:pPr marL="158750" indent="0" algn="l">
              <a:buNone/>
            </a:pPr>
            <a:r>
              <a:rPr lang="en-US" altLang="zh-TW" b="0" i="0" dirty="0">
                <a:solidFill>
                  <a:srgbClr val="333333"/>
                </a:solidFill>
                <a:effectLst/>
                <a:latin typeface="+mn-lt"/>
              </a:rPr>
              <a:t>-</a:t>
            </a:r>
          </a:p>
          <a:p>
            <a:pPr marL="158750" indent="0" algn="l">
              <a:buNone/>
            </a:pPr>
            <a:r>
              <a:rPr lang="en-US" altLang="zh-TW" b="0" i="0" dirty="0" err="1">
                <a:solidFill>
                  <a:srgbClr val="333333"/>
                </a:solidFill>
                <a:effectLst/>
                <a:latin typeface="+mn-lt"/>
              </a:rPr>
              <a:t>Tafeng</a:t>
            </a:r>
            <a:r>
              <a:rPr lang="en-US" altLang="zh-TW" b="0" i="0" dirty="0">
                <a:solidFill>
                  <a:srgbClr val="333333"/>
                </a:solidFill>
                <a:effectLst/>
                <a:latin typeface="+mn-lt"/>
              </a:rPr>
              <a:t> : 0.9</a:t>
            </a:r>
          </a:p>
          <a:p>
            <a:pPr marL="158750" indent="0" algn="l">
              <a:buNone/>
            </a:pPr>
            <a:r>
              <a:rPr lang="en-US" altLang="zh-TW" dirty="0" err="1"/>
              <a:t>Dunnhumby</a:t>
            </a:r>
            <a:r>
              <a:rPr lang="en-US" altLang="zh-TW" b="0" i="0" dirty="0">
                <a:solidFill>
                  <a:srgbClr val="333333"/>
                </a:solidFill>
                <a:effectLst/>
                <a:latin typeface="+mn-lt"/>
              </a:rPr>
              <a:t> : 0.7</a:t>
            </a:r>
          </a:p>
        </p:txBody>
      </p:sp>
    </p:spTree>
    <p:extLst>
      <p:ext uri="{BB962C8B-B14F-4D97-AF65-F5344CB8AC3E}">
        <p14:creationId xmlns:p14="http://schemas.microsoft.com/office/powerpoint/2010/main" val="37571099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zh-TW" altLang="en-US" b="0" i="0" dirty="0">
                <a:solidFill>
                  <a:srgbClr val="333333"/>
                </a:solidFill>
                <a:effectLst/>
                <a:latin typeface="+mn-lt"/>
              </a:rPr>
              <a:t>而第二個子模型 </a:t>
            </a:r>
            <a:r>
              <a:rPr lang="en-US" altLang="zh-TW" b="0" i="0" dirty="0">
                <a:solidFill>
                  <a:srgbClr val="333333"/>
                </a:solidFill>
                <a:effectLst/>
                <a:latin typeface="+mn-lt"/>
              </a:rPr>
              <a:t>DLIM</a:t>
            </a:r>
            <a:r>
              <a:rPr lang="zh-TW" altLang="en-US" b="0" i="0" dirty="0">
                <a:solidFill>
                  <a:srgbClr val="333333"/>
                </a:solidFill>
                <a:effectLst/>
                <a:latin typeface="+mn-lt"/>
              </a:rPr>
              <a:t>，則是在前處理</a:t>
            </a:r>
            <a:r>
              <a:rPr lang="zh-TW" altLang="en-US"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獲得</a:t>
            </a:r>
            <a:r>
              <a:rPr lang="zh-TW" altLang="en-US" dirty="0">
                <a:latin typeface="Times New Roman" panose="02020603050405020304" pitchFamily="18" charset="0"/>
                <a:ea typeface="Microsoft JhengHei" panose="020B0604030504040204" pitchFamily="34" charset="-120"/>
                <a:cs typeface="Times New Roman" panose="02020603050405020304" pitchFamily="18" charset="0"/>
              </a:rPr>
              <a:t>目標用戶與鄰居的所有購物籃嵌入向量之後</a:t>
            </a:r>
            <a:endParaRPr lang="en-US" altLang="zh-TW" dirty="0">
              <a:latin typeface="Times New Roman" panose="02020603050405020304" pitchFamily="18" charset="0"/>
              <a:ea typeface="Microsoft JhengHei" panose="020B0604030504040204" pitchFamily="34" charset="-120"/>
              <a:cs typeface="Times New Roman" panose="02020603050405020304" pitchFamily="18" charset="0"/>
            </a:endParaRPr>
          </a:p>
          <a:p>
            <a:pPr marL="158750" indent="0" algn="l">
              <a:buNone/>
            </a:pPr>
            <a:r>
              <a:rPr lang="zh-TW" altLang="en-US" b="0" i="0" dirty="0">
                <a:solidFill>
                  <a:srgbClr val="333333"/>
                </a:solidFill>
                <a:effectLst/>
                <a:latin typeface="Times New Roman" panose="02020603050405020304" pitchFamily="18" charset="0"/>
                <a:ea typeface="Microsoft JhengHei" panose="020B0604030504040204" pitchFamily="34" charset="-120"/>
                <a:cs typeface="Times New Roman" panose="02020603050405020304" pitchFamily="18" charset="0"/>
              </a:rPr>
              <a:t>會先進入一個 </a:t>
            </a:r>
            <a:r>
              <a:rPr lang="en-US" altLang="zh-TW" b="0" i="0" dirty="0">
                <a:solidFill>
                  <a:srgbClr val="333333"/>
                </a:solidFill>
                <a:effectLst/>
                <a:latin typeface="Times New Roman" panose="02020603050405020304" pitchFamily="18" charset="0"/>
                <a:ea typeface="Microsoft JhengHei" panose="020B0604030504040204" pitchFamily="34" charset="-120"/>
                <a:cs typeface="Times New Roman" panose="02020603050405020304" pitchFamily="18" charset="0"/>
              </a:rPr>
              <a:t>Temporal Attention </a:t>
            </a:r>
            <a:r>
              <a:rPr lang="zh-TW" altLang="en-US" b="0" i="0" dirty="0">
                <a:solidFill>
                  <a:srgbClr val="333333"/>
                </a:solidFill>
                <a:effectLst/>
                <a:latin typeface="Times New Roman" panose="02020603050405020304" pitchFamily="18" charset="0"/>
                <a:ea typeface="Microsoft JhengHei" panose="020B0604030504040204" pitchFamily="34" charset="-120"/>
                <a:cs typeface="Times New Roman" panose="02020603050405020304" pitchFamily="18" charset="0"/>
              </a:rPr>
              <a:t>層，來產生</a:t>
            </a:r>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目標用戶向量與每個鄰居向量</a:t>
            </a:r>
            <a:endParaRPr lang="en-US" altLang="zh-TW" sz="1100" dirty="0">
              <a:latin typeface="Times New Roman" panose="02020603050405020304" pitchFamily="18" charset="0"/>
              <a:ea typeface="Microsoft JhengHei" panose="020B0604030504040204" pitchFamily="34" charset="-120"/>
              <a:cs typeface="Times New Roman" panose="02020603050405020304" pitchFamily="18" charset="0"/>
            </a:endParaRPr>
          </a:p>
          <a:p>
            <a:pPr marL="158750" indent="0" algn="l">
              <a:buNone/>
            </a:pPr>
            <a:endParaRPr lang="en-US" altLang="zh-TW" sz="1100" b="0" i="0" dirty="0">
              <a:solidFill>
                <a:srgbClr val="333333"/>
              </a:solidFill>
              <a:effectLst/>
              <a:latin typeface="Times New Roman" panose="02020603050405020304" pitchFamily="18" charset="0"/>
              <a:ea typeface="Microsoft JhengHei" panose="020B0604030504040204" pitchFamily="34" charset="-120"/>
              <a:cs typeface="Times New Roman" panose="02020603050405020304" pitchFamily="18" charset="0"/>
            </a:endParaRPr>
          </a:p>
          <a:p>
            <a:pPr marL="158750" indent="0" algn="l">
              <a:buNone/>
            </a:pPr>
            <a:r>
              <a:rPr lang="zh-TW" altLang="en-US" sz="1100" b="0" i="0" dirty="0">
                <a:solidFill>
                  <a:srgbClr val="333333"/>
                </a:solidFill>
                <a:effectLst/>
                <a:latin typeface="Times New Roman" panose="02020603050405020304" pitchFamily="18" charset="0"/>
                <a:ea typeface="Microsoft JhengHei" panose="020B0604030504040204" pitchFamily="34" charset="-120"/>
                <a:cs typeface="Times New Roman" panose="02020603050405020304" pitchFamily="18" charset="0"/>
              </a:rPr>
              <a:t>具體來說，對於每個用戶，我們會</a:t>
            </a:r>
            <a:r>
              <a:rPr lang="zh-TW" altLang="en-US" sz="1100" dirty="0"/>
              <a:t>計算每個購物籃與最後一個購物籃的時間間隔，</a:t>
            </a:r>
            <a:r>
              <a:rPr lang="en-US" altLang="zh-TW" sz="1100" dirty="0"/>
              <a:t>(</a:t>
            </a:r>
            <a:r>
              <a:rPr lang="zh-TW" altLang="en-US" sz="1100" dirty="0"/>
              <a:t>切</a:t>
            </a:r>
            <a:r>
              <a:rPr lang="en-US" altLang="zh-TW" sz="1100" dirty="0"/>
              <a:t>)</a:t>
            </a:r>
          </a:p>
          <a:p>
            <a:pPr marL="158750" indent="0" algn="l">
              <a:buNone/>
            </a:pPr>
            <a:r>
              <a:rPr lang="zh-TW" altLang="en-US" sz="1100" dirty="0"/>
              <a:t>接著會透過一個指數衰減公式來處理這個時間間隔，以獲得每個購物籃的權重，</a:t>
            </a:r>
            <a:endParaRPr lang="en-US" altLang="zh-TW" sz="1100" dirty="0"/>
          </a:p>
          <a:p>
            <a:pPr marL="158750" indent="0" algn="l">
              <a:buNone/>
            </a:pPr>
            <a:r>
              <a:rPr lang="zh-TW" altLang="en-US" sz="1100" dirty="0"/>
              <a:t>其中</a:t>
            </a:r>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的 </a:t>
            </a:r>
            <a:r>
              <a:rPr lang="en-US" altLang="zh-TW" dirty="0">
                <a:latin typeface="+mn-lt"/>
              </a:rPr>
              <a:t>Lambda</a:t>
            </a:r>
            <a:r>
              <a:rPr lang="zh-TW" altLang="en-US" dirty="0">
                <a:latin typeface="+mn-lt"/>
              </a:rPr>
              <a:t> </a:t>
            </a:r>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是可學習的衰減率，他決定了時間間隔對權重的影響程度 </a:t>
            </a:r>
            <a:r>
              <a:rPr lang="en-US" altLang="zh-TW" sz="1100" dirty="0"/>
              <a:t>(</a:t>
            </a:r>
            <a:r>
              <a:rPr lang="zh-TW" altLang="en-US" sz="1100" dirty="0"/>
              <a:t>切</a:t>
            </a:r>
            <a:r>
              <a:rPr lang="en-US" altLang="zh-TW" sz="1100" dirty="0"/>
              <a:t>)</a:t>
            </a:r>
          </a:p>
          <a:p>
            <a:pPr marL="158750" indent="0" algn="l">
              <a:buNone/>
            </a:pPr>
            <a:r>
              <a:rPr lang="zh-TW" altLang="en-US" sz="1100" b="0" i="0" dirty="0">
                <a:solidFill>
                  <a:srgbClr val="333333"/>
                </a:solidFill>
                <a:effectLst/>
                <a:latin typeface="Times New Roman" panose="02020603050405020304" pitchFamily="18" charset="0"/>
                <a:ea typeface="Microsoft JhengHei" panose="020B0604030504040204" pitchFamily="34" charset="-120"/>
                <a:cs typeface="Times New Roman" panose="02020603050405020304" pitchFamily="18" charset="0"/>
              </a:rPr>
              <a:t>最後再將每個購物籃與其權重相乘並加總</a:t>
            </a:r>
            <a:endParaRPr lang="en-US" altLang="zh-TW" b="0" i="0" dirty="0">
              <a:solidFill>
                <a:srgbClr val="333333"/>
              </a:solidFill>
              <a:effectLst/>
              <a:latin typeface="Times New Roman" panose="02020603050405020304" pitchFamily="18" charset="0"/>
              <a:ea typeface="Microsoft JhengHei"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2903163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zh-TW" altLang="en-US" dirty="0"/>
                  <a:t>當獲得目標用戶向量與每個鄰居向量後，</a:t>
                </a:r>
                <a:r>
                  <a:rPr lang="en-US" altLang="zh-TW" dirty="0"/>
                  <a:t>(</a:t>
                </a:r>
                <a:r>
                  <a:rPr lang="zh-TW" altLang="en-US" dirty="0"/>
                  <a:t>切</a:t>
                </a:r>
                <a:r>
                  <a:rPr lang="en-US" altLang="zh-TW" dirty="0"/>
                  <a:t>)</a:t>
                </a:r>
              </a:p>
              <a:p>
                <a:pPr marL="158750" indent="0" algn="l">
                  <a:buNone/>
                </a:pPr>
                <a:r>
                  <a:rPr lang="zh-TW" altLang="en-US" dirty="0"/>
                  <a:t>我們會將所有鄰居向量進行多頭注意力計算，學習鄰居間的複雜關係 </a:t>
                </a:r>
                <a:r>
                  <a:rPr lang="en-US" altLang="zh-TW" dirty="0"/>
                  <a:t>(</a:t>
                </a:r>
                <a:r>
                  <a:rPr lang="zh-TW" altLang="en-US" dirty="0"/>
                  <a:t>切</a:t>
                </a:r>
                <a:r>
                  <a:rPr lang="en-US" altLang="zh-TW" dirty="0"/>
                  <a:t>)</a:t>
                </a:r>
              </a:p>
              <a:p>
                <a:pPr marL="158750" indent="0" algn="l">
                  <a:buNone/>
                </a:pPr>
                <a:r>
                  <a:rPr lang="zh-TW" altLang="en-US" dirty="0"/>
                  <a:t>之後經過前饋層，透過 </a:t>
                </a:r>
                <a:r>
                  <a:rPr lang="en-US" altLang="zh-TW" dirty="0" err="1"/>
                  <a:t>Relu</a:t>
                </a:r>
                <a:r>
                  <a:rPr lang="zh-TW" altLang="en-US" dirty="0"/>
                  <a:t> 函式得到局部資訊 </a:t>
                </a:r>
                <a:r>
                  <a:rPr lang="en-US" altLang="zh-TW" dirty="0"/>
                  <a:t>(</a:t>
                </a:r>
                <a:r>
                  <a:rPr lang="zh-TW" altLang="en-US" dirty="0"/>
                  <a:t>切</a:t>
                </a:r>
                <a:r>
                  <a:rPr lang="en-US" altLang="zh-TW" dirty="0"/>
                  <a:t>)</a:t>
                </a:r>
              </a:p>
              <a:p>
                <a:pPr marL="158750" indent="0" algn="l">
                  <a:buNone/>
                </a:pPr>
                <a:r>
                  <a:rPr lang="zh-TW" altLang="en-US" dirty="0"/>
                  <a:t>在這兩個子層之後都會進行殘差連接和歸一化，來避免梯度消失</a:t>
                </a:r>
                <a:endParaRPr lang="en-US" altLang="zh-TW" dirty="0"/>
              </a:p>
              <a:p>
                <a:pPr marL="158750" indent="0" algn="l">
                  <a:buNone/>
                </a:pPr>
                <a:r>
                  <a:rPr lang="zh-TW" altLang="en-US" dirty="0"/>
                  <a:t>最後我們取向量矩陣中的最後一個鄰居嵌入向量，來作為該目標用戶所有鄰居的綜合嵌入向量</a:t>
                </a:r>
                <a:endParaRPr lang="en-US" altLang="zh-TW" dirty="0"/>
              </a:p>
              <a:p>
                <a:pPr marL="158750" indent="0" algn="l">
                  <a:buNone/>
                </a:pPr>
                <a:endParaRPr lang="en-US" altLang="zh-TW" dirty="0"/>
              </a:p>
              <a:p>
                <a:pPr marL="158750" indent="0" algn="l">
                  <a:buNone/>
                </a:pPr>
                <a:endParaRPr lang="en-US" altLang="zh-TW" dirty="0"/>
              </a:p>
              <a:p>
                <a:pPr marL="158750" indent="0" algn="l">
                  <a:buNone/>
                </a:pPr>
                <a:r>
                  <a:rPr lang="en-US" altLang="zh-TW" dirty="0"/>
                  <a:t>-</a:t>
                </a:r>
              </a:p>
              <a:p>
                <a:pPr marL="158750" indent="0" algn="l">
                  <a:buNone/>
                </a:pPr>
                <a:r>
                  <a:rPr lang="zh-TW" altLang="en-US" dirty="0"/>
                  <a:t>在單一的自注意力層中，</a:t>
                </a:r>
                <a:endParaRPr lang="en-US" altLang="zh-TW" dirty="0"/>
              </a:p>
              <a:p>
                <a:pPr marL="158750" indent="0" algn="l">
                  <a:buNone/>
                </a:pPr>
                <a:r>
                  <a:rPr lang="zh-TW" altLang="en-US" dirty="0"/>
                  <a:t>我們將所有鄰居的嵌入向量分別與三個可學習的權重矩陣 𝑊𝑄、𝑊</a:t>
                </a:r>
                <a:r>
                  <a:rPr lang="en-US" altLang="zh-TW" dirty="0"/>
                  <a:t>K</a:t>
                </a:r>
                <a:r>
                  <a:rPr lang="zh-TW" altLang="en-US" dirty="0"/>
                  <a:t> 以及 </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𝑊</m:t>
                        </m:r>
                      </m:e>
                      <m:sup>
                        <m:r>
                          <a:rPr lang="en-US" altLang="zh-TW" b="0" i="1" smtClean="0">
                            <a:latin typeface="Cambria Math" panose="02040503050406030204" pitchFamily="18" charset="0"/>
                          </a:rPr>
                          <m:t>𝑉</m:t>
                        </m:r>
                      </m:sup>
                    </m:sSup>
                  </m:oMath>
                </a14:m>
                <a:r>
                  <a:rPr lang="en-US" altLang="zh-TW" dirty="0"/>
                  <a:t> </a:t>
                </a:r>
                <a:r>
                  <a:rPr lang="zh-TW" altLang="en-US" dirty="0"/>
                  <a:t>相乘，從而獲得三個矩陣 </a:t>
                </a:r>
                <a:r>
                  <a:rPr lang="en-US" altLang="zh-TW" dirty="0"/>
                  <a:t>QKV</a:t>
                </a:r>
              </a:p>
              <a:p>
                <a:pPr marL="158750" indent="0" algn="l">
                  <a:buNone/>
                </a:pPr>
                <a:r>
                  <a:rPr lang="zh-TW" altLang="en-US" dirty="0"/>
                  <a:t>其中</a:t>
                </a:r>
                <a14:m>
                  <m:oMath xmlns:m="http://schemas.openxmlformats.org/officeDocument/2006/math">
                    <m:sSub>
                      <m:sSubPr>
                        <m:ctrlPr>
                          <a:rPr lang="en-US" altLang="zh-TW" i="1">
                            <a:latin typeface="Cambria Math" panose="02040503050406030204" pitchFamily="18" charset="0"/>
                          </a:rPr>
                        </m:ctrlPr>
                      </m:sSubPr>
                      <m:e>
                        <m:r>
                          <a:rPr lang="zh-TW" altLang="en-US" i="1">
                            <a:latin typeface="Cambria Math" panose="02040503050406030204" pitchFamily="18" charset="0"/>
                          </a:rPr>
                          <m:t> </m:t>
                        </m:r>
                        <m:r>
                          <a:rPr lang="en-US" altLang="zh-TW" i="1">
                            <a:latin typeface="Cambria Math" panose="02040503050406030204" pitchFamily="18" charset="0"/>
                          </a:rPr>
                          <m:t>𝑑</m:t>
                        </m:r>
                      </m:e>
                      <m:sub>
                        <m:r>
                          <a:rPr lang="en-US" altLang="zh-TW" i="1">
                            <a:latin typeface="Cambria Math" panose="02040503050406030204" pitchFamily="18" charset="0"/>
                          </a:rPr>
                          <m:t>𝑘</m:t>
                        </m:r>
                      </m:sub>
                    </m:sSub>
                  </m:oMath>
                </a14:m>
                <a:r>
                  <a:rPr lang="zh-TW" altLang="en-US" dirty="0"/>
                  <a:t> 為 </a:t>
                </a:r>
                <a:r>
                  <a:rPr lang="en-US" altLang="zh-TW" dirty="0"/>
                  <a:t>Q</a:t>
                </a:r>
                <a:r>
                  <a:rPr lang="zh-TW" altLang="en-US" dirty="0"/>
                  <a:t> 與 </a:t>
                </a:r>
                <a:r>
                  <a:rPr lang="en-US" altLang="zh-TW" dirty="0"/>
                  <a:t>K</a:t>
                </a:r>
                <a:r>
                  <a:rPr lang="zh-TW" altLang="en-US" dirty="0"/>
                  <a:t> 的維度，</a:t>
                </a:r>
                <a:r>
                  <a:rPr lang="en-US" altLang="zh-TW" dirty="0"/>
                  <a:t>Q</a:t>
                </a:r>
                <a:r>
                  <a:rPr lang="zh-TW" altLang="en-US" dirty="0"/>
                  <a:t> 代表當前用於尋找其他鄰居關係的鄰居，</a:t>
                </a:r>
                <a:r>
                  <a:rPr lang="en-US" altLang="zh-TW" dirty="0"/>
                  <a:t>K</a:t>
                </a:r>
                <a:r>
                  <a:rPr lang="zh-TW" altLang="en-US" dirty="0"/>
                  <a:t> 代表所有需要搜索的鄰居（包括自身），</a:t>
                </a:r>
                <a:r>
                  <a:rPr lang="en-US" altLang="zh-TW" dirty="0"/>
                  <a:t>V</a:t>
                </a:r>
                <a:r>
                  <a:rPr lang="zh-TW" altLang="en-US" dirty="0"/>
                  <a:t> 則代表被賦予權重的鄰居資訊</a:t>
                </a:r>
                <a:endParaRPr lang="en-US" altLang="zh-TW" dirty="0"/>
              </a:p>
              <a:p>
                <a:pPr marL="158750" indent="0" algn="l">
                  <a:buNone/>
                </a:pPr>
                <a:r>
                  <a:rPr lang="zh-TW" altLang="en-US" dirty="0"/>
                  <a:t>我們將 </a:t>
                </a:r>
                <a:r>
                  <a:rPr lang="en-US" altLang="zh-TW" dirty="0"/>
                  <a:t>Q</a:t>
                </a:r>
                <a:r>
                  <a:rPr lang="zh-TW" altLang="en-US" dirty="0"/>
                  <a:t> 與 </a:t>
                </a:r>
                <a:r>
                  <a:rPr lang="en-US" altLang="zh-TW" dirty="0"/>
                  <a:t>K</a:t>
                </a:r>
                <a:r>
                  <a:rPr lang="zh-TW" altLang="en-US" dirty="0"/>
                  <a:t> 進行點積以計算出當前鄰居對所有鄰居的注意力分數，然後除以</a:t>
                </a:r>
                <a14:m>
                  <m:oMath xmlns:m="http://schemas.openxmlformats.org/officeDocument/2006/math">
                    <m:r>
                      <a:rPr lang="zh-TW" altLang="en-US">
                        <a:latin typeface="Cambria Math" panose="02040503050406030204" pitchFamily="18" charset="0"/>
                      </a:rPr>
                      <m:t> </m:t>
                    </m:r>
                    <m:rad>
                      <m:radPr>
                        <m:degHide m:val="on"/>
                        <m:ctrlPr>
                          <a:rPr lang="en-US" altLang="zh-TW" i="1">
                            <a:latin typeface="Cambria Math" panose="02040503050406030204" pitchFamily="18" charset="0"/>
                          </a:rPr>
                        </m:ctrlPr>
                      </m:radPr>
                      <m:deg/>
                      <m:e>
                        <m:sSub>
                          <m:sSubPr>
                            <m:ctrlPr>
                              <a:rPr lang="en-US" altLang="zh-TW" i="1">
                                <a:latin typeface="Cambria Math" panose="02040503050406030204" pitchFamily="18" charset="0"/>
                              </a:rPr>
                            </m:ctrlPr>
                          </m:sSubPr>
                          <m:e>
                            <m:r>
                              <a:rPr lang="en-US" altLang="zh-TW" i="1">
                                <a:latin typeface="Cambria Math" panose="02040503050406030204" pitchFamily="18" charset="0"/>
                              </a:rPr>
                              <m:t>𝑑</m:t>
                            </m:r>
                          </m:e>
                          <m:sub>
                            <m:r>
                              <a:rPr lang="en-US" altLang="zh-TW" i="1">
                                <a:latin typeface="Cambria Math" panose="02040503050406030204" pitchFamily="18" charset="0"/>
                              </a:rPr>
                              <m:t>𝑘</m:t>
                            </m:r>
                          </m:sub>
                        </m:sSub>
                      </m:e>
                    </m:rad>
                  </m:oMath>
                </a14:m>
                <a:r>
                  <a:rPr lang="zh-TW" altLang="en-US" dirty="0"/>
                  <a:t> 來防止分數過大，接著利用 </a:t>
                </a:r>
                <a:r>
                  <a:rPr lang="en-US" altLang="zh-TW" dirty="0" err="1"/>
                  <a:t>Softmax</a:t>
                </a:r>
                <a:r>
                  <a:rPr lang="zh-TW" altLang="en-US" dirty="0"/>
                  <a:t> 函數獲取注意力權重，並將這些權重與 </a:t>
                </a:r>
                <a:r>
                  <a:rPr lang="en-US" altLang="zh-TW" dirty="0"/>
                  <a:t>V</a:t>
                </a:r>
                <a:r>
                  <a:rPr lang="zh-TW" altLang="en-US" dirty="0"/>
                  <a:t> 相乘，以得到加權後的輸出向量。</a:t>
                </a:r>
                <a:endParaRPr lang="en-US" altLang="zh-TW" dirty="0"/>
              </a:p>
              <a:p>
                <a:pPr marL="158750" indent="0" algn="l">
                  <a:buNone/>
                </a:pPr>
                <a:endParaRPr lang="en-US" altLang="zh-TW" dirty="0"/>
              </a:p>
              <a:p>
                <a:pPr marL="158750" indent="0" algn="l">
                  <a:buNone/>
                </a:pPr>
                <a:r>
                  <a:rPr lang="en-US" altLang="zh-TW" dirty="0"/>
                  <a:t>Multi-Head Attention </a:t>
                </a:r>
                <a:r>
                  <a:rPr lang="zh-TW" altLang="en-US" dirty="0"/>
                  <a:t>是使用 </a:t>
                </a:r>
                <a:r>
                  <a:rPr lang="en-US" altLang="zh-TW" dirty="0"/>
                  <a:t>h </a:t>
                </a:r>
                <a:r>
                  <a:rPr lang="zh-TW" altLang="en-US" dirty="0"/>
                  <a:t>個平行的自注意力層，並同時進行 </a:t>
                </a:r>
                <a:r>
                  <a:rPr lang="en-US" altLang="zh-TW" dirty="0"/>
                  <a:t>h </a:t>
                </a:r>
                <a:r>
                  <a:rPr lang="zh-TW" altLang="en-US" dirty="0"/>
                  <a:t>次的縮放點積注意力計算</a:t>
                </a:r>
                <a:endParaRPr lang="en-US" altLang="zh-TW" dirty="0"/>
              </a:p>
              <a:p>
                <a:pPr marL="158750" indent="0" algn="l">
                  <a:buNone/>
                </a:pPr>
                <a:r>
                  <a:rPr lang="zh-TW" altLang="en-US" dirty="0"/>
                  <a:t>輸入矩陣 </a:t>
                </a:r>
                <a:r>
                  <a:rPr lang="en-US" altLang="zh-TW" dirty="0"/>
                  <a:t>Q</a:t>
                </a:r>
                <a:r>
                  <a:rPr lang="zh-TW" altLang="en-US" dirty="0"/>
                  <a:t>、</a:t>
                </a:r>
                <a:r>
                  <a:rPr lang="en-US" altLang="zh-TW" dirty="0"/>
                  <a:t>K</a:t>
                </a:r>
                <a:r>
                  <a:rPr lang="zh-TW" altLang="en-US" dirty="0"/>
                  <a:t>、</a:t>
                </a:r>
                <a:r>
                  <a:rPr lang="en-US" altLang="zh-TW" dirty="0"/>
                  <a:t>V</a:t>
                </a:r>
                <a:r>
                  <a:rPr lang="zh-TW" altLang="en-US" dirty="0"/>
                  <a:t> 會各自分為 </a:t>
                </a:r>
                <a:r>
                  <a:rPr lang="en-US" altLang="zh-TW" dirty="0"/>
                  <a:t>h</a:t>
                </a:r>
                <a:r>
                  <a:rPr lang="zh-TW" altLang="en-US" dirty="0"/>
                  <a:t> 個矩陣 </a:t>
                </a:r>
                <a14:m>
                  <m:oMath xmlns:m="http://schemas.openxmlformats.org/officeDocument/2006/math">
                    <m:sSubSup>
                      <m:sSubSupPr>
                        <m:ctrlPr>
                          <a:rPr lang="en-US" altLang="zh-TW" i="1">
                            <a:latin typeface="Cambria Math" panose="02040503050406030204" pitchFamily="18" charset="0"/>
                          </a:rPr>
                        </m:ctrlPr>
                      </m:sSubSupPr>
                      <m:e>
                        <m:r>
                          <m:rPr>
                            <m:sty m:val="p"/>
                          </m:rPr>
                          <a:rPr lang="en-US" altLang="zh-TW" i="1">
                            <a:latin typeface="Cambria Math" panose="02040503050406030204" pitchFamily="18" charset="0"/>
                          </a:rPr>
                          <m:t>W</m:t>
                        </m:r>
                      </m:e>
                      <m:sub>
                        <m:r>
                          <a:rPr lang="en-US" altLang="zh-TW" i="1">
                            <a:latin typeface="Cambria Math" panose="02040503050406030204" pitchFamily="18" charset="0"/>
                          </a:rPr>
                          <m:t>𝑖</m:t>
                        </m:r>
                      </m:sub>
                      <m:sup>
                        <m:r>
                          <m:rPr>
                            <m:sty m:val="p"/>
                          </m:rPr>
                          <a:rPr lang="en-US" altLang="zh-TW" i="1">
                            <a:latin typeface="Cambria Math" panose="02040503050406030204" pitchFamily="18" charset="0"/>
                          </a:rPr>
                          <m:t>Q</m:t>
                        </m:r>
                      </m:sup>
                    </m:sSubSup>
                  </m:oMath>
                </a14:m>
                <a:r>
                  <a:rPr lang="zh-TW" altLang="en-US" dirty="0"/>
                  <a:t>、</a:t>
                </a:r>
                <a14:m>
                  <m:oMath xmlns:m="http://schemas.openxmlformats.org/officeDocument/2006/math">
                    <m:sSubSup>
                      <m:sSubSupPr>
                        <m:ctrlPr>
                          <a:rPr lang="en-US" altLang="zh-TW" i="1">
                            <a:latin typeface="Cambria Math" panose="02040503050406030204" pitchFamily="18" charset="0"/>
                          </a:rPr>
                        </m:ctrlPr>
                      </m:sSubSupPr>
                      <m:e>
                        <m:r>
                          <m:rPr>
                            <m:sty m:val="p"/>
                          </m:rPr>
                          <a:rPr lang="en-US" altLang="zh-TW" i="1">
                            <a:latin typeface="Cambria Math" panose="02040503050406030204" pitchFamily="18" charset="0"/>
                          </a:rPr>
                          <m:t>W</m:t>
                        </m:r>
                      </m:e>
                      <m:sub>
                        <m:r>
                          <a:rPr lang="en-US" altLang="zh-TW" i="1">
                            <a:latin typeface="Cambria Math" panose="02040503050406030204" pitchFamily="18" charset="0"/>
                          </a:rPr>
                          <m:t>𝑖</m:t>
                        </m:r>
                      </m:sub>
                      <m:sup>
                        <m:r>
                          <a:rPr lang="en-US" altLang="zh-TW" i="1">
                            <a:latin typeface="Cambria Math" panose="02040503050406030204" pitchFamily="18" charset="0"/>
                          </a:rPr>
                          <m:t>𝐾</m:t>
                        </m:r>
                      </m:sup>
                    </m:sSubSup>
                  </m:oMath>
                </a14:m>
                <a:r>
                  <a:rPr lang="zh-TW" altLang="en-US" dirty="0"/>
                  <a:t>、</a:t>
                </a:r>
                <a14:m>
                  <m:oMath xmlns:m="http://schemas.openxmlformats.org/officeDocument/2006/math">
                    <m:sSubSup>
                      <m:sSubSupPr>
                        <m:ctrlPr>
                          <a:rPr lang="en-US" altLang="zh-TW" i="1">
                            <a:latin typeface="Cambria Math" panose="02040503050406030204" pitchFamily="18" charset="0"/>
                          </a:rPr>
                        </m:ctrlPr>
                      </m:sSubSupPr>
                      <m:e>
                        <m:r>
                          <m:rPr>
                            <m:sty m:val="p"/>
                          </m:rPr>
                          <a:rPr lang="en-US" altLang="zh-TW" i="1">
                            <a:latin typeface="Cambria Math" panose="02040503050406030204" pitchFamily="18" charset="0"/>
                          </a:rPr>
                          <m:t>W</m:t>
                        </m:r>
                      </m:e>
                      <m:sub>
                        <m:r>
                          <a:rPr lang="en-US" altLang="zh-TW" i="1">
                            <a:latin typeface="Cambria Math" panose="02040503050406030204" pitchFamily="18" charset="0"/>
                          </a:rPr>
                          <m:t>𝑖</m:t>
                        </m:r>
                      </m:sub>
                      <m:sup>
                        <m:r>
                          <a:rPr lang="en-US" altLang="zh-TW" i="1">
                            <a:latin typeface="Cambria Math" panose="02040503050406030204" pitchFamily="18" charset="0"/>
                          </a:rPr>
                          <m:t>𝑉</m:t>
                        </m:r>
                      </m:sup>
                    </m:sSubSup>
                  </m:oMath>
                </a14:m>
                <a:r>
                  <a:rPr lang="zh-TW" altLang="en-US" dirty="0"/>
                  <a:t>，即為 </a:t>
                </a:r>
                <a:r>
                  <a:rPr lang="en-US" altLang="zh-TW" dirty="0"/>
                  <a:t>h</a:t>
                </a:r>
                <a:r>
                  <a:rPr lang="zh-TW" altLang="en-US" dirty="0"/>
                  <a:t> 個 </a:t>
                </a:r>
                <a:r>
                  <a:rPr lang="en-US" altLang="zh-TW" dirty="0"/>
                  <a:t>head</a:t>
                </a:r>
                <a:r>
                  <a:rPr lang="zh-TW" altLang="en-US" dirty="0"/>
                  <a:t> 的輸入矩陣</a:t>
                </a:r>
                <a:endParaRPr lang="en-US" altLang="zh-TW" dirty="0"/>
              </a:p>
              <a:p>
                <a:pPr marL="158750" indent="0" algn="l">
                  <a:buNone/>
                </a:pPr>
                <a:r>
                  <a:rPr lang="zh-TW" altLang="en-US" dirty="0"/>
                  <a:t>接著，這 </a:t>
                </a:r>
                <a:r>
                  <a:rPr lang="en-US" altLang="zh-TW" dirty="0"/>
                  <a:t>h </a:t>
                </a:r>
                <a:r>
                  <a:rPr lang="zh-TW" altLang="en-US" dirty="0"/>
                  <a:t>個 </a:t>
                </a:r>
                <a:r>
                  <a:rPr lang="en-US" altLang="zh-TW" dirty="0"/>
                  <a:t>head</a:t>
                </a:r>
                <a:r>
                  <a:rPr lang="zh-TW" altLang="en-US" dirty="0"/>
                  <a:t> 會經過各自的 </a:t>
                </a:r>
                <a:r>
                  <a:rPr lang="en-US" altLang="zh-TW" dirty="0"/>
                  <a:t>self-attention</a:t>
                </a:r>
                <a:r>
                  <a:rPr lang="zh-TW" altLang="en-US" dirty="0"/>
                  <a:t> 以輸出 </a:t>
                </a:r>
                <a14:m>
                  <m:oMath xmlns:m="http://schemas.openxmlformats.org/officeDocument/2006/math">
                    <m:r>
                      <a:rPr lang="en-US" altLang="zh-TW" i="1" dirty="0">
                        <a:latin typeface="Cambria Math" panose="02040503050406030204" pitchFamily="18" charset="0"/>
                      </a:rPr>
                      <m:t>h𝑒𝑎</m:t>
                    </m:r>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𝑑</m:t>
                        </m:r>
                      </m:e>
                      <m:sub>
                        <m:r>
                          <a:rPr lang="en-US" altLang="zh-TW" dirty="0">
                            <a:latin typeface="Cambria Math" panose="02040503050406030204" pitchFamily="18" charset="0"/>
                          </a:rPr>
                          <m:t>1</m:t>
                        </m:r>
                      </m:sub>
                    </m:sSub>
                    <m:r>
                      <a:rPr lang="en-US" altLang="zh-TW" b="0" i="1" dirty="0" smtClean="0">
                        <a:latin typeface="Cambria Math" panose="02040503050406030204" pitchFamily="18" charset="0"/>
                      </a:rPr>
                      <m:t>,…,</m:t>
                    </m:r>
                    <m:r>
                      <a:rPr lang="en-US" altLang="zh-TW" i="1" dirty="0">
                        <a:latin typeface="Cambria Math" panose="02040503050406030204" pitchFamily="18" charset="0"/>
                      </a:rPr>
                      <m:t>h𝑒𝑎</m:t>
                    </m:r>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𝑑</m:t>
                        </m:r>
                      </m:e>
                      <m:sub>
                        <m:r>
                          <a:rPr lang="en-US" altLang="zh-TW" i="1" dirty="0">
                            <a:latin typeface="Cambria Math" panose="02040503050406030204" pitchFamily="18" charset="0"/>
                          </a:rPr>
                          <m:t>h</m:t>
                        </m:r>
                      </m:sub>
                    </m:sSub>
                    <m:r>
                      <a:rPr lang="en-US" altLang="zh-TW" i="1" dirty="0">
                        <a:latin typeface="Cambria Math" panose="02040503050406030204" pitchFamily="18" charset="0"/>
                      </a:rPr>
                      <m:t> </m:t>
                    </m:r>
                  </m:oMath>
                </a14:m>
                <a:r>
                  <a:rPr lang="zh-TW" altLang="en-US" dirty="0"/>
                  <a:t>，並在執行縮放點積注意力計算後，串聯這</a:t>
                </a:r>
                <a:r>
                  <a:rPr lang="en-US" altLang="zh-TW" dirty="0"/>
                  <a:t> h </a:t>
                </a:r>
                <a:r>
                  <a:rPr lang="zh-TW" altLang="en-US" dirty="0"/>
                  <a:t>組的輸出向量，並將其透過一個權重 </a:t>
                </a:r>
                <a14:m>
                  <m:oMath xmlns:m="http://schemas.openxmlformats.org/officeDocument/2006/math">
                    <m:sSup>
                      <m:sSupPr>
                        <m:ctrlPr>
                          <a:rPr lang="en-US" altLang="zh-TW" i="1" smtClean="0">
                            <a:latin typeface="Cambria Math" panose="02040503050406030204" pitchFamily="18" charset="0"/>
                          </a:rPr>
                        </m:ctrlPr>
                      </m:sSupPr>
                      <m:e>
                        <m:r>
                          <a:rPr lang="en-US" altLang="zh-TW" b="0" i="1" smtClean="0">
                            <a:latin typeface="Cambria Math" panose="02040503050406030204" pitchFamily="18" charset="0"/>
                          </a:rPr>
                          <m:t>𝑊</m:t>
                        </m:r>
                      </m:e>
                      <m:sup>
                        <m:r>
                          <a:rPr lang="en-US" altLang="zh-TW" b="0" i="1" smtClean="0">
                            <a:latin typeface="Cambria Math" panose="02040503050406030204" pitchFamily="18" charset="0"/>
                          </a:rPr>
                          <m:t>𝑜</m:t>
                        </m:r>
                      </m:sup>
                    </m:sSup>
                  </m:oMath>
                </a14:m>
                <a:r>
                  <a:rPr lang="zh-TW" altLang="en-US" dirty="0"/>
                  <a:t> 進行線性轉換以獲得輸出 </a:t>
                </a:r>
                <a:r>
                  <a:rPr lang="en-US" altLang="zh-TW" dirty="0"/>
                  <a:t>Z</a:t>
                </a:r>
              </a:p>
              <a:p>
                <a:pPr marL="158750" indent="0" algn="l">
                  <a:buNone/>
                </a:pPr>
                <a:r>
                  <a:rPr lang="zh-TW" altLang="en-US" dirty="0"/>
                  <a:t>其中 </a:t>
                </a:r>
                <a:r>
                  <a:rPr lang="en-US" altLang="zh-TW" dirty="0"/>
                  <a:t>W</a:t>
                </a:r>
                <a:r>
                  <a:rPr lang="zh-TW" altLang="en-US" dirty="0"/>
                  <a:t> 是權重矩陣，</a:t>
                </a:r>
                <a:r>
                  <a:rPr lang="en-US" altLang="zh-TW" dirty="0"/>
                  <a:t> </a:t>
                </a:r>
                <a14:m>
                  <m:oMath xmlns:m="http://schemas.openxmlformats.org/officeDocument/2006/math">
                    <m:sSub>
                      <m:sSubPr>
                        <m:ctrlPr>
                          <a:rPr lang="en-US" altLang="zh-TW" i="1" dirty="0">
                            <a:latin typeface="Cambria Math" panose="02040503050406030204" pitchFamily="18" charset="0"/>
                          </a:rPr>
                        </m:ctrlPr>
                      </m:sSubPr>
                      <m:e>
                        <m:r>
                          <a:rPr lang="en-US" altLang="zh-TW" dirty="0">
                            <a:latin typeface="Cambria Math" panose="02040503050406030204" pitchFamily="18" charset="0"/>
                          </a:rPr>
                          <m:t>ⅆ</m:t>
                        </m:r>
                      </m:e>
                      <m:sub>
                        <m:r>
                          <a:rPr lang="en-US" altLang="zh-TW" i="1" dirty="0">
                            <a:latin typeface="Cambria Math" panose="02040503050406030204" pitchFamily="18" charset="0"/>
                          </a:rPr>
                          <m:t>𝑚𝑜𝑑𝑒𝑙</m:t>
                        </m:r>
                      </m:sub>
                    </m:sSub>
                  </m:oMath>
                </a14:m>
                <a:r>
                  <a:rPr lang="zh-TW" altLang="en-US" dirty="0"/>
                  <a:t> 是模型輸入序列的每個元素或詞嵌入向量維度，</a:t>
                </a:r>
                <a14:m>
                  <m:oMath xmlns:m="http://schemas.openxmlformats.org/officeDocument/2006/math">
                    <m:r>
                      <a:rPr lang="zh-TW" altLang="en-US" i="1" dirty="0" smtClean="0">
                        <a:latin typeface="Cambria Math" panose="02040503050406030204" pitchFamily="18" charset="0"/>
                      </a:rPr>
                      <m:t>而</m:t>
                    </m:r>
                    <m:r>
                      <a:rPr lang="zh-TW" altLang="en-US" b="0" i="1" dirty="0" smtClean="0">
                        <a:latin typeface="Cambria Math" panose="02040503050406030204" pitchFamily="18" charset="0"/>
                      </a:rPr>
                      <m:t> </m:t>
                    </m:r>
                    <m:sSub>
                      <m:sSubPr>
                        <m:ctrlPr>
                          <a:rPr lang="en-US" altLang="zh-TW" i="1" dirty="0">
                            <a:latin typeface="Cambria Math" panose="02040503050406030204" pitchFamily="18" charset="0"/>
                          </a:rPr>
                        </m:ctrlPr>
                      </m:sSubPr>
                      <m:e>
                        <m:r>
                          <a:rPr lang="en-US" altLang="zh-TW" dirty="0">
                            <a:latin typeface="Cambria Math" panose="02040503050406030204" pitchFamily="18" charset="0"/>
                          </a:rPr>
                          <m:t>ⅆ</m:t>
                        </m:r>
                      </m:e>
                      <m:sub>
                        <m:r>
                          <a:rPr lang="en-US" altLang="zh-TW" i="1" dirty="0">
                            <a:latin typeface="Cambria Math" panose="02040503050406030204" pitchFamily="18" charset="0"/>
                          </a:rPr>
                          <m:t>𝑉</m:t>
                        </m:r>
                      </m:sub>
                    </m:sSub>
                  </m:oMath>
                </a14:m>
                <a:r>
                  <a:rPr lang="zh-TW" altLang="en-US" dirty="0"/>
                  <a:t> 是值向量的維度，</a:t>
                </a:r>
                <a:r>
                  <a:rPr lang="en-US" altLang="zh-TW" dirty="0"/>
                  <a:t> </a:t>
                </a:r>
                <a14:m>
                  <m:oMath xmlns:m="http://schemas.openxmlformats.org/officeDocument/2006/math">
                    <m:sSub>
                      <m:sSubPr>
                        <m:ctrlPr>
                          <a:rPr lang="en-US" altLang="zh-TW" i="1" dirty="0">
                            <a:latin typeface="Cambria Math" panose="02040503050406030204" pitchFamily="18" charset="0"/>
                          </a:rPr>
                        </m:ctrlPr>
                      </m:sSubPr>
                      <m:e>
                        <m:r>
                          <a:rPr lang="en-US" altLang="zh-TW" dirty="0">
                            <a:latin typeface="Cambria Math" panose="02040503050406030204" pitchFamily="18" charset="0"/>
                          </a:rPr>
                          <m:t>ⅆ</m:t>
                        </m:r>
                      </m:e>
                      <m:sub>
                        <m:r>
                          <a:rPr lang="en-US" altLang="zh-TW" b="0" i="1" dirty="0" smtClean="0">
                            <a:latin typeface="Cambria Math" panose="02040503050406030204" pitchFamily="18" charset="0"/>
                          </a:rPr>
                          <m:t>𝑘</m:t>
                        </m:r>
                      </m:sub>
                    </m:sSub>
                  </m:oMath>
                </a14:m>
                <a:r>
                  <a:rPr lang="zh-TW" altLang="en-US" dirty="0"/>
                  <a:t> 是鍵向量和查詢向量的維度，</a:t>
                </a:r>
                <a:r>
                  <a:rPr lang="en-US" altLang="zh-TW" dirty="0"/>
                  <a:t> </a:t>
                </a:r>
                <a14:m>
                  <m:oMath xmlns:m="http://schemas.openxmlformats.org/officeDocument/2006/math">
                    <m:sSub>
                      <m:sSubPr>
                        <m:ctrlPr>
                          <a:rPr lang="en-US" altLang="zh-TW" i="1" dirty="0">
                            <a:latin typeface="Cambria Math" panose="02040503050406030204" pitchFamily="18" charset="0"/>
                          </a:rPr>
                        </m:ctrlPr>
                      </m:sSubPr>
                      <m:e>
                        <m:r>
                          <a:rPr lang="en-US" altLang="zh-TW" dirty="0">
                            <a:latin typeface="Cambria Math" panose="02040503050406030204" pitchFamily="18" charset="0"/>
                          </a:rPr>
                          <m:t>ⅆ</m:t>
                        </m:r>
                      </m:e>
                      <m:sub>
                        <m:r>
                          <a:rPr lang="en-US" altLang="zh-TW" i="1" dirty="0">
                            <a:latin typeface="Cambria Math" panose="02040503050406030204" pitchFamily="18" charset="0"/>
                          </a:rPr>
                          <m:t>𝑉</m:t>
                        </m:r>
                      </m:sub>
                    </m:sSub>
                  </m:oMath>
                </a14:m>
                <a:r>
                  <a:rPr lang="zh-TW" altLang="en-US" dirty="0"/>
                  <a:t> 與 </a:t>
                </a:r>
                <a14:m>
                  <m:oMath xmlns:m="http://schemas.openxmlformats.org/officeDocument/2006/math">
                    <m:sSub>
                      <m:sSubPr>
                        <m:ctrlPr>
                          <a:rPr lang="en-US" altLang="zh-TW" i="1" dirty="0">
                            <a:latin typeface="Cambria Math" panose="02040503050406030204" pitchFamily="18" charset="0"/>
                          </a:rPr>
                        </m:ctrlPr>
                      </m:sSubPr>
                      <m:e>
                        <m:r>
                          <a:rPr lang="en-US" altLang="zh-TW" dirty="0">
                            <a:latin typeface="Cambria Math" panose="02040503050406030204" pitchFamily="18" charset="0"/>
                          </a:rPr>
                          <m:t>ⅆ</m:t>
                        </m:r>
                      </m:e>
                      <m:sub>
                        <m:r>
                          <a:rPr lang="en-US" altLang="zh-TW" i="1" dirty="0">
                            <a:latin typeface="Cambria Math" panose="02040503050406030204" pitchFamily="18" charset="0"/>
                          </a:rPr>
                          <m:t>𝑘</m:t>
                        </m:r>
                      </m:sub>
                    </m:sSub>
                  </m:oMath>
                </a14:m>
                <a:r>
                  <a:rPr lang="zh-TW" altLang="en-US" dirty="0"/>
                  <a:t> 均被設定為 </a:t>
                </a:r>
                <a14:m>
                  <m:oMath xmlns:m="http://schemas.openxmlformats.org/officeDocument/2006/math">
                    <m:f>
                      <m:fPr>
                        <m:type m:val="skw"/>
                        <m:ctrlPr>
                          <a:rPr lang="zh-TW" altLang="en-US" i="1" smtClean="0">
                            <a:latin typeface="Cambria Math" panose="02040503050406030204" pitchFamily="18" charset="0"/>
                          </a:rPr>
                        </m:ctrlPr>
                      </m:fPr>
                      <m:num>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𝑑</m:t>
                            </m:r>
                          </m:e>
                          <m:sub>
                            <m:r>
                              <a:rPr lang="en-US" altLang="zh-TW" b="0" i="1" smtClean="0">
                                <a:latin typeface="Cambria Math" panose="02040503050406030204" pitchFamily="18" charset="0"/>
                              </a:rPr>
                              <m:t>𝑚𝑜𝑑𝑒𝑙</m:t>
                            </m:r>
                          </m:sub>
                        </m:sSub>
                      </m:num>
                      <m:den>
                        <m:r>
                          <a:rPr lang="en-US" altLang="zh-TW" b="0" i="1" smtClean="0">
                            <a:latin typeface="Cambria Math" panose="02040503050406030204" pitchFamily="18" charset="0"/>
                          </a:rPr>
                          <m:t>h</m:t>
                        </m:r>
                      </m:den>
                    </m:f>
                  </m:oMath>
                </a14:m>
                <a:r>
                  <a:rPr lang="zh-TW" altLang="en-US" dirty="0"/>
                  <a:t> ，</a:t>
                </a:r>
                <a14:m>
                  <m:oMath xmlns:m="http://schemas.openxmlformats.org/officeDocument/2006/math">
                    <m:r>
                      <a:rPr lang="en-US" altLang="zh-TW" b="0" i="1" dirty="0" smtClean="0">
                        <a:latin typeface="Cambria Math" panose="02040503050406030204" pitchFamily="18" charset="0"/>
                      </a:rPr>
                      <m:t>h</m:t>
                    </m:r>
                  </m:oMath>
                </a14:m>
                <a:r>
                  <a:rPr lang="en-US" altLang="zh-TW" dirty="0"/>
                  <a:t> </a:t>
                </a:r>
                <a:r>
                  <a:rPr lang="zh-TW" altLang="en-US" dirty="0"/>
                  <a:t>為 </a:t>
                </a:r>
                <a:r>
                  <a:rPr lang="en-US" altLang="zh-TW" dirty="0"/>
                  <a:t>head</a:t>
                </a:r>
                <a:r>
                  <a:rPr lang="zh-TW" altLang="en-US" dirty="0"/>
                  <a:t> 的數量</a:t>
                </a:r>
                <a:endParaRPr lang="en-US" altLang="zh-TW" dirty="0"/>
              </a:p>
              <a:p>
                <a:pPr marL="158750" indent="0" algn="l">
                  <a:buNone/>
                </a:pPr>
                <a:endParaRPr lang="en-US" altLang="zh-TW" dirty="0"/>
              </a:p>
              <a:p>
                <a:pPr marL="158750" indent="0" algn="l">
                  <a:buNone/>
                </a:pPr>
                <a:r>
                  <a:rPr lang="zh-TW" altLang="en-US" dirty="0"/>
                  <a:t>在經過 </a:t>
                </a:r>
                <a:r>
                  <a:rPr lang="en-US" altLang="zh-TW" dirty="0"/>
                  <a:t>Muti-head Attention </a:t>
                </a:r>
                <a:r>
                  <a:rPr lang="zh-TW" altLang="en-US" dirty="0"/>
                  <a:t>後，輸出的 </a:t>
                </a:r>
                <a:r>
                  <a:rPr lang="en-US" altLang="zh-TW" dirty="0"/>
                  <a:t>Z </a:t>
                </a:r>
                <a:r>
                  <a:rPr lang="zh-TW" altLang="en-US" dirty="0"/>
                  <a:t>向量會與原始輸入的鄰居嵌入向量 </a:t>
                </a:r>
                <a14:m>
                  <m:oMath xmlns:m="http://schemas.openxmlformats.org/officeDocument/2006/math">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 </m:t>
                        </m:r>
                        <m:r>
                          <a:rPr lang="en-US" altLang="zh-TW" i="1" dirty="0">
                            <a:latin typeface="Cambria Math" panose="02040503050406030204" pitchFamily="18" charset="0"/>
                          </a:rPr>
                          <m:t>𝑈</m:t>
                        </m:r>
                      </m:e>
                      <m:sub>
                        <m:r>
                          <a:rPr lang="en-US" altLang="zh-TW" i="1" dirty="0">
                            <a:latin typeface="Cambria Math" panose="02040503050406030204" pitchFamily="18" charset="0"/>
                          </a:rPr>
                          <m:t>𝑁𝐵𝑅</m:t>
                        </m:r>
                      </m:sub>
                    </m:sSub>
                    <m:r>
                      <a:rPr lang="en-US" altLang="zh-TW" i="1" dirty="0">
                        <a:latin typeface="Cambria Math" panose="02040503050406030204" pitchFamily="18" charset="0"/>
                      </a:rPr>
                      <m:t> </m:t>
                    </m:r>
                    <m:r>
                      <a:rPr lang="zh-TW" altLang="en-US" b="0" i="1" dirty="0" smtClean="0">
                        <a:latin typeface="Cambria Math" panose="02040503050406030204" pitchFamily="18" charset="0"/>
                      </a:rPr>
                      <m:t> </m:t>
                    </m:r>
                  </m:oMath>
                </a14:m>
                <a:r>
                  <a:rPr lang="zh-TW" altLang="en-US" dirty="0"/>
                  <a:t>傳至 </a:t>
                </a:r>
                <a:r>
                  <a:rPr lang="en-US" altLang="zh-TW" dirty="0"/>
                  <a:t>Add &amp; Norm </a:t>
                </a:r>
                <a:r>
                  <a:rPr lang="zh-TW" altLang="en-US" dirty="0"/>
                  <a:t>層</a:t>
                </a:r>
                <a:endParaRPr lang="en-US" altLang="zh-TW" dirty="0"/>
              </a:p>
              <a:p>
                <a:pPr marL="158750" indent="0" algn="l">
                  <a:buNone/>
                </a:pPr>
                <a:r>
                  <a:rPr lang="zh-TW" altLang="en-US" dirty="0"/>
                  <a:t>首先，將原始輸入與從多頭注意力輸出的向量相加以進行殘差連接，目的是為減緩梯度消失的問題。接著則進行 </a:t>
                </a:r>
                <a:r>
                  <a:rPr lang="en-US" altLang="zh-TW" dirty="0"/>
                  <a:t>Layer normalization</a:t>
                </a:r>
                <a:r>
                  <a:rPr lang="zh-TW" altLang="en-US" dirty="0"/>
                  <a:t> 以提高性能。</a:t>
                </a:r>
                <a:endParaRPr lang="en-US" altLang="zh-TW" dirty="0"/>
              </a:p>
              <a:p>
                <a:pPr marL="158750" indent="0" algn="l">
                  <a:buNone/>
                </a:pPr>
                <a:endParaRPr lang="en-US" altLang="zh-TW" dirty="0"/>
              </a:p>
              <a:p>
                <a:pPr marL="158750" indent="0" algn="l">
                  <a:buNone/>
                </a:pPr>
                <a:r>
                  <a:rPr lang="zh-TW" altLang="en-US" dirty="0"/>
                  <a:t> 獲得的 </a:t>
                </a:r>
                <a14:m>
                  <m:oMath xmlns:m="http://schemas.openxmlformats.org/officeDocument/2006/math">
                    <m:r>
                      <a:rPr lang="en-US" altLang="zh-TW" i="1" dirty="0">
                        <a:latin typeface="Cambria Math" panose="02040503050406030204" pitchFamily="18" charset="0"/>
                      </a:rPr>
                      <m:t>𝑍</m:t>
                    </m:r>
                    <m:r>
                      <a:rPr lang="en-US" altLang="zh-TW" i="1" dirty="0">
                        <a:latin typeface="Cambria Math" panose="02040503050406030204" pitchFamily="18" charset="0"/>
                      </a:rPr>
                      <m:t>′</m:t>
                    </m:r>
                    <m:r>
                      <m:rPr>
                        <m:nor/>
                      </m:rPr>
                      <a:rPr lang="en-US" altLang="zh-TW" dirty="0">
                        <a:latin typeface="Cambria Math" panose="02040503050406030204" pitchFamily="18" charset="0"/>
                      </a:rPr>
                      <m:t> </m:t>
                    </m:r>
                  </m:oMath>
                </a14:m>
                <a:r>
                  <a:rPr lang="zh-TW" altLang="en-US" dirty="0"/>
                  <a:t>則會繼續傳至 </a:t>
                </a:r>
                <a:r>
                  <a:rPr lang="en-US" altLang="zh-TW" dirty="0"/>
                  <a:t>FFN</a:t>
                </a:r>
                <a:r>
                  <a:rPr lang="zh-TW" altLang="en-US" dirty="0"/>
                  <a:t>（</a:t>
                </a:r>
                <a:r>
                  <a:rPr lang="en-US" altLang="zh-TW" dirty="0"/>
                  <a:t>Feed Forward Network</a:t>
                </a:r>
                <a:r>
                  <a:rPr lang="zh-TW" altLang="en-US" dirty="0"/>
                  <a:t>）層將向量投影至高維空間中，並透過 </a:t>
                </a:r>
                <a:r>
                  <a:rPr lang="en-US" altLang="zh-TW" dirty="0"/>
                  <a:t>Dropout</a:t>
                </a:r>
                <a:r>
                  <a:rPr lang="zh-TW" altLang="en-US" dirty="0"/>
                  <a:t> 與 </a:t>
                </a:r>
                <a:r>
                  <a:rPr lang="en-US" altLang="zh-TW" dirty="0" err="1"/>
                  <a:t>ReLU</a:t>
                </a:r>
                <a:r>
                  <a:rPr lang="zh-TW" altLang="en-US" dirty="0"/>
                  <a:t> 提取重要資訊並投影回原先的空間中</a:t>
                </a:r>
                <a:endParaRPr lang="en-US" altLang="zh-TW" dirty="0"/>
              </a:p>
              <a:p>
                <a:pPr marL="158750" indent="0" algn="l">
                  <a:buNone/>
                </a:pPr>
                <a:r>
                  <a:rPr lang="zh-TW" altLang="en-US" dirty="0"/>
                  <a:t>接著，同樣進入 </a:t>
                </a:r>
                <a:r>
                  <a:rPr lang="en-US" altLang="zh-TW" dirty="0"/>
                  <a:t>Add &amp; Norm </a:t>
                </a:r>
                <a:r>
                  <a:rPr lang="zh-TW" altLang="en-US" dirty="0"/>
                  <a:t>層，輸出歸一化後的向量矩陣 </a:t>
                </a:r>
                <a14:m>
                  <m:oMath xmlns:m="http://schemas.openxmlformats.org/officeDocument/2006/math">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𝑍</m:t>
                        </m:r>
                      </m:e>
                      <m:sub>
                        <m:r>
                          <m:rPr>
                            <m:nor/>
                          </m:rPr>
                          <a:rPr lang="en-US" altLang="zh-TW" i="1" dirty="0">
                            <a:latin typeface="Cambria Math" panose="02040503050406030204" pitchFamily="18" charset="0"/>
                          </a:rPr>
                          <m:t>l</m:t>
                        </m:r>
                      </m:sub>
                    </m:sSub>
                    <m:r>
                      <m:rPr>
                        <m:nor/>
                      </m:rPr>
                      <a:rPr lang="en-US" altLang="zh-TW" dirty="0">
                        <a:latin typeface="Cambria Math" panose="02040503050406030204" pitchFamily="18" charset="0"/>
                      </a:rPr>
                      <m:t> </m:t>
                    </m:r>
                  </m:oMath>
                </a14:m>
                <a:r>
                  <a:rPr lang="zh-TW" altLang="en-US" dirty="0"/>
                  <a:t>。其中 </a:t>
                </a:r>
                <a14:m>
                  <m:oMath xmlns:m="http://schemas.openxmlformats.org/officeDocument/2006/math">
                    <m:sSub>
                      <m:sSubPr>
                        <m:ctrlPr>
                          <a:rPr lang="zh-TW" altLang="en-US" i="1" dirty="0">
                            <a:latin typeface="Cambria Math" panose="02040503050406030204" pitchFamily="18" charset="0"/>
                          </a:rPr>
                        </m:ctrlPr>
                      </m:sSubPr>
                      <m:e>
                        <m:r>
                          <a:rPr lang="zh-TW" altLang="en-US" i="1" dirty="0">
                            <a:latin typeface="Cambria Math" panose="02040503050406030204" pitchFamily="18" charset="0"/>
                          </a:rPr>
                          <m:t>𝑊</m:t>
                        </m:r>
                      </m:e>
                      <m:sub>
                        <m:r>
                          <a:rPr lang="zh-TW" altLang="en-US" dirty="0">
                            <a:latin typeface="Cambria Math" panose="02040503050406030204" pitchFamily="18" charset="0"/>
                          </a:rPr>
                          <m:t>1</m:t>
                        </m:r>
                      </m:sub>
                    </m:sSub>
                  </m:oMath>
                </a14:m>
                <a:r>
                  <a:rPr lang="en-US" altLang="zh-TW" dirty="0"/>
                  <a:t>, </a:t>
                </a:r>
                <a14:m>
                  <m:oMath xmlns:m="http://schemas.openxmlformats.org/officeDocument/2006/math">
                    <m:sSub>
                      <m:sSubPr>
                        <m:ctrlPr>
                          <a:rPr lang="zh-TW" altLang="en-US" i="1" dirty="0">
                            <a:latin typeface="Cambria Math" panose="02040503050406030204" pitchFamily="18" charset="0"/>
                          </a:rPr>
                        </m:ctrlPr>
                      </m:sSubPr>
                      <m:e>
                        <m:r>
                          <a:rPr lang="zh-TW" altLang="en-US" i="1" dirty="0">
                            <a:latin typeface="Cambria Math" panose="02040503050406030204" pitchFamily="18" charset="0"/>
                          </a:rPr>
                          <m:t>𝑏</m:t>
                        </m:r>
                      </m:e>
                      <m:sub>
                        <m:r>
                          <a:rPr lang="zh-TW" altLang="en-US" dirty="0">
                            <a:latin typeface="Cambria Math" panose="02040503050406030204" pitchFamily="18" charset="0"/>
                          </a:rPr>
                          <m:t>1</m:t>
                        </m:r>
                      </m:sub>
                    </m:sSub>
                    <m:r>
                      <a:rPr lang="en-US" altLang="zh-TW" dirty="0">
                        <a:latin typeface="Cambria Math" panose="02040503050406030204" pitchFamily="18" charset="0"/>
                      </a:rPr>
                      <m:t>,  </m:t>
                    </m:r>
                    <m:sSub>
                      <m:sSubPr>
                        <m:ctrlPr>
                          <a:rPr lang="zh-TW" altLang="en-US" i="1" dirty="0">
                            <a:latin typeface="Cambria Math" panose="02040503050406030204" pitchFamily="18" charset="0"/>
                          </a:rPr>
                        </m:ctrlPr>
                      </m:sSubPr>
                      <m:e>
                        <m:r>
                          <a:rPr lang="zh-TW" altLang="en-US" i="1" dirty="0">
                            <a:latin typeface="Cambria Math" panose="02040503050406030204" pitchFamily="18" charset="0"/>
                          </a:rPr>
                          <m:t>𝑊</m:t>
                        </m:r>
                      </m:e>
                      <m:sub>
                        <m:r>
                          <a:rPr lang="zh-TW" altLang="en-US" dirty="0">
                            <a:latin typeface="Cambria Math" panose="02040503050406030204" pitchFamily="18" charset="0"/>
                          </a:rPr>
                          <m:t>2</m:t>
                        </m:r>
                      </m:sub>
                    </m:sSub>
                  </m:oMath>
                </a14:m>
                <a:r>
                  <a:rPr lang="zh-TW" altLang="en-US" dirty="0"/>
                  <a:t> </a:t>
                </a:r>
                <a:r>
                  <a:rPr lang="en-US" altLang="zh-TW" dirty="0"/>
                  <a:t>, </a:t>
                </a:r>
                <a14:m>
                  <m:oMath xmlns:m="http://schemas.openxmlformats.org/officeDocument/2006/math">
                    <m:sSub>
                      <m:sSubPr>
                        <m:ctrlPr>
                          <a:rPr lang="zh-TW" altLang="en-US" i="1" dirty="0">
                            <a:latin typeface="Cambria Math" panose="02040503050406030204" pitchFamily="18" charset="0"/>
                          </a:rPr>
                        </m:ctrlPr>
                      </m:sSubPr>
                      <m:e>
                        <m:r>
                          <a:rPr lang="zh-TW" altLang="en-US" i="1" dirty="0">
                            <a:latin typeface="Cambria Math" panose="02040503050406030204" pitchFamily="18" charset="0"/>
                          </a:rPr>
                          <m:t>𝑏</m:t>
                        </m:r>
                      </m:e>
                      <m:sub>
                        <m:r>
                          <a:rPr lang="zh-TW" altLang="en-US" dirty="0">
                            <a:latin typeface="Cambria Math" panose="02040503050406030204" pitchFamily="18" charset="0"/>
                          </a:rPr>
                          <m:t>2</m:t>
                        </m:r>
                      </m:sub>
                    </m:sSub>
                    <m:r>
                      <a:rPr lang="en-US" altLang="zh-TW" i="1" dirty="0">
                        <a:latin typeface="Cambria Math" panose="02040503050406030204" pitchFamily="18" charset="0"/>
                      </a:rPr>
                      <m:t> </m:t>
                    </m:r>
                  </m:oMath>
                </a14:m>
                <a:r>
                  <a:rPr lang="zh-TW" altLang="en-US" dirty="0"/>
                  <a:t>為可學習的參數，</a:t>
                </a:r>
                <a:r>
                  <a:rPr lang="en-US" altLang="zh-TW" dirty="0"/>
                  <a:t> </a:t>
                </a:r>
                <a:r>
                  <a:rPr lang="en-US" altLang="zh-TW" dirty="0" err="1"/>
                  <a:t>LayerNorm</a:t>
                </a:r>
                <a:r>
                  <a:rPr lang="en-US" altLang="zh-TW" dirty="0"/>
                  <a:t> </a:t>
                </a:r>
                <a:r>
                  <a:rPr lang="zh-TW" altLang="en-US" dirty="0"/>
                  <a:t>為標準歸一化層。</a:t>
                </a:r>
                <a:endParaRPr lang="en-US" altLang="zh-TW" dirty="0"/>
              </a:p>
              <a:p>
                <a:pPr marL="158750" indent="0" algn="l">
                  <a:buNone/>
                </a:pPr>
                <a:endParaRPr lang="en-US" altLang="zh-TW" dirty="0"/>
              </a:p>
            </p:txBody>
          </p:sp>
        </mc:Choice>
        <mc:Fallback xmlns="">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zh-TW" altLang="en-US" b="0" i="0" dirty="0">
                    <a:solidFill>
                      <a:srgbClr val="333333"/>
                    </a:solidFill>
                    <a:effectLst/>
                    <a:latin typeface="+mn-lt"/>
                  </a:rPr>
                  <a:t>接著則會將目標用戶的所有鄰居向量送入一個 </a:t>
                </a:r>
                <a:r>
                  <a:rPr lang="en-US" altLang="zh-TW" b="0" i="0" dirty="0">
                    <a:solidFill>
                      <a:srgbClr val="333333"/>
                    </a:solidFill>
                    <a:effectLst/>
                    <a:latin typeface="+mn-lt"/>
                  </a:rPr>
                  <a:t>Self-Attention </a:t>
                </a:r>
                <a:r>
                  <a:rPr lang="zh-TW" altLang="en-US" b="0" i="0" dirty="0">
                    <a:solidFill>
                      <a:srgbClr val="333333"/>
                    </a:solidFill>
                    <a:effectLst/>
                    <a:latin typeface="+mn-lt"/>
                  </a:rPr>
                  <a:t>中，</a:t>
                </a:r>
                <a:endParaRPr lang="en-US" altLang="zh-TW" b="0" i="0" dirty="0">
                  <a:solidFill>
                    <a:srgbClr val="333333"/>
                  </a:solidFill>
                  <a:effectLst/>
                  <a:latin typeface="+mn-lt"/>
                </a:endParaRPr>
              </a:p>
              <a:p>
                <a:pPr marL="158750" indent="0" algn="l">
                  <a:buNone/>
                </a:pPr>
                <a:r>
                  <a:rPr lang="zh-TW" altLang="en-US" b="0" i="0" dirty="0">
                    <a:solidFill>
                      <a:srgbClr val="333333"/>
                    </a:solidFill>
                    <a:effectLst/>
                    <a:latin typeface="+mn-lt"/>
                  </a:rPr>
                  <a:t>來</a:t>
                </a:r>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學習鄰居間的複雜關係，以</a:t>
                </a:r>
                <a:r>
                  <a:rPr lang="zh-TW" altLang="en-US" b="0" i="0" dirty="0">
                    <a:solidFill>
                      <a:srgbClr val="333333"/>
                    </a:solidFill>
                    <a:effectLst/>
                    <a:latin typeface="+mn-lt"/>
                  </a:rPr>
                  <a:t>產生一個代表所有鄰居的</a:t>
                </a:r>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綜合向量。</a:t>
                </a:r>
                <a:endParaRPr lang="en-US" altLang="zh-TW" sz="1100" dirty="0">
                  <a:latin typeface="Times New Roman" panose="02020603050405020304" pitchFamily="18" charset="0"/>
                  <a:ea typeface="Microsoft JhengHei" panose="020B0604030504040204" pitchFamily="34" charset="-120"/>
                  <a:cs typeface="Times New Roman" panose="02020603050405020304" pitchFamily="18" charset="0"/>
                </a:endParaRPr>
              </a:p>
              <a:p>
                <a:pPr marL="158750" indent="0" algn="l">
                  <a:buNone/>
                </a:pPr>
                <a:r>
                  <a:rPr lang="zh-TW" altLang="en-US" sz="1100" b="0" i="0" dirty="0">
                    <a:solidFill>
                      <a:srgbClr val="333333"/>
                    </a:solidFill>
                    <a:effectLst/>
                    <a:latin typeface="Times New Roman" panose="02020603050405020304" pitchFamily="18" charset="0"/>
                    <a:ea typeface="Microsoft JhengHei" panose="020B0604030504040204" pitchFamily="34" charset="-120"/>
                    <a:cs typeface="Times New Roman" panose="02020603050405020304" pitchFamily="18" charset="0"/>
                  </a:rPr>
                  <a:t>這邊就是會用到 </a:t>
                </a:r>
                <a:r>
                  <a:rPr lang="en-US" altLang="zh-TW" sz="1100" dirty="0">
                    <a:latin typeface="Times New Roman" panose="02020603050405020304" pitchFamily="18" charset="0"/>
                    <a:ea typeface="Microsoft JhengHei" panose="020B0604030504040204" pitchFamily="34" charset="-120"/>
                    <a:cs typeface="Times New Roman" panose="02020603050405020304" pitchFamily="18" charset="0"/>
                  </a:rPr>
                  <a:t>Transformer </a:t>
                </a:r>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中的 </a:t>
                </a:r>
                <a:r>
                  <a:rPr lang="en-US" altLang="zh-TW" sz="1100" dirty="0">
                    <a:latin typeface="Times New Roman" panose="02020603050405020304" pitchFamily="18" charset="0"/>
                    <a:ea typeface="Microsoft JhengHei" panose="020B0604030504040204" pitchFamily="34" charset="-120"/>
                    <a:cs typeface="Times New Roman" panose="02020603050405020304" pitchFamily="18" charset="0"/>
                  </a:rPr>
                  <a:t>Multi-Head Attention </a:t>
                </a:r>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a:t>
                </a:r>
                <a:endParaRPr lang="en-US" altLang="zh-TW" sz="1100" dirty="0">
                  <a:latin typeface="Times New Roman" panose="02020603050405020304" pitchFamily="18" charset="0"/>
                  <a:ea typeface="Microsoft JhengHei" panose="020B0604030504040204" pitchFamily="34" charset="-120"/>
                  <a:cs typeface="Times New Roman" panose="02020603050405020304" pitchFamily="18" charset="0"/>
                </a:endParaRPr>
              </a:p>
              <a:p>
                <a:pPr marL="158750" indent="0" algn="l">
                  <a:buNone/>
                </a:pPr>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使用 </a:t>
                </a:r>
                <a:r>
                  <a:rPr lang="en-US" altLang="zh-TW" sz="1100" dirty="0">
                    <a:latin typeface="Times New Roman" panose="02020603050405020304" pitchFamily="18" charset="0"/>
                    <a:ea typeface="Microsoft JhengHei" panose="020B0604030504040204" pitchFamily="34" charset="-120"/>
                    <a:cs typeface="Times New Roman" panose="02020603050405020304" pitchFamily="18" charset="0"/>
                  </a:rPr>
                  <a:t>h </a:t>
                </a:r>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個平行的自注意力層，並進行 </a:t>
                </a:r>
                <a:r>
                  <a:rPr lang="en-US" altLang="zh-TW" sz="1100" dirty="0">
                    <a:latin typeface="Times New Roman" panose="02020603050405020304" pitchFamily="18" charset="0"/>
                    <a:ea typeface="Microsoft JhengHei" panose="020B0604030504040204" pitchFamily="34" charset="-120"/>
                    <a:cs typeface="Times New Roman" panose="02020603050405020304" pitchFamily="18" charset="0"/>
                  </a:rPr>
                  <a:t>h </a:t>
                </a:r>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次的縮放點積注意力計算，那以下是他相關的公式</a:t>
                </a:r>
                <a:endParaRPr lang="en-US" altLang="zh-TW" sz="1100" dirty="0">
                  <a:latin typeface="Times New Roman" panose="02020603050405020304" pitchFamily="18" charset="0"/>
                  <a:ea typeface="Microsoft JhengHei" panose="020B0604030504040204" pitchFamily="34" charset="-120"/>
                  <a:cs typeface="Times New Roman" panose="02020603050405020304" pitchFamily="18" charset="0"/>
                </a:endParaRPr>
              </a:p>
              <a:p>
                <a:pPr marL="158750" indent="0" algn="l">
                  <a:buNone/>
                </a:pPr>
                <a:r>
                  <a:rPr lang="zh-TW" altLang="en-US" b="0" i="0" dirty="0">
                    <a:solidFill>
                      <a:srgbClr val="333333"/>
                    </a:solidFill>
                    <a:effectLst/>
                    <a:latin typeface="+mn-lt"/>
                  </a:rPr>
                  <a:t>最後我們取</a:t>
                </a:r>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向量矩陣 </a:t>
                </a:r>
                <a:r>
                  <a:rPr lang="en-US" altLang="zh-TW" sz="1100" i="0" dirty="0">
                    <a:latin typeface="Cambria Math" panose="02040503050406030204" pitchFamily="18" charset="0"/>
                    <a:ea typeface="Cambria Math" panose="02040503050406030204" pitchFamily="18" charset="0"/>
                  </a:rPr>
                  <a:t>𝑍_"</a:t>
                </a:r>
                <a:r>
                  <a:rPr lang="en-US" altLang="zh-TW" sz="1100" i="0" dirty="0">
                    <a:latin typeface="Times New Roman" panose="02020603050405020304" pitchFamily="18" charset="0"/>
                    <a:ea typeface="Microsoft JhengHei" panose="020B0604030504040204" pitchFamily="34" charset="-120"/>
                    <a:cs typeface="Times New Roman" panose="02020603050405020304" pitchFamily="18" charset="0"/>
                  </a:rPr>
                  <a:t>l</a:t>
                </a:r>
                <a:r>
                  <a:rPr lang="en-US" altLang="zh-TW" sz="1100" i="0" dirty="0">
                    <a:latin typeface="Cambria Math" panose="02040503050406030204" pitchFamily="18" charset="0"/>
                    <a:ea typeface="Microsoft JhengHei" panose="020B0604030504040204" pitchFamily="34" charset="-120"/>
                    <a:cs typeface="Times New Roman" panose="02020603050405020304" pitchFamily="18" charset="0"/>
                  </a:rPr>
                  <a:t>"  " </a:t>
                </a:r>
                <a:r>
                  <a:rPr lang="zh-TW" altLang="en-US" sz="1100" i="0" dirty="0">
                    <a:latin typeface="Times New Roman" panose="02020603050405020304" pitchFamily="18" charset="0"/>
                    <a:ea typeface="Microsoft JhengHei" panose="020B0604030504040204" pitchFamily="34" charset="-120"/>
                    <a:cs typeface="Times New Roman" panose="02020603050405020304" pitchFamily="18" charset="0"/>
                  </a:rPr>
                  <a:t>"</a:t>
                </a:r>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 中的最後一個鄰居嵌入向量（此向量已包含其他鄰居的資訊） 來作為該目標用戶所有鄰居的綜合嵌入向量。</a:t>
                </a:r>
                <a:endParaRPr lang="en-US" altLang="zh-TW" b="0" i="0" dirty="0">
                  <a:solidFill>
                    <a:srgbClr val="333333"/>
                  </a:solidFill>
                  <a:effectLst/>
                  <a:latin typeface="+mn-lt"/>
                </a:endParaRPr>
              </a:p>
            </p:txBody>
          </p:sp>
        </mc:Fallback>
      </mc:AlternateContent>
    </p:spTree>
    <p:extLst>
      <p:ext uri="{BB962C8B-B14F-4D97-AF65-F5344CB8AC3E}">
        <p14:creationId xmlns:p14="http://schemas.microsoft.com/office/powerpoint/2010/main" val="1618260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最後我們將目標用戶向量與他的鄰居綜合向量進行逐元素相加來獲得綜合用戶偏好</a:t>
                </a:r>
                <a:endParaRPr lang="en-US" altLang="zh-TW" sz="1100" b="0" dirty="0">
                  <a:latin typeface="Times New Roman" panose="02020603050405020304" pitchFamily="18" charset="0"/>
                  <a:ea typeface="Microsoft JhengHei" panose="020B0604030504040204" pitchFamily="34" charset="-12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接著我們將它傳入一個 </a:t>
                </a:r>
                <a:r>
                  <a:rPr lang="en-US" altLang="zh-TW" sz="1100" dirty="0">
                    <a:latin typeface="Times New Roman" panose="02020603050405020304" pitchFamily="18" charset="0"/>
                    <a:ea typeface="Microsoft JhengHei" panose="020B0604030504040204" pitchFamily="34" charset="-120"/>
                    <a:cs typeface="Times New Roman" panose="02020603050405020304" pitchFamily="18" charset="0"/>
                  </a:rPr>
                  <a:t>MLP</a:t>
                </a:r>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 層經過 </a:t>
                </a:r>
                <a:r>
                  <a:rPr lang="en-US" altLang="zh-TW" sz="1100" dirty="0" err="1">
                    <a:latin typeface="Times New Roman" panose="02020603050405020304" pitchFamily="18" charset="0"/>
                    <a:ea typeface="Microsoft JhengHei" panose="020B0604030504040204" pitchFamily="34" charset="-120"/>
                    <a:cs typeface="Times New Roman" panose="02020603050405020304" pitchFamily="18" charset="0"/>
                  </a:rPr>
                  <a:t>ReLU</a:t>
                </a:r>
                <a:r>
                  <a:rPr lang="en-US" altLang="zh-TW" sz="1100" dirty="0">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函數，</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輸出第二個預測分數向量 </a:t>
                </a:r>
                <a14:m>
                  <m:oMath xmlns:m="http://schemas.openxmlformats.org/officeDocument/2006/math">
                    <m:sSub>
                      <m:sSubPr>
                        <m:ctrlPr>
                          <a:rPr lang="en-US" altLang="zh-TW" sz="1100" i="1">
                            <a:solidFill>
                              <a:schemeClr val="tx1"/>
                            </a:solidFill>
                            <a:latin typeface="Cambria Math" panose="02040503050406030204" pitchFamily="18" charset="0"/>
                          </a:rPr>
                        </m:ctrlPr>
                      </m:sSubPr>
                      <m:e>
                        <m:r>
                          <a:rPr lang="en-US" altLang="zh-TW" sz="1100" i="1">
                            <a:solidFill>
                              <a:schemeClr val="tx1"/>
                            </a:solidFill>
                            <a:latin typeface="Cambria Math" panose="02040503050406030204" pitchFamily="18" charset="0"/>
                          </a:rPr>
                          <m:t>𝐴𝑛𝑠</m:t>
                        </m:r>
                      </m:e>
                      <m:sub>
                        <m:r>
                          <a:rPr lang="en-US" altLang="zh-TW" sz="1100" i="1">
                            <a:solidFill>
                              <a:schemeClr val="tx1"/>
                            </a:solidFill>
                            <a:latin typeface="Cambria Math" panose="02040503050406030204" pitchFamily="18" charset="0"/>
                          </a:rPr>
                          <m:t>2</m:t>
                        </m:r>
                      </m:sub>
                    </m:sSub>
                  </m:oMath>
                </a14:m>
                <a:endParaRPr lang="en-US" altLang="zh-TW" sz="1100" dirty="0">
                  <a:latin typeface="Times New Roman" panose="02020603050405020304" pitchFamily="18" charset="0"/>
                  <a:ea typeface="Microsoft JhengHei" panose="020B0604030504040204" pitchFamily="34" charset="-120"/>
                  <a:cs typeface="Times New Roman" panose="02020603050405020304" pitchFamily="18" charset="0"/>
                </a:endParaRPr>
              </a:p>
            </p:txBody>
          </p:sp>
        </mc:Choice>
        <mc:Fallback xmlns="">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當獲得目標用戶向量 </a:t>
                </a:r>
                <a:r>
                  <a:rPr lang="en-US" altLang="zh-TW" sz="1100" i="0">
                    <a:latin typeface="Cambria Math" panose="02040503050406030204" pitchFamily="18" charset="0"/>
                  </a:rPr>
                  <a:t>𝑈_𝑇𝑎𝑟𝑔𝑒𝑡</a:t>
                </a:r>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 與其所有鄰居的綜合向量 </a:t>
                </a:r>
                <a:r>
                  <a:rPr lang="en-US" altLang="zh-TW" sz="1100" i="0">
                    <a:latin typeface="Cambria Math" panose="02040503050406030204" pitchFamily="18" charset="0"/>
                  </a:rPr>
                  <a:t>𝑈_𝑁𝑒𝑖𝑔ℎ𝑏𝑜𝑟</a:t>
                </a:r>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 後</a:t>
                </a:r>
                <a:endParaRPr lang="en-US" altLang="zh-TW" sz="1100" dirty="0">
                  <a:latin typeface="Times New Roman" panose="02020603050405020304" pitchFamily="18" charset="0"/>
                  <a:ea typeface="Microsoft JhengHei" panose="020B0604030504040204" pitchFamily="34" charset="-12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我們將兩者的對應元素進行逐元素相加以獲得綜合用戶偏好 </a:t>
                </a:r>
                <a:r>
                  <a:rPr lang="en-US" altLang="zh-TW" sz="1100" b="0" i="0">
                    <a:latin typeface="Cambria Math" panose="02040503050406030204" pitchFamily="18" charset="0"/>
                    <a:ea typeface="Microsoft JhengHei" panose="020B0604030504040204" pitchFamily="34" charset="-120"/>
                    <a:cs typeface="Times New Roman" panose="02020603050405020304" pitchFamily="18" charset="0"/>
                  </a:rPr>
                  <a:t>𝑈_𝐴𝑙𝑙</a:t>
                </a:r>
                <a:r>
                  <a:rPr lang="zh-TW" altLang="en-US" sz="1100" b="0" i="0">
                    <a:latin typeface="Cambria Math" panose="02040503050406030204" pitchFamily="18" charset="0"/>
                    <a:ea typeface="Microsoft JhengHei" panose="020B0604030504040204" pitchFamily="34" charset="-120"/>
                    <a:cs typeface="Times New Roman" panose="02020603050405020304" pitchFamily="18" charset="0"/>
                  </a:rPr>
                  <a:t>  </a:t>
                </a:r>
                <a:endParaRPr lang="en-US" altLang="zh-TW" sz="1100" b="0" dirty="0">
                  <a:latin typeface="Times New Roman" panose="02020603050405020304" pitchFamily="18" charset="0"/>
                  <a:ea typeface="Microsoft JhengHei" panose="020B0604030504040204" pitchFamily="34" charset="-12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接著我們將它傳入一個 </a:t>
                </a:r>
                <a:r>
                  <a:rPr lang="en-US" altLang="zh-TW" sz="1100" dirty="0">
                    <a:latin typeface="Times New Roman" panose="02020603050405020304" pitchFamily="18" charset="0"/>
                    <a:ea typeface="Microsoft JhengHei" panose="020B0604030504040204" pitchFamily="34" charset="-120"/>
                    <a:cs typeface="Times New Roman" panose="02020603050405020304" pitchFamily="18" charset="0"/>
                  </a:rPr>
                  <a:t>MLP</a:t>
                </a:r>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 層經過 </a:t>
                </a:r>
                <a:r>
                  <a:rPr lang="en-US" altLang="zh-TW" sz="1100" dirty="0" err="1">
                    <a:latin typeface="Times New Roman" panose="02020603050405020304" pitchFamily="18" charset="0"/>
                    <a:ea typeface="Microsoft JhengHei" panose="020B0604030504040204" pitchFamily="34" charset="-120"/>
                    <a:cs typeface="Times New Roman" panose="02020603050405020304" pitchFamily="18" charset="0"/>
                  </a:rPr>
                  <a:t>ReLU</a:t>
                </a:r>
                <a:r>
                  <a:rPr lang="en-US" altLang="zh-TW" sz="1100" dirty="0">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100" dirty="0">
                    <a:latin typeface="Times New Roman" panose="02020603050405020304" pitchFamily="18" charset="0"/>
                    <a:ea typeface="Microsoft JhengHei" panose="020B0604030504040204" pitchFamily="34" charset="-120"/>
                    <a:cs typeface="Times New Roman" panose="02020603050405020304" pitchFamily="18" charset="0"/>
                  </a:rPr>
                  <a:t>函數，</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輸出第二個預測分數向量 </a:t>
                </a:r>
                <a:r>
                  <a:rPr lang="en-US" altLang="zh-TW" sz="1100" i="0">
                    <a:solidFill>
                      <a:schemeClr val="tx1"/>
                    </a:solidFill>
                    <a:latin typeface="Cambria Math" panose="02040503050406030204" pitchFamily="18" charset="0"/>
                  </a:rPr>
                  <a:t>〖𝐴𝑛𝑠〗_2</a:t>
                </a:r>
                <a:endParaRPr lang="en-US" altLang="zh-TW" sz="1100" dirty="0">
                  <a:latin typeface="Times New Roman" panose="02020603050405020304" pitchFamily="18" charset="0"/>
                  <a:ea typeface="Microsoft JhengHei" panose="020B0604030504040204" pitchFamily="34" charset="-120"/>
                  <a:cs typeface="Times New Roman" panose="02020603050405020304" pitchFamily="18" charset="0"/>
                </a:endParaRPr>
              </a:p>
            </p:txBody>
          </p:sp>
        </mc:Fallback>
      </mc:AlternateContent>
    </p:spTree>
    <p:extLst>
      <p:ext uri="{BB962C8B-B14F-4D97-AF65-F5344CB8AC3E}">
        <p14:creationId xmlns:p14="http://schemas.microsoft.com/office/powerpoint/2010/main" val="41556494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zh-TW" altLang="en-US" dirty="0"/>
                  <a:t>最後在 </a:t>
                </a:r>
                <a:r>
                  <a:rPr lang="en-US" altLang="zh-TW" dirty="0"/>
                  <a:t>FPM </a:t>
                </a:r>
                <a:r>
                  <a:rPr lang="zh-TW" altLang="en-US" dirty="0"/>
                  <a:t>部分，則是將兩個子模型的輸出進行正規化後加總</a:t>
                </a:r>
                <a14:m>
                  <m:oMath xmlns:m="http://schemas.openxmlformats.org/officeDocument/2006/math">
                    <m:r>
                      <a:rPr lang="zh-TW" altLang="en-US" i="1" dirty="0">
                        <a:latin typeface="Cambria Math" panose="02040503050406030204" pitchFamily="18" charset="0"/>
                      </a:rPr>
                      <m:t>，</m:t>
                    </m:r>
                    <m:r>
                      <a:rPr lang="zh-TW" altLang="en-US" i="1" smtClean="0">
                        <a:latin typeface="Cambria Math" panose="02040503050406030204" pitchFamily="18" charset="0"/>
                      </a:rPr>
                      <m:t>之後</m:t>
                    </m:r>
                  </m:oMath>
                </a14:m>
                <a:r>
                  <a:rPr lang="zh-TW" altLang="en-US" dirty="0"/>
                  <a:t>進行 </a:t>
                </a:r>
                <a:r>
                  <a:rPr lang="en-US" altLang="zh-TW" dirty="0"/>
                  <a:t>Sigmoid</a:t>
                </a:r>
                <a:r>
                  <a:rPr lang="zh-TW" altLang="en-US" dirty="0"/>
                  <a:t>，來獲得最終的排名分數 </a:t>
                </a:r>
                <a14:m>
                  <m:oMath xmlns:m="http://schemas.openxmlformats.org/officeDocument/2006/math">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𝐹</m:t>
                        </m:r>
                      </m:e>
                      <m:sub>
                        <m:r>
                          <a:rPr lang="en-US" altLang="zh-TW" b="0" i="1" smtClean="0">
                            <a:latin typeface="Cambria Math" panose="02040503050406030204" pitchFamily="18" charset="0"/>
                          </a:rPr>
                          <m:t>𝑎𝑙𝑙</m:t>
                        </m:r>
                      </m:sub>
                    </m:sSub>
                  </m:oMath>
                </a14:m>
                <a:r>
                  <a:rPr lang="zh-TW" altLang="en-US" dirty="0"/>
                  <a:t> </a:t>
                </a:r>
                <a:r>
                  <a:rPr lang="en-US" altLang="zh-TW" dirty="0"/>
                  <a:t>(</a:t>
                </a:r>
                <a:r>
                  <a:rPr lang="zh-TW" altLang="en-US" dirty="0"/>
                  <a:t>切</a:t>
                </a:r>
                <a:r>
                  <a:rPr lang="en-US" altLang="zh-TW" dirty="0"/>
                  <a:t>)</a:t>
                </a:r>
                <a:r>
                  <a:rPr lang="zh-TW" altLang="en-US" dirty="0"/>
                  <a:t> </a:t>
                </a:r>
                <a:endParaRPr lang="en-US" altLang="zh-TW" dirty="0"/>
              </a:p>
              <a:p>
                <a:pPr marL="158750" indent="0" algn="l">
                  <a:buNone/>
                </a:pPr>
                <a:r>
                  <a:rPr lang="zh-TW" altLang="en-US" dirty="0"/>
                  <a:t>那這個  </a:t>
                </a:r>
                <a:r>
                  <a:rPr lang="en-US" altLang="zh-TW" dirty="0"/>
                  <a:t>Sigmoid</a:t>
                </a:r>
                <a:r>
                  <a:rPr lang="zh-TW" altLang="en-US" dirty="0"/>
                  <a:t> 實際上我們是在損失函數這部份來實現</a:t>
                </a:r>
                <a:endParaRPr lang="en-US" altLang="zh-TW" dirty="0"/>
              </a:p>
              <a:p>
                <a:pPr marL="158750" indent="0" algn="l">
                  <a:buNone/>
                </a:pPr>
                <a:r>
                  <a:rPr lang="zh-TW" altLang="en-US" dirty="0"/>
                  <a:t>這裡我們使用的是帶 </a:t>
                </a:r>
                <a:r>
                  <a:rPr lang="en-US" altLang="zh-TW" dirty="0"/>
                  <a:t>Logits </a:t>
                </a:r>
                <a:r>
                  <a:rPr lang="zh-TW" altLang="en-US" dirty="0"/>
                  <a:t>的二元交叉熵損失函數</a:t>
                </a:r>
                <a:endParaRPr lang="en-US" altLang="zh-TW" dirty="0"/>
              </a:p>
              <a:p>
                <a:pPr marL="158750" indent="0" algn="l">
                  <a:buNone/>
                </a:pPr>
                <a:r>
                  <a:rPr lang="zh-TW" altLang="en-US" dirty="0"/>
                  <a:t>我們透過最小化此損失函數，來讓模型對每個項目預測的機率能盡可能接近實際標籤</a:t>
                </a:r>
                <a:endParaRPr lang="en-US" altLang="zh-TW" dirty="0"/>
              </a:p>
              <a:p>
                <a:pPr marL="158750" indent="0" algn="l">
                  <a:buNone/>
                </a:pPr>
                <a:endParaRPr lang="en-US" altLang="zh-TW" dirty="0"/>
              </a:p>
              <a:p>
                <a:pPr marL="158750" indent="0" algn="l">
                  <a:buNone/>
                </a:pPr>
                <a:endParaRPr lang="en-US" altLang="zh-TW" dirty="0"/>
              </a:p>
              <a:p>
                <a:pPr marL="158750" indent="0" algn="l">
                  <a:buNone/>
                </a:pPr>
                <a:endParaRPr lang="en-US" altLang="zh-TW" dirty="0"/>
              </a:p>
              <a:p>
                <a:pPr marL="158750" indent="0" algn="l">
                  <a:buNone/>
                </a:pPr>
                <a:endParaRPr lang="en-US" altLang="zh-TW" dirty="0"/>
              </a:p>
              <a:p>
                <a:pPr marL="158750" indent="0" algn="l">
                  <a:buNone/>
                </a:pPr>
                <a:r>
                  <a:rPr lang="en-US" altLang="zh-TW" dirty="0"/>
                  <a:t>-</a:t>
                </a:r>
              </a:p>
              <a:p>
                <a:pPr marL="158750" indent="0" algn="l">
                  <a:buNone/>
                </a:pPr>
                <a:r>
                  <a:rPr lang="en-US" altLang="zh-TW" dirty="0"/>
                  <a:t>logits : </a:t>
                </a:r>
                <a:r>
                  <a:rPr lang="zh-TW" altLang="en-US" dirty="0"/>
                  <a:t>是模型的輸出，實數，沒有範圍限制。為了將其轉換為概率，需經過 </a:t>
                </a:r>
                <a:r>
                  <a:rPr lang="en-US" altLang="zh-TW" dirty="0"/>
                  <a:t>sigmoid </a:t>
                </a:r>
                <a:r>
                  <a:rPr lang="zh-TW" altLang="en-US" dirty="0"/>
                  <a:t>函數</a:t>
                </a:r>
                <a:endParaRPr lang="en-US" altLang="zh-TW" dirty="0"/>
              </a:p>
              <a:p>
                <a:pPr marL="158750" indent="0" algn="l">
                  <a:buNone/>
                </a:pP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在 </a:t>
                </a:r>
                <a:r>
                  <a:rPr lang="en-US" altLang="zh-TW" sz="110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BCEWithLogitsLoss</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中，將 </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Sigmoid </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函數的計算和交叉熵損失的計算結合在一起，有助於提高數值穩定性，這樣的設計使得在實際應用中更加穩定和高效</a:t>
                </a:r>
                <a:endParaRPr lang="en-US" altLang="zh-TW" dirty="0"/>
              </a:p>
            </p:txBody>
          </p:sp>
        </mc:Choice>
        <mc:Fallback xmlns="">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zh-TW" altLang="en-US" dirty="0"/>
                  <a:t>最後在 </a:t>
                </a:r>
                <a:r>
                  <a:rPr lang="en-US" altLang="zh-TW" dirty="0"/>
                  <a:t>FPM </a:t>
                </a:r>
                <a:r>
                  <a:rPr lang="zh-TW" altLang="en-US" dirty="0"/>
                  <a:t>部分，則是將兩個子模型的預測分數向量先進行正規化後加總，獲得一個新向量</a:t>
                </a:r>
                <a:endParaRPr lang="en-US" altLang="zh-TW" dirty="0"/>
              </a:p>
              <a:p>
                <a:pPr marL="158750" indent="0" algn="l">
                  <a:buNone/>
                </a:pPr>
                <a:r>
                  <a:rPr lang="zh-TW" altLang="en-US" i="0">
                    <a:latin typeface="Cambria Math" panose="02040503050406030204" pitchFamily="18" charset="0"/>
                  </a:rPr>
                  <a:t>之後</a:t>
                </a:r>
                <a:r>
                  <a:rPr lang="zh-TW" altLang="en-US" dirty="0"/>
                  <a:t>進行 </a:t>
                </a:r>
                <a:r>
                  <a:rPr lang="en-US" altLang="zh-TW" dirty="0"/>
                  <a:t>Sigmoid</a:t>
                </a:r>
                <a:r>
                  <a:rPr lang="zh-TW" altLang="en-US" dirty="0"/>
                  <a:t>，來獲得最終的排名分數 </a:t>
                </a:r>
                <a:r>
                  <a:rPr lang="en-US" altLang="zh-TW" b="0" i="0">
                    <a:latin typeface="Cambria Math" panose="02040503050406030204" pitchFamily="18" charset="0"/>
                  </a:rPr>
                  <a:t>𝐹_𝑎𝑙𝑙</a:t>
                </a:r>
                <a:endParaRPr lang="en-US" altLang="zh-TW" dirty="0"/>
              </a:p>
              <a:p>
                <a:pPr marL="158750" indent="0" algn="l">
                  <a:buNone/>
                </a:pPr>
                <a:r>
                  <a:rPr lang="en-US" altLang="zh-TW" dirty="0"/>
                  <a:t>(</a:t>
                </a:r>
                <a:r>
                  <a:rPr lang="zh-TW" altLang="en-US" dirty="0"/>
                  <a:t>切</a:t>
                </a:r>
                <a:r>
                  <a:rPr lang="en-US" altLang="zh-TW" dirty="0"/>
                  <a:t>)</a:t>
                </a:r>
                <a:r>
                  <a:rPr lang="zh-TW" altLang="en-US" dirty="0"/>
                  <a:t> 那這個  </a:t>
                </a:r>
                <a:r>
                  <a:rPr lang="en-US" altLang="zh-TW" dirty="0"/>
                  <a:t>Sigmoid</a:t>
                </a:r>
                <a:r>
                  <a:rPr lang="zh-TW" altLang="en-US" dirty="0"/>
                  <a:t> 實際上我們是在損失函數這部份來實現</a:t>
                </a:r>
                <a:endParaRPr lang="en-US" altLang="zh-TW" dirty="0"/>
              </a:p>
              <a:p>
                <a:pPr marL="158750" indent="0" algn="l">
                  <a:buNone/>
                </a:pPr>
                <a:r>
                  <a:rPr lang="zh-TW" altLang="en-US" dirty="0"/>
                  <a:t>這裡我們使用的是帶 </a:t>
                </a:r>
                <a:r>
                  <a:rPr lang="en-US" altLang="zh-TW" dirty="0"/>
                  <a:t>Logits </a:t>
                </a:r>
                <a:r>
                  <a:rPr lang="zh-TW" altLang="en-US" dirty="0"/>
                  <a:t>的二元交叉熵損失函數</a:t>
                </a:r>
                <a:endParaRPr lang="en-US" altLang="zh-TW" dirty="0"/>
              </a:p>
              <a:p>
                <a:pPr marL="158750" indent="0" algn="l">
                  <a:buNone/>
                </a:pPr>
                <a:r>
                  <a:rPr lang="zh-TW" altLang="en-US" dirty="0"/>
                  <a:t>我們透過最小化此損失函數，來讓模型對每個項目預測的機率能盡可能接近實際標籤</a:t>
                </a:r>
                <a:endParaRPr lang="en-US" altLang="zh-TW" dirty="0"/>
              </a:p>
            </p:txBody>
          </p:sp>
        </mc:Fallback>
      </mc:AlternateContent>
    </p:spTree>
    <p:extLst>
      <p:ext uri="{BB962C8B-B14F-4D97-AF65-F5344CB8AC3E}">
        <p14:creationId xmlns:p14="http://schemas.microsoft.com/office/powerpoint/2010/main" val="17673097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143ef78cc43_0_10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143ef78cc43_0_1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50815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143ef78cc43_0_10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143ef78cc43_0_1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dirty="0"/>
              <a:t>首先是緒論</a:t>
            </a: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50000"/>
              </a:lnSpc>
              <a:buFont typeface="Arial" panose="020B0604020202020204" pitchFamily="34" charset="0"/>
              <a:buNone/>
            </a:pPr>
            <a:r>
              <a:rPr lang="zh-TW" altLang="zh-TW" dirty="0"/>
              <a:t>為了驗證本模型在現實世界的有效性，本研究選擇兩個真實世界資料集來進行實驗</a:t>
            </a:r>
            <a:endParaRPr lang="en-US" altLang="zh-TW" dirty="0"/>
          </a:p>
          <a:p>
            <a:pPr marL="0" indent="0">
              <a:lnSpc>
                <a:spcPct val="150000"/>
              </a:lnSpc>
              <a:buFont typeface="Arial" panose="020B0604020202020204" pitchFamily="34" charset="0"/>
              <a:buNone/>
            </a:pPr>
            <a:r>
              <a:rPr lang="zh-TW" altLang="en-US" dirty="0"/>
              <a:t>針對這兩個資料集，我們將一個用戶同一天購買的所有項目視為一個購物籃，並進行兩步驟的預處理 </a:t>
            </a:r>
            <a:r>
              <a:rPr lang="en-US" altLang="zh-TW" dirty="0"/>
              <a:t>(</a:t>
            </a:r>
            <a:r>
              <a:rPr lang="zh-TW" altLang="en-US" dirty="0"/>
              <a:t>切</a:t>
            </a:r>
            <a:r>
              <a:rPr lang="en-US" altLang="zh-TW" dirty="0"/>
              <a:t>)</a:t>
            </a:r>
          </a:p>
          <a:p>
            <a:pPr marL="0" indent="0">
              <a:lnSpc>
                <a:spcPct val="150000"/>
              </a:lnSpc>
              <a:buFont typeface="Arial" panose="020B0604020202020204" pitchFamily="34" charset="0"/>
              <a:buNone/>
            </a:pPr>
            <a:endParaRPr lang="en-US" altLang="zh-TW" dirty="0"/>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zh-TW" altLang="en-US" dirty="0"/>
              <a:t>首先，我們會</a:t>
            </a:r>
            <a:r>
              <a:rPr lang="zh-TW" altLang="zh-TW" dirty="0"/>
              <a:t>刪除最不頻繁的項目，使剩下的項目保留了所有交易中 </a:t>
            </a:r>
            <a:r>
              <a:rPr lang="en-US" altLang="zh-TW" dirty="0"/>
              <a:t>95%</a:t>
            </a:r>
            <a:r>
              <a:rPr lang="zh-TW" altLang="zh-TW" dirty="0"/>
              <a:t>以上的購買量。</a:t>
            </a:r>
            <a:endParaRPr lang="en-US" altLang="zh-TW" dirty="0"/>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zh-TW" altLang="en-US" dirty="0"/>
              <a:t>再來則是</a:t>
            </a:r>
            <a:r>
              <a:rPr lang="zh-TW" altLang="zh-TW" dirty="0"/>
              <a:t>刪除購物籃筆數少於 </a:t>
            </a:r>
            <a:r>
              <a:rPr lang="en-US" altLang="zh-TW" dirty="0"/>
              <a:t>n </a:t>
            </a:r>
            <a:r>
              <a:rPr lang="zh-TW" altLang="zh-TW" dirty="0"/>
              <a:t>的用戶資料。其中，</a:t>
            </a:r>
            <a:r>
              <a:rPr lang="en-US" altLang="zh-TW" dirty="0" err="1"/>
              <a:t>TaFeng</a:t>
            </a:r>
            <a:r>
              <a:rPr lang="en-US" altLang="zh-TW" dirty="0"/>
              <a:t> </a:t>
            </a:r>
            <a:r>
              <a:rPr lang="zh-TW" altLang="zh-TW" dirty="0"/>
              <a:t>資料集的 </a:t>
            </a:r>
            <a:r>
              <a:rPr lang="en-US" altLang="zh-TW" dirty="0"/>
              <a:t>n </a:t>
            </a:r>
            <a:r>
              <a:rPr lang="zh-TW" altLang="zh-TW" dirty="0"/>
              <a:t>設為 </a:t>
            </a:r>
            <a:r>
              <a:rPr lang="en-US" altLang="zh-TW" dirty="0"/>
              <a:t>3</a:t>
            </a:r>
            <a:r>
              <a:rPr lang="zh-TW" altLang="zh-TW" dirty="0"/>
              <a:t>，</a:t>
            </a:r>
            <a:r>
              <a:rPr lang="en-US" altLang="zh-TW" dirty="0" err="1"/>
              <a:t>Dunnhumby</a:t>
            </a:r>
            <a:r>
              <a:rPr lang="en-US" altLang="zh-TW" dirty="0"/>
              <a:t> </a:t>
            </a:r>
            <a:r>
              <a:rPr lang="zh-TW" altLang="zh-TW" dirty="0"/>
              <a:t>資料集則為 </a:t>
            </a:r>
            <a:r>
              <a:rPr lang="en-US" altLang="zh-TW" dirty="0"/>
              <a:t>7</a:t>
            </a:r>
            <a:r>
              <a:rPr lang="zh-TW" altLang="en-US" dirty="0"/>
              <a:t> </a:t>
            </a:r>
            <a:r>
              <a:rPr lang="en-US" altLang="zh-TW" dirty="0"/>
              <a:t>(</a:t>
            </a:r>
            <a:r>
              <a:rPr lang="zh-TW" altLang="en-US" dirty="0"/>
              <a:t>切</a:t>
            </a:r>
            <a:r>
              <a:rPr lang="en-US" altLang="zh-TW" dirty="0"/>
              <a:t>)</a:t>
            </a:r>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endParaRPr lang="en-US" altLang="zh-TW" dirty="0"/>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zh-TW" altLang="en-US" dirty="0"/>
              <a:t>而表</a:t>
            </a:r>
            <a:r>
              <a:rPr lang="en-US" altLang="zh-TW" dirty="0"/>
              <a:t>2</a:t>
            </a:r>
            <a:r>
              <a:rPr lang="zh-TW" altLang="en-US" dirty="0"/>
              <a:t>則為處理過後的統計資料</a:t>
            </a:r>
            <a:endParaRPr lang="en-US" altLang="zh-TW" sz="1100" b="0" i="0" u="none" strike="noStrike" baseline="0" dirty="0">
              <a:solidFill>
                <a:srgbClr val="000000"/>
              </a:solidFill>
              <a:latin typeface="Arial"/>
            </a:endParaRPr>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endParaRPr lang="en-US" altLang="zh-TW" sz="1100" b="0" i="0" u="none" strike="noStrike" baseline="0" dirty="0">
              <a:solidFill>
                <a:srgbClr val="000000"/>
              </a:solidFill>
              <a:latin typeface="Arial"/>
            </a:endParaRPr>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zh-TW" altLang="en-US" sz="1100" b="0" i="0" u="none" strike="noStrike" baseline="0" dirty="0">
                <a:solidFill>
                  <a:srgbClr val="000000"/>
                </a:solidFill>
                <a:latin typeface="Arial"/>
              </a:rPr>
              <a:t>那之後</a:t>
            </a:r>
            <a:r>
              <a:rPr lang="zh-TW" altLang="en-US" sz="1800" b="0" i="0" u="none" strike="noStrike" baseline="0" dirty="0">
                <a:solidFill>
                  <a:srgbClr val="000000"/>
                </a:solidFill>
                <a:latin typeface="Arial" panose="020B0604020202020204" pitchFamily="34" charset="0"/>
              </a:rPr>
              <a:t>我們將每個用戶的最後一個購物籃做為要預測的目標，其餘資料則作為用戶的歷史序列資料，</a:t>
            </a:r>
            <a:endParaRPr lang="en-US" altLang="zh-TW" sz="1800" b="0" i="0" u="none" strike="noStrike" baseline="0" dirty="0">
              <a:solidFill>
                <a:srgbClr val="000000"/>
              </a:solidFill>
              <a:latin typeface="Arial" panose="020B0604020202020204" pitchFamily="34" charset="0"/>
            </a:endParaRPr>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zh-TW" altLang="en-US" sz="1800" b="0" i="0" u="none" strike="noStrike" baseline="0" dirty="0">
                <a:solidFill>
                  <a:srgbClr val="000000"/>
                </a:solidFill>
                <a:latin typeface="Arial" panose="020B0604020202020204" pitchFamily="34" charset="0"/>
              </a:rPr>
              <a:t>並將資料集以</a:t>
            </a:r>
            <a:r>
              <a:rPr lang="en-US" altLang="zh-TW" sz="1800" b="0" i="0" u="none" strike="noStrike" baseline="0" dirty="0">
                <a:solidFill>
                  <a:srgbClr val="000000"/>
                </a:solidFill>
                <a:latin typeface="Arial" panose="020B0604020202020204" pitchFamily="34" charset="0"/>
              </a:rPr>
              <a:t>7:1:2</a:t>
            </a:r>
            <a:r>
              <a:rPr lang="zh-TW" altLang="en-US" sz="1800" b="0" i="0" u="none" strike="noStrike" baseline="0" dirty="0">
                <a:solidFill>
                  <a:srgbClr val="000000"/>
                </a:solidFill>
                <a:latin typeface="Arial" panose="020B0604020202020204" pitchFamily="34" charset="0"/>
              </a:rPr>
              <a:t>的比例隨機分割成訓練集、驗證集與測試集</a:t>
            </a:r>
          </a:p>
        </p:txBody>
      </p:sp>
    </p:spTree>
    <p:extLst>
      <p:ext uri="{BB962C8B-B14F-4D97-AF65-F5344CB8AC3E}">
        <p14:creationId xmlns:p14="http://schemas.microsoft.com/office/powerpoint/2010/main" val="35761951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而 </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Baselines</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部分，其中包含了一個基於頻率的方法是 </a:t>
            </a:r>
            <a:r>
              <a:rPr lang="en-US" altLang="zh-TW" sz="11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Person</a:t>
            </a:r>
            <a:r>
              <a:rPr lang="zh-TW" altLang="en-US" sz="11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1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Top</a:t>
            </a:r>
            <a:r>
              <a:rPr lang="zh-TW" altLang="en-US" sz="11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1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Freq (</a:t>
            </a:r>
            <a:r>
              <a:rPr lang="zh-TW" altLang="en-US" sz="11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切</a:t>
            </a:r>
            <a:r>
              <a:rPr lang="en-US" altLang="zh-TW" sz="11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r>
              <a:rPr lang="zh-TW" altLang="en-US" sz="11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，以及一個</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基於最近鄰居的方法 </a:t>
            </a:r>
            <a:r>
              <a:rPr lang="en-US" altLang="zh-TW" sz="11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TIFU-KNN</a:t>
            </a:r>
            <a:r>
              <a:rPr lang="zh-TW" altLang="en-US" sz="11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1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r>
              <a:rPr lang="zh-TW" altLang="en-US" sz="11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切</a:t>
            </a:r>
            <a:r>
              <a:rPr lang="en-US" altLang="zh-TW" sz="11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a:t>
            </a:r>
          </a:p>
          <a:p>
            <a:pPr marL="158750" indent="0" algn="l">
              <a:buNone/>
            </a:pP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最後則是另外五個比較知名的基於神經網路方法</a:t>
            </a:r>
            <a:endParaRPr lang="en-US" altLang="zh-TW" b="0" i="0" dirty="0">
              <a:solidFill>
                <a:srgbClr val="333333"/>
              </a:solidFill>
              <a:effectLst/>
              <a:latin typeface="+mn-lt"/>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sz="1100" b="0" dirty="0">
                <a:effectLst/>
                <a:latin typeface="+mn-lt"/>
              </a:rPr>
              <a:t>那這些</a:t>
            </a:r>
            <a:r>
              <a:rPr lang="zh-TW" altLang="en-US" sz="1800" b="0" i="0" u="none" strike="noStrike" baseline="0" dirty="0">
                <a:solidFill>
                  <a:srgbClr val="000000"/>
                </a:solidFill>
                <a:latin typeface="Arial" panose="020B0604020202020204" pitchFamily="34" charset="0"/>
              </a:rPr>
              <a:t> </a:t>
            </a:r>
            <a:r>
              <a:rPr lang="en-US" altLang="zh-TW" sz="18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Baseline</a:t>
            </a:r>
            <a:r>
              <a:rPr lang="zh-TW" altLang="en-US" sz="18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的</a:t>
            </a:r>
            <a:r>
              <a:rPr lang="zh-TW" altLang="en-US" sz="1800" b="0" i="0" u="none" strike="noStrike" baseline="0" dirty="0">
                <a:solidFill>
                  <a:srgbClr val="000000"/>
                </a:solidFill>
                <a:latin typeface="Arial" panose="020B0604020202020204" pitchFamily="34" charset="0"/>
              </a:rPr>
              <a:t>超參數，我們則使用各自論文的設定，以達到最佳效果</a:t>
            </a:r>
            <a:endParaRPr lang="en-US" altLang="zh-TW" sz="1800" b="0" i="0" u="none" strike="noStrike" baseline="0" dirty="0">
              <a:solidFill>
                <a:srgbClr val="000000"/>
              </a:solidFill>
              <a:latin typeface="Arial" panose="020B0604020202020204" pitchFamily="34" charset="0"/>
            </a:endParaRPr>
          </a:p>
        </p:txBody>
      </p:sp>
    </p:spTree>
    <p:extLst>
      <p:ext uri="{BB962C8B-B14F-4D97-AF65-F5344CB8AC3E}">
        <p14:creationId xmlns:p14="http://schemas.microsoft.com/office/powerpoint/2010/main" val="23770030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buNone/>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為了與</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Baseline </a:t>
            </a:r>
            <a:r>
              <a:rPr lang="zh-TW" altLang="zh-TW" sz="1800" kern="100" dirty="0">
                <a:effectLst/>
                <a:latin typeface="Times New Roman" panose="02020603050405020304" pitchFamily="18" charset="0"/>
                <a:ea typeface="標楷體" panose="03000509000000000000" pitchFamily="65" charset="-120"/>
                <a:cs typeface="微軟正黑體" panose="020B0604030504040204" pitchFamily="34" charset="-120"/>
              </a:rPr>
              <a:t>比較出差距，本研究採用 、</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F1-score </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與</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NDCG </a:t>
            </a:r>
            <a:r>
              <a:rPr lang="zh-TW" altLang="zh-TW" sz="1800" kern="100" dirty="0">
                <a:effectLst/>
                <a:latin typeface="Times New Roman" panose="02020603050405020304" pitchFamily="18" charset="0"/>
                <a:ea typeface="標楷體" panose="03000509000000000000" pitchFamily="65" charset="-120"/>
                <a:cs typeface="微軟正黑體" panose="020B0604030504040204" pitchFamily="34" charset="-120"/>
              </a:rPr>
              <a:t>作為評估指標</a:t>
            </a:r>
            <a:endParaRPr lang="en-US" altLang="zh-TW" sz="1800" kern="100" dirty="0">
              <a:effectLst/>
              <a:latin typeface="Times New Roman" panose="02020603050405020304" pitchFamily="18" charset="0"/>
              <a:ea typeface="標楷體" panose="03000509000000000000" pitchFamily="65" charset="-120"/>
              <a:cs typeface="微軟正黑體" panose="020B0604030504040204" pitchFamily="34" charset="-120"/>
            </a:endParaRPr>
          </a:p>
          <a:p>
            <a:pPr marL="158750" indent="0" rtl="0">
              <a:buNone/>
            </a:pPr>
            <a:r>
              <a:rPr lang="zh-TW" altLang="en-US" sz="1800" b="0" i="0" u="none" strike="noStrike" baseline="0" dirty="0">
                <a:solidFill>
                  <a:srgbClr val="000000"/>
                </a:solidFill>
                <a:latin typeface="Arial" panose="020B0604020202020204" pitchFamily="34" charset="0"/>
              </a:rPr>
              <a:t>其中，</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F1-score</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是</a:t>
            </a: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Precision</a:t>
            </a: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和</a:t>
            </a: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Recall</a:t>
            </a: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的調和平均數，它</a:t>
            </a: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可以</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同時考慮了推薦系統的準確性和全面性</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158750" indent="0" rtl="0">
              <a:buNone/>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而 </a:t>
            </a:r>
            <a:r>
              <a:rPr lang="en-US" altLang="zh-TW" sz="1800" b="0" i="0" u="none" strike="noStrike" baseline="0" dirty="0">
                <a:solidFill>
                  <a:srgbClr val="000000"/>
                </a:solidFill>
                <a:latin typeface="Arial" panose="020B0604020202020204" pitchFamily="34" charset="0"/>
              </a:rPr>
              <a:t>NDCG</a:t>
            </a:r>
            <a:r>
              <a:rPr lang="zh-TW" altLang="en-US" sz="1800" b="0" i="0" u="none" strike="noStrike" baseline="0" dirty="0">
                <a:solidFill>
                  <a:srgbClr val="000000"/>
                </a:solidFill>
                <a:latin typeface="Arial" panose="020B0604020202020204" pitchFamily="34" charset="0"/>
              </a:rPr>
              <a:t> 則是</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歸一化的折損累計增益</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，他</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考慮到</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了推薦</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項目的位置和相關性，</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像是</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排在</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比較</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前面的項目</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會分配到</a:t>
            </a:r>
            <a:r>
              <a:rPr lang="zh-TW" altLang="en-US" sz="1800" b="0" i="0" u="none" strike="noStrike" baseline="0" dirty="0">
                <a:solidFill>
                  <a:srgbClr val="000000"/>
                </a:solidFill>
                <a:latin typeface="Arial" panose="020B0604020202020204" pitchFamily="34" charset="0"/>
              </a:rPr>
              <a:t>較大的權重</a:t>
            </a:r>
            <a:endParaRPr lang="en-US" altLang="zh-TW" sz="1800" b="0" i="0" u="none" strike="noStrike" baseline="0" dirty="0">
              <a:solidFill>
                <a:srgbClr val="000000"/>
              </a:solidFill>
              <a:latin typeface="Arial" panose="020B0604020202020204" pitchFamily="34" charset="0"/>
            </a:endParaRPr>
          </a:p>
          <a:p>
            <a:pPr marL="158750" indent="0" rtl="0">
              <a:buNone/>
            </a:pPr>
            <a:endParaRPr lang="en-US" altLang="zh-TW" sz="1800" b="0" i="0" u="none" strike="noStrike" baseline="0" dirty="0">
              <a:solidFill>
                <a:srgbClr val="000000"/>
              </a:solidFill>
              <a:latin typeface="Arial" panose="020B0604020202020204" pitchFamily="34"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ltLang="zh-TW" sz="1800" b="0" i="0" u="none" strike="noStrike" baseline="0" dirty="0">
                <a:solidFill>
                  <a:srgbClr val="000000"/>
                </a:solidFill>
                <a:latin typeface="Arial" panose="020B0604020202020204" pitchFamily="34" charset="0"/>
              </a:rPr>
              <a:t>(</a:t>
            </a:r>
            <a:r>
              <a:rPr lang="zh-TW" altLang="en-US" sz="1800" b="0" i="0" u="none" strike="noStrike" baseline="0" dirty="0">
                <a:solidFill>
                  <a:srgbClr val="000000"/>
                </a:solidFill>
                <a:latin typeface="Arial" panose="020B0604020202020204" pitchFamily="34" charset="0"/>
              </a:rPr>
              <a:t>切</a:t>
            </a:r>
            <a:r>
              <a:rPr lang="en-US" altLang="zh-TW" sz="1800" b="0" i="0" u="none" strike="noStrike" baseline="0" dirty="0">
                <a:solidFill>
                  <a:srgbClr val="000000"/>
                </a:solidFill>
                <a:latin typeface="Arial" panose="020B0604020202020204" pitchFamily="34" charset="0"/>
              </a:rPr>
              <a:t>)</a:t>
            </a:r>
            <a:r>
              <a:rPr lang="zh-TW" altLang="en-US" sz="1800" b="0" i="0" u="none" strike="noStrike" baseline="0" dirty="0">
                <a:solidFill>
                  <a:srgbClr val="000000"/>
                </a:solidFill>
                <a:latin typeface="Arial" panose="020B0604020202020204" pitchFamily="34" charset="0"/>
              </a:rPr>
              <a:t> 那這邊的 </a:t>
            </a:r>
            <a:r>
              <a:rPr lang="en-US" altLang="zh-TW" sz="1800" b="0" i="0" u="none" strike="noStrike" baseline="0" dirty="0">
                <a:solidFill>
                  <a:srgbClr val="000000"/>
                </a:solidFill>
                <a:latin typeface="Arial" panose="020B0604020202020204" pitchFamily="34" charset="0"/>
              </a:rPr>
              <a:t>K </a:t>
            </a:r>
            <a:r>
              <a:rPr lang="zh-TW" altLang="en-US" sz="1800" b="0" i="0" u="none" strike="noStrike" baseline="0" dirty="0">
                <a:solidFill>
                  <a:srgbClr val="000000"/>
                </a:solidFill>
                <a:latin typeface="Arial" panose="020B0604020202020204" pitchFamily="34" charset="0"/>
              </a:rPr>
              <a:t> 值，我們則將它設置為 </a:t>
            </a:r>
            <a:r>
              <a:rPr lang="en-US" altLang="zh-TW" sz="1800" b="0" i="0" u="none" strike="noStrike" baseline="0" dirty="0">
                <a:solidFill>
                  <a:srgbClr val="000000"/>
                </a:solidFill>
                <a:latin typeface="Arial" panose="020B0604020202020204" pitchFamily="34" charset="0"/>
              </a:rPr>
              <a:t>[5,10,30,50,65] </a:t>
            </a:r>
            <a:r>
              <a:rPr lang="zh-TW" altLang="en-US" sz="1800" b="0" i="0" u="none" strike="noStrike" baseline="0" dirty="0">
                <a:solidFill>
                  <a:srgbClr val="000000"/>
                </a:solidFill>
                <a:latin typeface="Arial" panose="020B0604020202020204" pitchFamily="34" charset="0"/>
              </a:rPr>
              <a:t>這些數值來進行實驗。</a:t>
            </a:r>
          </a:p>
        </p:txBody>
      </p:sp>
    </p:spTree>
    <p:extLst>
      <p:ext uri="{BB962C8B-B14F-4D97-AF65-F5344CB8AC3E}">
        <p14:creationId xmlns:p14="http://schemas.microsoft.com/office/powerpoint/2010/main" val="7545982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buNone/>
            </a:pPr>
            <a:r>
              <a:rPr lang="zh-TW" altLang="en-US" sz="1800" b="0" i="0" u="none" strike="noStrike" baseline="0" dirty="0">
                <a:solidFill>
                  <a:srgbClr val="000000"/>
                </a:solidFill>
                <a:latin typeface="Arial" panose="020B0604020202020204" pitchFamily="34" charset="0"/>
              </a:rPr>
              <a:t>那為了驗證模型的有效性，我們一共將實驗分成三個部分</a:t>
            </a:r>
            <a:endParaRPr lang="en-US" altLang="zh-TW" sz="1800" b="0" i="0" u="none" strike="noStrike" baseline="0" dirty="0">
              <a:solidFill>
                <a:srgbClr val="000000"/>
              </a:solidFill>
              <a:latin typeface="Arial" panose="020B0604020202020204" pitchFamily="34" charset="0"/>
            </a:endParaRPr>
          </a:p>
          <a:p>
            <a:pPr marL="158750" indent="0" rtl="0">
              <a:buNone/>
            </a:pPr>
            <a:r>
              <a:rPr lang="zh-TW" altLang="en-US" sz="1800" b="0" i="0" u="none" strike="noStrike" baseline="0" dirty="0">
                <a:solidFill>
                  <a:srgbClr val="000000"/>
                </a:solidFill>
                <a:latin typeface="Arial" panose="020B0604020202020204" pitchFamily="34" charset="0"/>
              </a:rPr>
              <a:t>其中的一部分就是跟七個 </a:t>
            </a:r>
            <a:r>
              <a:rPr lang="en-US" altLang="zh-TW" sz="1800" b="0" i="0" u="none" strike="noStrike" baseline="0" dirty="0">
                <a:solidFill>
                  <a:srgbClr val="000000"/>
                </a:solidFill>
                <a:latin typeface="Arial" panose="020B0604020202020204" pitchFamily="34" charset="0"/>
              </a:rPr>
              <a:t>Baselines </a:t>
            </a:r>
            <a:r>
              <a:rPr lang="zh-TW" altLang="en-US" sz="1800" b="0" i="0" u="none" strike="noStrike" baseline="0" dirty="0">
                <a:solidFill>
                  <a:srgbClr val="000000"/>
                </a:solidFill>
                <a:latin typeface="Arial" panose="020B0604020202020204" pitchFamily="34" charset="0"/>
              </a:rPr>
              <a:t>的比較</a:t>
            </a:r>
            <a:endParaRPr lang="en-US" altLang="zh-TW" sz="1800" b="0" i="0" u="none" strike="noStrike" baseline="0" dirty="0">
              <a:solidFill>
                <a:srgbClr val="000000"/>
              </a:solidFill>
              <a:latin typeface="Arial" panose="020B0604020202020204" pitchFamily="34" charset="0"/>
            </a:endParaRPr>
          </a:p>
        </p:txBody>
      </p:sp>
    </p:spTree>
    <p:extLst>
      <p:ext uri="{BB962C8B-B14F-4D97-AF65-F5344CB8AC3E}">
        <p14:creationId xmlns:p14="http://schemas.microsoft.com/office/powerpoint/2010/main" val="37117483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rtl="0">
              <a:buNone/>
            </a:pPr>
            <a:r>
              <a:rPr lang="zh-TW" altLang="en-US" sz="1100" b="0" i="0" u="none" strike="noStrike" baseline="0" dirty="0">
                <a:solidFill>
                  <a:srgbClr val="000000"/>
                </a:solidFill>
                <a:latin typeface="Arial" panose="020B0604020202020204" pitchFamily="34" charset="0"/>
              </a:rPr>
              <a:t>第二部份則是</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進行了敏感度分析，觀察</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8</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個參數對模型之影響，</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確認所設置的參數能否達到最佳性能</a:t>
            </a:r>
            <a:endPar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sz="1800" b="0" i="0" u="none" strike="noStrike" baseline="0" dirty="0">
                <a:solidFill>
                  <a:srgbClr val="000000"/>
                </a:solidFill>
                <a:effectLst/>
                <a:latin typeface="Times New Roman" panose="02020603050405020304" pitchFamily="18" charset="0"/>
                <a:ea typeface="標楷體" panose="03000509000000000000" pitchFamily="65" charset="-120"/>
                <a:cs typeface="Times New Roman" panose="02020603050405020304" pitchFamily="18" charset="0"/>
              </a:rPr>
              <a:t>那以下就是各個</a:t>
            </a:r>
            <a:r>
              <a:rPr lang="zh-TW" altLang="zh-TW" sz="1100" dirty="0">
                <a:effectLst/>
                <a:latin typeface="Times New Roman" panose="02020603050405020304" pitchFamily="18" charset="0"/>
                <a:ea typeface="標楷體" panose="03000509000000000000" pitchFamily="65" charset="-120"/>
                <a:cs typeface="Times New Roman" panose="02020603050405020304" pitchFamily="18" charset="0"/>
              </a:rPr>
              <a:t>參數</a:t>
            </a:r>
            <a:r>
              <a:rPr lang="zh-TW" altLang="en-US" sz="1100" dirty="0">
                <a:effectLst/>
                <a:latin typeface="Times New Roman" panose="02020603050405020304" pitchFamily="18" charset="0"/>
                <a:ea typeface="標楷體" panose="03000509000000000000" pitchFamily="65" charset="-120"/>
                <a:cs typeface="Times New Roman" panose="02020603050405020304" pitchFamily="18" charset="0"/>
              </a:rPr>
              <a:t>的</a:t>
            </a:r>
            <a:r>
              <a:rPr lang="zh-TW" altLang="en-US" sz="1100" b="0" i="0" u="none" strike="noStrike" baseline="0" dirty="0">
                <a:solidFill>
                  <a:srgbClr val="000000"/>
                </a:solidFill>
                <a:latin typeface="Arial" panose="020B0604020202020204" pitchFamily="34" charset="0"/>
              </a:rPr>
              <a:t>數值範圍，而訓練模型時則使用 </a:t>
            </a:r>
            <a:r>
              <a:rPr lang="en-US" altLang="zh-TW" sz="1100" b="0" i="0" u="none" strike="noStrike" baseline="0" dirty="0">
                <a:solidFill>
                  <a:srgbClr val="000000"/>
                </a:solidFill>
                <a:latin typeface="Arial" panose="020B0604020202020204" pitchFamily="34" charset="0"/>
              </a:rPr>
              <a:t>Adam</a:t>
            </a:r>
            <a:r>
              <a:rPr lang="zh-TW" altLang="en-US" sz="1100" b="0" i="0" u="none" strike="noStrike" baseline="0" dirty="0">
                <a:solidFill>
                  <a:srgbClr val="000000"/>
                </a:solidFill>
                <a:latin typeface="Arial" panose="020B0604020202020204" pitchFamily="34" charset="0"/>
              </a:rPr>
              <a:t> 優化器來更新參數</a:t>
            </a:r>
            <a:endParaRPr lang="en-US" altLang="zh-TW" sz="1100" b="0" i="0" u="none" strike="noStrike" baseline="0" dirty="0">
              <a:solidFill>
                <a:srgbClr val="000000"/>
              </a:solidFill>
              <a:latin typeface="Arial" panose="020B0604020202020204" pitchFamily="34" charset="0"/>
            </a:endParaRPr>
          </a:p>
        </p:txBody>
      </p:sp>
    </p:spTree>
    <p:extLst>
      <p:ext uri="{BB962C8B-B14F-4D97-AF65-F5344CB8AC3E}">
        <p14:creationId xmlns:p14="http://schemas.microsoft.com/office/powerpoint/2010/main" val="5717508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t>最後</a:t>
            </a:r>
            <a:r>
              <a:rPr lang="zh-TW" altLang="zh-TW" dirty="0"/>
              <a:t>為了驗證兩個子模型對模型之有效性，我們針對</a:t>
            </a:r>
            <a:r>
              <a:rPr lang="zh-TW" altLang="en-US" dirty="0"/>
              <a:t>他們</a:t>
            </a:r>
            <a:r>
              <a:rPr lang="zh-TW" altLang="zh-TW" dirty="0"/>
              <a:t>進行了消融實驗</a:t>
            </a:r>
            <a:endParaRPr lang="en-US" altLang="zh-TW"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t>我們</a:t>
            </a:r>
            <a:r>
              <a:rPr lang="zh-TW" altLang="zh-TW" dirty="0"/>
              <a:t>透過從完整模型中逐一</a:t>
            </a:r>
            <a:r>
              <a:rPr lang="zh-TW" altLang="en-US" dirty="0"/>
              <a:t>去</a:t>
            </a:r>
            <a:r>
              <a:rPr lang="zh-TW" altLang="zh-TW" dirty="0"/>
              <a:t>移除特定</a:t>
            </a:r>
            <a:r>
              <a:rPr lang="zh-TW" altLang="en-US" dirty="0"/>
              <a:t>的子模型</a:t>
            </a:r>
            <a:r>
              <a:rPr lang="zh-TW" altLang="zh-TW" dirty="0"/>
              <a:t>，從而去分析和確定這些</a:t>
            </a:r>
            <a:r>
              <a:rPr lang="zh-TW" altLang="en-US" dirty="0"/>
              <a:t>子模型</a:t>
            </a:r>
            <a:r>
              <a:rPr lang="zh-TW" altLang="zh-TW" dirty="0"/>
              <a:t>對模型整體性能的貢獻</a:t>
            </a:r>
          </a:p>
        </p:txBody>
      </p:sp>
    </p:spTree>
    <p:extLst>
      <p:ext uri="{BB962C8B-B14F-4D97-AF65-F5344CB8AC3E}">
        <p14:creationId xmlns:p14="http://schemas.microsoft.com/office/powerpoint/2010/main" val="36075842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143ef78cc43_0_10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143ef78cc43_0_1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99452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50000"/>
              </a:lnSpc>
              <a:buFont typeface="Arial" panose="020B0604020202020204" pitchFamily="34" charset="0"/>
              <a:buNone/>
            </a:pPr>
            <a:r>
              <a:rPr lang="zh-TW" altLang="en-US" dirty="0"/>
              <a:t>首先是實驗一，與 </a:t>
            </a:r>
            <a:r>
              <a:rPr lang="en-US" altLang="zh-TW" dirty="0"/>
              <a:t>Baseline </a:t>
            </a:r>
            <a:r>
              <a:rPr lang="zh-TW" altLang="en-US" dirty="0"/>
              <a:t>的比較，那從結果中，我們有了三個觀察</a:t>
            </a:r>
            <a:endParaRPr lang="en-US" altLang="zh-TW" dirty="0"/>
          </a:p>
          <a:p>
            <a:pPr marL="0" indent="0">
              <a:lnSpc>
                <a:spcPct val="150000"/>
              </a:lnSpc>
              <a:buFont typeface="Arial" panose="020B0604020202020204" pitchFamily="34" charset="0"/>
              <a:buNone/>
            </a:pPr>
            <a:endParaRPr lang="en-US" altLang="zh-TW" dirty="0"/>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zh-TW" altLang="en-US" dirty="0"/>
              <a:t>首先第一個是，</a:t>
            </a:r>
            <a:r>
              <a:rPr lang="zh-TW" altLang="zh-TW" dirty="0"/>
              <a:t>在</a:t>
            </a:r>
            <a:r>
              <a:rPr lang="zh-TW" altLang="en-US" dirty="0"/>
              <a:t>前面</a:t>
            </a:r>
            <a:r>
              <a:rPr lang="zh-TW" altLang="zh-TW" dirty="0"/>
              <a:t>七個 </a:t>
            </a:r>
            <a:r>
              <a:rPr lang="en-US" altLang="zh-TW" dirty="0"/>
              <a:t>Baseline </a:t>
            </a:r>
            <a:r>
              <a:rPr lang="zh-TW" altLang="zh-TW" dirty="0"/>
              <a:t>中，基於頻率的</a:t>
            </a:r>
            <a:r>
              <a:rPr lang="en-US" altLang="zh-TW" dirty="0"/>
              <a:t> </a:t>
            </a:r>
            <a:r>
              <a:rPr lang="en-US" altLang="zh-TW" dirty="0" err="1"/>
              <a:t>PersonTopFreq</a:t>
            </a:r>
            <a:r>
              <a:rPr lang="en-US" altLang="zh-TW" dirty="0"/>
              <a:t> </a:t>
            </a:r>
            <a:r>
              <a:rPr lang="zh-TW" altLang="zh-TW" dirty="0"/>
              <a:t>以及基於</a:t>
            </a:r>
            <a:r>
              <a:rPr lang="zh-TW" altLang="en-US" dirty="0"/>
              <a:t>最近鄰居</a:t>
            </a:r>
            <a:r>
              <a:rPr lang="zh-TW" altLang="zh-TW" dirty="0"/>
              <a:t>的 </a:t>
            </a:r>
            <a:r>
              <a:rPr lang="en-US" altLang="zh-TW" dirty="0"/>
              <a:t>TIFUKNN </a:t>
            </a:r>
            <a:r>
              <a:rPr lang="zh-TW" altLang="zh-TW" dirty="0"/>
              <a:t>為兩個傳統非深度學習的方法</a:t>
            </a:r>
            <a:endParaRPr lang="en-US" altLang="zh-TW" dirty="0"/>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zh-TW" altLang="zh-TW" dirty="0"/>
              <a:t>然而，它們在兩個資料集上皆表現出高度的競爭力</a:t>
            </a:r>
            <a:r>
              <a:rPr lang="zh-TW" altLang="en-US" dirty="0"/>
              <a:t>，並且</a:t>
            </a:r>
            <a:r>
              <a:rPr lang="zh-TW" altLang="zh-TW" dirty="0"/>
              <a:t>擊敗大部分的深度學習方法</a:t>
            </a:r>
            <a:endParaRPr lang="en-US" altLang="zh-TW" dirty="0"/>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zh-TW" altLang="en-US" dirty="0"/>
              <a:t>像是在 </a:t>
            </a:r>
            <a:r>
              <a:rPr lang="en-US" altLang="zh-TW" dirty="0" err="1"/>
              <a:t>Tafeng</a:t>
            </a:r>
            <a:r>
              <a:rPr lang="en-US" altLang="zh-TW" dirty="0"/>
              <a:t> </a:t>
            </a:r>
            <a:r>
              <a:rPr lang="zh-TW" altLang="en-US" dirty="0"/>
              <a:t>上，</a:t>
            </a:r>
            <a:r>
              <a:rPr lang="en-US" altLang="zh-TW" dirty="0"/>
              <a:t>TIFUKNN </a:t>
            </a:r>
            <a:r>
              <a:rPr lang="zh-TW" altLang="en-US" dirty="0"/>
              <a:t>是</a:t>
            </a:r>
            <a:r>
              <a:rPr lang="zh-TW" altLang="zh-TW" dirty="0"/>
              <a:t>表現最佳的</a:t>
            </a:r>
            <a:r>
              <a:rPr lang="en-US" altLang="zh-TW" dirty="0"/>
              <a:t> Baseline</a:t>
            </a:r>
            <a:endParaRPr lang="zh-TW" altLang="zh-TW" dirty="0"/>
          </a:p>
          <a:p>
            <a:pPr marL="0" indent="0">
              <a:lnSpc>
                <a:spcPct val="150000"/>
              </a:lnSpc>
              <a:buFont typeface="Arial" panose="020B0604020202020204" pitchFamily="34" charset="0"/>
              <a:buNone/>
            </a:pPr>
            <a:endParaRPr lang="en-US" altLang="zh-TW" dirty="0"/>
          </a:p>
        </p:txBody>
      </p:sp>
    </p:spTree>
    <p:extLst>
      <p:ext uri="{BB962C8B-B14F-4D97-AF65-F5344CB8AC3E}">
        <p14:creationId xmlns:p14="http://schemas.microsoft.com/office/powerpoint/2010/main" val="2466303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50000"/>
              </a:lnSpc>
              <a:buFont typeface="Arial" panose="020B0604020202020204" pitchFamily="34" charset="0"/>
              <a:buNone/>
            </a:pPr>
            <a:r>
              <a:rPr lang="zh-TW" altLang="zh-TW" dirty="0"/>
              <a:t>而</a:t>
            </a:r>
            <a:r>
              <a:rPr lang="zh-TW" altLang="en-US" dirty="0"/>
              <a:t>在 </a:t>
            </a:r>
            <a:r>
              <a:rPr lang="en-US" altLang="zh-TW" dirty="0" err="1"/>
              <a:t>Dunnhumby</a:t>
            </a:r>
            <a:r>
              <a:rPr lang="en-US" altLang="zh-TW" dirty="0"/>
              <a:t> </a:t>
            </a:r>
            <a:r>
              <a:rPr lang="zh-TW" altLang="zh-TW" dirty="0"/>
              <a:t>資料集中</a:t>
            </a:r>
            <a:r>
              <a:rPr lang="zh-TW" altLang="en-US" dirty="0"/>
              <a:t>，</a:t>
            </a:r>
            <a:r>
              <a:rPr lang="zh-TW" altLang="zh-TW" dirty="0"/>
              <a:t>最佳的</a:t>
            </a:r>
            <a:r>
              <a:rPr lang="en-US" altLang="zh-TW" dirty="0"/>
              <a:t> Baseline </a:t>
            </a:r>
            <a:r>
              <a:rPr lang="zh-TW" altLang="zh-TW" dirty="0"/>
              <a:t>則是</a:t>
            </a:r>
            <a:r>
              <a:rPr lang="en-US" altLang="zh-TW" dirty="0"/>
              <a:t> </a:t>
            </a:r>
            <a:r>
              <a:rPr lang="en-US" altLang="zh-TW" dirty="0" err="1"/>
              <a:t>PersonTopFreq</a:t>
            </a:r>
            <a:endParaRPr lang="en-US" altLang="zh-TW" dirty="0"/>
          </a:p>
          <a:p>
            <a:pPr marL="0" indent="0">
              <a:lnSpc>
                <a:spcPct val="150000"/>
              </a:lnSpc>
              <a:buFont typeface="Arial" panose="020B0604020202020204" pitchFamily="34" charset="0"/>
              <a:buNone/>
            </a:pPr>
            <a:r>
              <a:rPr lang="zh-TW" altLang="en-US" dirty="0"/>
              <a:t>從這裡我們可以發現說</a:t>
            </a:r>
            <a:r>
              <a:rPr lang="zh-TW" altLang="zh-TW" dirty="0"/>
              <a:t>，傳統方法即使未經過學習，也能在合適的資料集上實現出色表現</a:t>
            </a:r>
            <a:endParaRPr lang="zh-TW" altLang="en-US" dirty="0"/>
          </a:p>
        </p:txBody>
      </p:sp>
    </p:spTree>
    <p:extLst>
      <p:ext uri="{BB962C8B-B14F-4D97-AF65-F5344CB8AC3E}">
        <p14:creationId xmlns:p14="http://schemas.microsoft.com/office/powerpoint/2010/main" val="5262702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a:lnSpc>
                <a:spcPct val="150000"/>
              </a:lnSpc>
              <a:buFont typeface="Wingdings" panose="05000000000000000000" pitchFamily="2" charset="2"/>
              <a:buNone/>
            </a:pPr>
            <a:r>
              <a:rPr lang="zh-TW" altLang="en-US" dirty="0"/>
              <a:t>再來</a:t>
            </a:r>
            <a:r>
              <a:rPr lang="zh-TW" altLang="zh-TW" dirty="0"/>
              <a:t>觀察二</a:t>
            </a:r>
            <a:r>
              <a:rPr lang="zh-TW" altLang="en-US" dirty="0"/>
              <a:t>是，</a:t>
            </a:r>
            <a:r>
              <a:rPr lang="zh-TW" altLang="zh-TW" dirty="0"/>
              <a:t>在五個深度學習的</a:t>
            </a:r>
            <a:r>
              <a:rPr lang="zh-TW" altLang="en-US" dirty="0"/>
              <a:t> </a:t>
            </a:r>
            <a:r>
              <a:rPr lang="en-US" altLang="zh-TW" dirty="0"/>
              <a:t>Baseline </a:t>
            </a:r>
            <a:r>
              <a:rPr lang="zh-TW" altLang="zh-TW" dirty="0"/>
              <a:t>中，</a:t>
            </a:r>
            <a:endParaRPr lang="en-US" altLang="zh-TW" dirty="0"/>
          </a:p>
          <a:p>
            <a:pPr marL="0" lvl="0" indent="0" algn="just">
              <a:lnSpc>
                <a:spcPct val="150000"/>
              </a:lnSpc>
              <a:buFont typeface="Wingdings" panose="05000000000000000000" pitchFamily="2" charset="2"/>
              <a:buNone/>
            </a:pPr>
            <a:r>
              <a:rPr lang="zh-TW" altLang="zh-TW" dirty="0"/>
              <a:t>我</a:t>
            </a:r>
            <a:r>
              <a:rPr lang="zh-TW" altLang="en-US" dirty="0"/>
              <a:t>們發現到他們</a:t>
            </a:r>
            <a:r>
              <a:rPr lang="zh-TW" altLang="zh-TW" dirty="0"/>
              <a:t>彼此間的表現在不同資料集上具有一定的差異性，並沒有哪一個方法在兩個資料集上的表現</a:t>
            </a:r>
            <a:r>
              <a:rPr lang="zh-TW" altLang="en-US" dirty="0"/>
              <a:t>都</a:t>
            </a:r>
            <a:r>
              <a:rPr lang="zh-TW" altLang="zh-TW" dirty="0"/>
              <a:t>展現出明顯優勢</a:t>
            </a:r>
            <a:endParaRPr lang="en-US" altLang="zh-TW" dirty="0"/>
          </a:p>
          <a:p>
            <a:pPr marL="0" lvl="0" indent="0" algn="just">
              <a:lnSpc>
                <a:spcPct val="150000"/>
              </a:lnSpc>
              <a:buFont typeface="Wingdings" panose="05000000000000000000" pitchFamily="2" charset="2"/>
              <a:buNone/>
            </a:pPr>
            <a:endParaRPr lang="en-US" altLang="zh-TW" dirty="0"/>
          </a:p>
          <a:p>
            <a:pPr marL="0" marR="0" lvl="0" indent="0" algn="just" defTabSz="914400" rtl="0" eaLnBrk="1" fontAlgn="auto" latinLnBrk="0" hangingPunct="1">
              <a:lnSpc>
                <a:spcPct val="150000"/>
              </a:lnSpc>
              <a:spcBef>
                <a:spcPts val="0"/>
              </a:spcBef>
              <a:spcAft>
                <a:spcPts val="0"/>
              </a:spcAft>
              <a:buClr>
                <a:srgbClr val="000000"/>
              </a:buClr>
              <a:buSzPts val="1100"/>
              <a:buFont typeface="Wingdings" panose="05000000000000000000" pitchFamily="2" charset="2"/>
              <a:buNone/>
              <a:tabLst/>
              <a:defRPr/>
            </a:pPr>
            <a:r>
              <a:rPr lang="zh-TW" altLang="en-US" dirty="0"/>
              <a:t>像是</a:t>
            </a:r>
            <a:r>
              <a:rPr lang="zh-TW" altLang="zh-TW" dirty="0"/>
              <a:t>在 </a:t>
            </a:r>
            <a:r>
              <a:rPr lang="en-US" altLang="zh-TW" dirty="0" err="1"/>
              <a:t>TaFeng</a:t>
            </a:r>
            <a:r>
              <a:rPr lang="en-US" altLang="zh-TW" dirty="0"/>
              <a:t> </a:t>
            </a:r>
            <a:r>
              <a:rPr lang="zh-TW" altLang="zh-TW" dirty="0"/>
              <a:t>資料集中，基於</a:t>
            </a:r>
            <a:r>
              <a:rPr lang="en-US" altLang="zh-TW" dirty="0"/>
              <a:t> RNN </a:t>
            </a:r>
            <a:r>
              <a:rPr lang="zh-TW" altLang="zh-TW" dirty="0"/>
              <a:t>的</a:t>
            </a:r>
            <a:r>
              <a:rPr lang="en-US" altLang="zh-TW" dirty="0"/>
              <a:t> Beacon</a:t>
            </a:r>
            <a:r>
              <a:rPr lang="zh-TW" altLang="en-US" dirty="0"/>
              <a:t> 雖然在 </a:t>
            </a:r>
            <a:r>
              <a:rPr lang="en-US" altLang="zh-TW" dirty="0"/>
              <a:t>NDCG</a:t>
            </a:r>
            <a:r>
              <a:rPr lang="zh-TW" altLang="en-US" dirty="0"/>
              <a:t> 指標上都取得了最佳表現</a:t>
            </a:r>
            <a:r>
              <a:rPr lang="zh-TW" altLang="zh-TW" dirty="0"/>
              <a:t>，</a:t>
            </a:r>
            <a:endParaRPr lang="en-US" altLang="zh-TW" dirty="0"/>
          </a:p>
          <a:p>
            <a:pPr marL="0" marR="0" lvl="0" indent="0" algn="just" defTabSz="914400" rtl="0" eaLnBrk="1" fontAlgn="auto" latinLnBrk="0" hangingPunct="1">
              <a:lnSpc>
                <a:spcPct val="150000"/>
              </a:lnSpc>
              <a:spcBef>
                <a:spcPts val="0"/>
              </a:spcBef>
              <a:spcAft>
                <a:spcPts val="0"/>
              </a:spcAft>
              <a:buClr>
                <a:srgbClr val="000000"/>
              </a:buClr>
              <a:buSzPts val="1100"/>
              <a:buFont typeface="Wingdings" panose="05000000000000000000" pitchFamily="2" charset="2"/>
              <a:buNone/>
              <a:tabLst/>
              <a:defRPr/>
            </a:pPr>
            <a:r>
              <a:rPr lang="zh-TW" altLang="en-US" dirty="0"/>
              <a:t>但當</a:t>
            </a:r>
            <a:r>
              <a:rPr lang="zh-TW" altLang="zh-TW" dirty="0"/>
              <a:t>推薦數量逐漸變多時</a:t>
            </a:r>
            <a:r>
              <a:rPr lang="zh-TW" altLang="en-US" dirty="0"/>
              <a:t>，在 </a:t>
            </a:r>
            <a:r>
              <a:rPr lang="en-US" altLang="zh-TW" dirty="0"/>
              <a:t>F1 </a:t>
            </a:r>
            <a:r>
              <a:rPr lang="zh-TW" altLang="en-US" dirty="0"/>
              <a:t>分數上，</a:t>
            </a:r>
            <a:r>
              <a:rPr lang="zh-TW" altLang="zh-TW" dirty="0"/>
              <a:t>基於</a:t>
            </a:r>
            <a:r>
              <a:rPr lang="en-US" altLang="zh-TW" dirty="0"/>
              <a:t> Encoder-Decoder </a:t>
            </a:r>
            <a:r>
              <a:rPr lang="zh-TW" altLang="zh-TW" dirty="0"/>
              <a:t>框架的</a:t>
            </a:r>
            <a:r>
              <a:rPr lang="en-US" altLang="zh-TW" dirty="0"/>
              <a:t> Sets2Sets</a:t>
            </a:r>
            <a:r>
              <a:rPr lang="zh-TW" altLang="en-US" dirty="0"/>
              <a:t> </a:t>
            </a:r>
            <a:r>
              <a:rPr lang="zh-TW" altLang="zh-TW" dirty="0"/>
              <a:t>表現</a:t>
            </a:r>
            <a:r>
              <a:rPr lang="zh-TW" altLang="en-US" dirty="0"/>
              <a:t>則是</a:t>
            </a:r>
            <a:r>
              <a:rPr lang="zh-TW" altLang="zh-TW" dirty="0"/>
              <a:t>超越了</a:t>
            </a:r>
            <a:r>
              <a:rPr lang="en-US" altLang="zh-TW" dirty="0"/>
              <a:t> Beacon</a:t>
            </a:r>
          </a:p>
        </p:txBody>
      </p:sp>
    </p:spTree>
    <p:extLst>
      <p:ext uri="{BB962C8B-B14F-4D97-AF65-F5344CB8AC3E}">
        <p14:creationId xmlns:p14="http://schemas.microsoft.com/office/powerpoint/2010/main" val="3259980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t>在當今科技便捷的時代，電商平台變得越來越普及，而推薦系統也成為了不可或缺的一部分</a:t>
            </a:r>
            <a:endParaRPr lang="en-US" altLang="zh-TW" dirty="0"/>
          </a:p>
          <a:p>
            <a:pPr marL="158750" indent="0" algn="l">
              <a:buNone/>
            </a:pPr>
            <a:r>
              <a:rPr lang="zh-TW" altLang="en-US" dirty="0"/>
              <a:t>為什麼呢</a:t>
            </a:r>
            <a:r>
              <a:rPr lang="en-US" altLang="zh-TW" dirty="0"/>
              <a:t>?</a:t>
            </a:r>
            <a:r>
              <a:rPr lang="zh-TW" altLang="en-US" dirty="0"/>
              <a:t> 因為推薦系統可以幫助賣家更精確地了解用戶的需求與喜好，從而提高銷售機會</a:t>
            </a:r>
            <a:endParaRPr lang="en-US" altLang="zh-TW" dirty="0"/>
          </a:p>
          <a:p>
            <a:pPr marL="158750" indent="0" algn="l">
              <a:buNone/>
            </a:pPr>
            <a:r>
              <a:rPr lang="zh-TW" altLang="en-US" dirty="0"/>
              <a:t>同時則可以協助買家迅速找到感興趣的產品，同時也豐富了他們的購物選項</a:t>
            </a:r>
            <a:endParaRPr lang="en-US" altLang="zh-TW"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a:lnSpc>
                <a:spcPct val="150000"/>
              </a:lnSpc>
              <a:buFont typeface="Wingdings" panose="05000000000000000000" pitchFamily="2" charset="2"/>
              <a:buNone/>
            </a:pPr>
            <a:r>
              <a:rPr lang="zh-TW" altLang="zh-TW" dirty="0"/>
              <a:t>另一方面，在 </a:t>
            </a:r>
            <a:r>
              <a:rPr lang="en-US" altLang="zh-TW" dirty="0" err="1"/>
              <a:t>Dunnhumby</a:t>
            </a:r>
            <a:r>
              <a:rPr lang="en-US" altLang="zh-TW" dirty="0"/>
              <a:t> </a:t>
            </a:r>
            <a:r>
              <a:rPr lang="zh-TW" altLang="zh-TW" dirty="0"/>
              <a:t>資料集中，則由</a:t>
            </a:r>
            <a:r>
              <a:rPr lang="en-US" altLang="zh-TW" dirty="0"/>
              <a:t> CLEA </a:t>
            </a:r>
            <a:r>
              <a:rPr lang="zh-TW" altLang="zh-TW" dirty="0"/>
              <a:t>在所有</a:t>
            </a:r>
            <a:r>
              <a:rPr lang="en-US" altLang="zh-TW" dirty="0"/>
              <a:t> K </a:t>
            </a:r>
            <a:r>
              <a:rPr lang="zh-TW" altLang="zh-TW" dirty="0"/>
              <a:t>值上獲得最佳表現，其次則為 </a:t>
            </a:r>
            <a:r>
              <a:rPr lang="en-US" altLang="zh-TW" dirty="0"/>
              <a:t>Sets2Sets</a:t>
            </a:r>
          </a:p>
          <a:p>
            <a:pPr marL="0" lvl="0" indent="0" algn="just">
              <a:lnSpc>
                <a:spcPct val="150000"/>
              </a:lnSpc>
              <a:buFont typeface="Wingdings" panose="05000000000000000000" pitchFamily="2" charset="2"/>
              <a:buNone/>
            </a:pPr>
            <a:endParaRPr lang="en-US" altLang="zh-TW" dirty="0"/>
          </a:p>
          <a:p>
            <a:pPr marL="0" lvl="0" indent="0" algn="just">
              <a:lnSpc>
                <a:spcPct val="150000"/>
              </a:lnSpc>
              <a:buFont typeface="Wingdings" panose="05000000000000000000" pitchFamily="2" charset="2"/>
              <a:buNone/>
            </a:pPr>
            <a:r>
              <a:rPr lang="zh-TW" altLang="en-US" dirty="0"/>
              <a:t>那基於此現象，我們</a:t>
            </a:r>
            <a:r>
              <a:rPr lang="zh-TW" altLang="zh-TW" dirty="0"/>
              <a:t>考慮到 </a:t>
            </a:r>
            <a:r>
              <a:rPr lang="en-US" altLang="zh-TW" dirty="0" err="1"/>
              <a:t>Dunnhumby</a:t>
            </a:r>
            <a:r>
              <a:rPr lang="en-US" altLang="zh-TW" dirty="0"/>
              <a:t> </a:t>
            </a:r>
            <a:r>
              <a:rPr lang="zh-TW" altLang="en-US" dirty="0"/>
              <a:t>資料集</a:t>
            </a:r>
            <a:r>
              <a:rPr lang="zh-TW" altLang="zh-TW" dirty="0"/>
              <a:t>的購物籃數量較多，這可能表明了 </a:t>
            </a:r>
            <a:r>
              <a:rPr lang="en-US" altLang="zh-TW" dirty="0"/>
              <a:t>CLEA </a:t>
            </a:r>
            <a:r>
              <a:rPr lang="zh-TW" altLang="zh-TW" dirty="0"/>
              <a:t>更適用於在籃子數量多的資料集上</a:t>
            </a:r>
            <a:endParaRPr lang="en-US" altLang="zh-TW" dirty="0"/>
          </a:p>
          <a:p>
            <a:pPr marL="0" lvl="0" indent="0" algn="just">
              <a:lnSpc>
                <a:spcPct val="150000"/>
              </a:lnSpc>
              <a:buFont typeface="Wingdings" panose="05000000000000000000" pitchFamily="2" charset="2"/>
              <a:buNone/>
            </a:pPr>
            <a:r>
              <a:rPr lang="zh-TW" altLang="en-US" dirty="0"/>
              <a:t>而 </a:t>
            </a:r>
            <a:r>
              <a:rPr lang="en-US" altLang="zh-TW" dirty="0"/>
              <a:t>Sets2Sets </a:t>
            </a:r>
            <a:r>
              <a:rPr lang="zh-TW" altLang="zh-TW" dirty="0"/>
              <a:t>在兩個資料集中都獲得不錯的表現，展現其穩健性</a:t>
            </a:r>
            <a:endParaRPr lang="en-US" altLang="zh-TW" dirty="0"/>
          </a:p>
          <a:p>
            <a:pPr marL="0" lvl="0" indent="0" algn="just">
              <a:lnSpc>
                <a:spcPct val="150000"/>
              </a:lnSpc>
              <a:buFont typeface="Wingdings" panose="05000000000000000000" pitchFamily="2" charset="2"/>
              <a:buNone/>
            </a:pPr>
            <a:r>
              <a:rPr lang="zh-TW" altLang="zh-TW" dirty="0"/>
              <a:t>而</a:t>
            </a:r>
            <a:r>
              <a:rPr lang="en-US" altLang="zh-TW" dirty="0"/>
              <a:t> DREAM </a:t>
            </a:r>
            <a:r>
              <a:rPr lang="zh-TW" altLang="zh-TW" dirty="0"/>
              <a:t>與</a:t>
            </a:r>
            <a:r>
              <a:rPr lang="en-US" altLang="zh-TW" dirty="0"/>
              <a:t> SHAN </a:t>
            </a:r>
            <a:r>
              <a:rPr lang="zh-TW" altLang="zh-TW" dirty="0"/>
              <a:t>兩個方法在兩個資料集中皆表現不佳，缺乏泛化能力</a:t>
            </a:r>
          </a:p>
        </p:txBody>
      </p:sp>
    </p:spTree>
    <p:extLst>
      <p:ext uri="{BB962C8B-B14F-4D97-AF65-F5344CB8AC3E}">
        <p14:creationId xmlns:p14="http://schemas.microsoft.com/office/powerpoint/2010/main" val="18751052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zh-TW" altLang="en-US" dirty="0"/>
              <a:t>最後觀察三，則是</a:t>
            </a:r>
            <a:r>
              <a:rPr lang="zh-TW" altLang="zh-TW" dirty="0"/>
              <a:t>本研究</a:t>
            </a:r>
            <a:r>
              <a:rPr lang="zh-TW" altLang="en-US" dirty="0"/>
              <a:t>所</a:t>
            </a:r>
            <a:r>
              <a:rPr lang="zh-TW" altLang="zh-TW" dirty="0"/>
              <a:t>提出</a:t>
            </a:r>
            <a:r>
              <a:rPr lang="zh-TW" altLang="en-US" dirty="0"/>
              <a:t>的</a:t>
            </a:r>
            <a:r>
              <a:rPr lang="zh-TW" altLang="zh-TW" dirty="0"/>
              <a:t> </a:t>
            </a:r>
            <a:r>
              <a:rPr lang="en-US" altLang="zh-TW" dirty="0"/>
              <a:t>PIFTA4Rec </a:t>
            </a:r>
            <a:r>
              <a:rPr lang="zh-TW" altLang="zh-TW" dirty="0"/>
              <a:t>在兩個資料集中相較於所有基線模型</a:t>
            </a:r>
            <a:r>
              <a:rPr lang="zh-TW" altLang="en-US" dirty="0"/>
              <a:t>則</a:t>
            </a:r>
            <a:r>
              <a:rPr lang="zh-TW" altLang="zh-TW" dirty="0"/>
              <a:t>取得了最佳表現</a:t>
            </a:r>
            <a:endParaRPr lang="en-US" altLang="zh-TW" dirty="0"/>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zh-TW" altLang="zh-TW" dirty="0"/>
              <a:t>在</a:t>
            </a:r>
            <a:r>
              <a:rPr lang="en-US" altLang="zh-TW" dirty="0"/>
              <a:t> </a:t>
            </a:r>
            <a:r>
              <a:rPr lang="en-US" altLang="zh-TW" dirty="0" err="1"/>
              <a:t>TaFeng</a:t>
            </a:r>
            <a:r>
              <a:rPr lang="en-US" altLang="zh-TW" dirty="0"/>
              <a:t> </a:t>
            </a:r>
            <a:r>
              <a:rPr lang="zh-TW" altLang="zh-TW" dirty="0"/>
              <a:t>資料集中，</a:t>
            </a:r>
            <a:r>
              <a:rPr lang="en-US" altLang="zh-TW" dirty="0"/>
              <a:t> PIFTA4Rec </a:t>
            </a:r>
            <a:r>
              <a:rPr lang="zh-TW" altLang="zh-TW" dirty="0"/>
              <a:t>在</a:t>
            </a:r>
            <a:r>
              <a:rPr lang="zh-TW" altLang="en-US" dirty="0"/>
              <a:t>兩個</a:t>
            </a:r>
            <a:r>
              <a:rPr lang="zh-TW" altLang="zh-TW" dirty="0"/>
              <a:t>評估指標上</a:t>
            </a:r>
            <a:r>
              <a:rPr lang="zh-TW" altLang="en-US" dirty="0"/>
              <a:t>都</a:t>
            </a:r>
            <a:r>
              <a:rPr lang="zh-TW" altLang="zh-TW" dirty="0"/>
              <a:t>超越了其他所有模型</a:t>
            </a:r>
            <a:r>
              <a:rPr lang="zh-TW" altLang="en-US" dirty="0"/>
              <a:t> </a:t>
            </a:r>
            <a:r>
              <a:rPr lang="en-US" altLang="zh-TW" dirty="0"/>
              <a:t>(</a:t>
            </a:r>
            <a:r>
              <a:rPr lang="zh-TW" altLang="en-US" dirty="0"/>
              <a:t>切</a:t>
            </a:r>
            <a:r>
              <a:rPr lang="en-US" altLang="zh-TW" dirty="0"/>
              <a:t>)</a:t>
            </a:r>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endParaRPr lang="en-US" altLang="zh-TW" dirty="0"/>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zh-TW" altLang="zh-TW" dirty="0"/>
              <a:t>而同樣使用</a:t>
            </a:r>
            <a:r>
              <a:rPr lang="en-US" altLang="zh-TW" dirty="0"/>
              <a:t> PIF </a:t>
            </a:r>
            <a:r>
              <a:rPr lang="zh-TW" altLang="zh-TW" dirty="0"/>
              <a:t>資訊進行推薦的 </a:t>
            </a:r>
            <a:r>
              <a:rPr lang="en-US" altLang="zh-TW" dirty="0"/>
              <a:t>TIFUKNN </a:t>
            </a:r>
            <a:r>
              <a:rPr lang="zh-TW" altLang="zh-TW" dirty="0"/>
              <a:t>則取得了次佳表現</a:t>
            </a:r>
            <a:endParaRPr lang="en-US" altLang="zh-TW" dirty="0"/>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zh-TW" altLang="zh-TW" dirty="0"/>
              <a:t>這不僅證實了 </a:t>
            </a:r>
            <a:r>
              <a:rPr lang="en-US" altLang="zh-TW" dirty="0"/>
              <a:t>PIF </a:t>
            </a:r>
            <a:r>
              <a:rPr lang="zh-TW" altLang="zh-TW" dirty="0"/>
              <a:t>資訊對於預測下一個購物籃的影響力，</a:t>
            </a:r>
            <a:endParaRPr lang="en-US" altLang="zh-TW" dirty="0"/>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zh-TW" altLang="en-US" dirty="0"/>
              <a:t>也</a:t>
            </a:r>
            <a:r>
              <a:rPr lang="zh-TW" altLang="zh-TW" dirty="0"/>
              <a:t>突顯了結合注意力機制以學習的方式能有效率地利用該資訊，從而實現更卓越的推薦性能</a:t>
            </a:r>
            <a:endParaRPr lang="en-US" altLang="zh-TW" dirty="0"/>
          </a:p>
        </p:txBody>
      </p:sp>
    </p:spTree>
    <p:extLst>
      <p:ext uri="{BB962C8B-B14F-4D97-AF65-F5344CB8AC3E}">
        <p14:creationId xmlns:p14="http://schemas.microsoft.com/office/powerpoint/2010/main" val="42008207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zh-TW" altLang="zh-TW" dirty="0"/>
              <a:t>另一方面，在 </a:t>
            </a:r>
            <a:r>
              <a:rPr lang="en-US" altLang="zh-TW" dirty="0" err="1"/>
              <a:t>Dunnhumby</a:t>
            </a:r>
            <a:r>
              <a:rPr lang="en-US" altLang="zh-TW" dirty="0"/>
              <a:t> </a:t>
            </a:r>
            <a:r>
              <a:rPr lang="zh-TW" altLang="zh-TW" dirty="0"/>
              <a:t>資料集中，則是基於頻率的</a:t>
            </a:r>
            <a:r>
              <a:rPr lang="en-US" altLang="zh-TW" dirty="0"/>
              <a:t> </a:t>
            </a:r>
            <a:r>
              <a:rPr lang="en-US" altLang="zh-TW" dirty="0" err="1"/>
              <a:t>PersonTopFreq</a:t>
            </a:r>
            <a:r>
              <a:rPr lang="en-US" altLang="zh-TW" dirty="0"/>
              <a:t> </a:t>
            </a:r>
            <a:r>
              <a:rPr lang="zh-TW" altLang="zh-TW" dirty="0"/>
              <a:t>與本研究模型</a:t>
            </a:r>
            <a:r>
              <a:rPr lang="en-US" altLang="zh-TW" dirty="0"/>
              <a:t> PIFTA4Rec </a:t>
            </a:r>
            <a:r>
              <a:rPr lang="zh-TW" altLang="zh-TW" dirty="0"/>
              <a:t>展現出一定的競爭性</a:t>
            </a:r>
            <a:endParaRPr lang="en-US" altLang="zh-TW" dirty="0"/>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endParaRPr lang="en-US" altLang="zh-TW" dirty="0"/>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en-US" altLang="zh-TW" dirty="0"/>
              <a:t>PIFTA4Rec </a:t>
            </a:r>
            <a:r>
              <a:rPr lang="zh-TW" altLang="zh-TW" dirty="0"/>
              <a:t>在大多數的</a:t>
            </a:r>
            <a:r>
              <a:rPr lang="en-US" altLang="zh-TW" dirty="0"/>
              <a:t> K </a:t>
            </a:r>
            <a:r>
              <a:rPr lang="zh-TW" altLang="zh-TW" dirty="0"/>
              <a:t>值下表現優於</a:t>
            </a:r>
            <a:r>
              <a:rPr lang="en-US" altLang="zh-TW" dirty="0"/>
              <a:t> </a:t>
            </a:r>
            <a:r>
              <a:rPr lang="en-US" altLang="zh-TW" dirty="0" err="1"/>
              <a:t>PersonTopFreq</a:t>
            </a:r>
            <a:r>
              <a:rPr lang="zh-TW" altLang="zh-TW" dirty="0"/>
              <a:t>，</a:t>
            </a:r>
            <a:endParaRPr lang="en-US" altLang="zh-TW" dirty="0"/>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zh-TW" altLang="zh-TW" dirty="0"/>
              <a:t>但當推薦數量增加時（</a:t>
            </a:r>
            <a:r>
              <a:rPr lang="en-US" altLang="zh-TW" dirty="0"/>
              <a:t>K </a:t>
            </a:r>
            <a:r>
              <a:rPr lang="zh-TW" altLang="zh-TW" dirty="0"/>
              <a:t>為 </a:t>
            </a:r>
            <a:r>
              <a:rPr lang="en-US" altLang="zh-TW" dirty="0"/>
              <a:t>30</a:t>
            </a:r>
            <a:r>
              <a:rPr lang="zh-TW" altLang="zh-TW" dirty="0"/>
              <a:t>、</a:t>
            </a:r>
            <a:r>
              <a:rPr lang="en-US" altLang="zh-TW" dirty="0"/>
              <a:t>50</a:t>
            </a:r>
            <a:r>
              <a:rPr lang="zh-TW" altLang="zh-TW" dirty="0"/>
              <a:t>、</a:t>
            </a:r>
            <a:r>
              <a:rPr lang="en-US" altLang="zh-TW" dirty="0"/>
              <a:t>60</a:t>
            </a:r>
            <a:r>
              <a:rPr lang="zh-TW" altLang="zh-TW" dirty="0"/>
              <a:t>），</a:t>
            </a:r>
            <a:r>
              <a:rPr lang="en-US" altLang="zh-TW" dirty="0" err="1"/>
              <a:t>PersonTopFreq</a:t>
            </a:r>
            <a:r>
              <a:rPr lang="en-US" altLang="zh-TW" dirty="0"/>
              <a:t> </a:t>
            </a:r>
            <a:r>
              <a:rPr lang="zh-TW" altLang="zh-TW" dirty="0"/>
              <a:t>在 </a:t>
            </a:r>
            <a:r>
              <a:rPr lang="en-US" altLang="zh-TW" dirty="0"/>
              <a:t>NDCG </a:t>
            </a:r>
            <a:r>
              <a:rPr lang="zh-TW" altLang="zh-TW" dirty="0"/>
              <a:t>指標上則展現出更佳的表現</a:t>
            </a:r>
            <a:endParaRPr lang="en-US" altLang="zh-TW" dirty="0"/>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endParaRPr lang="en-US" altLang="zh-TW" dirty="0"/>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zh-TW" altLang="zh-TW" dirty="0"/>
              <a:t>這可能是由於 </a:t>
            </a:r>
            <a:r>
              <a:rPr lang="en-US" altLang="zh-TW" dirty="0" err="1"/>
              <a:t>Dunnhumby</a:t>
            </a:r>
            <a:r>
              <a:rPr lang="en-US" altLang="zh-TW" dirty="0"/>
              <a:t> </a:t>
            </a:r>
            <a:r>
              <a:rPr lang="zh-TW" altLang="zh-TW" dirty="0"/>
              <a:t>資料集的項目數量非常少，使得 </a:t>
            </a:r>
            <a:r>
              <a:rPr lang="en-US" altLang="zh-TW" dirty="0"/>
              <a:t>PIFTA4Rec </a:t>
            </a:r>
            <a:r>
              <a:rPr lang="zh-TW" altLang="zh-TW" dirty="0"/>
              <a:t>無法充分發揮其學習用戶與項目間複雜關係的能力，</a:t>
            </a:r>
            <a:endParaRPr lang="en-US" altLang="zh-TW" dirty="0"/>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zh-TW" altLang="zh-TW" dirty="0"/>
              <a:t>相對地，在基於頻率的 </a:t>
            </a:r>
            <a:r>
              <a:rPr lang="en-US" altLang="zh-TW" dirty="0" err="1"/>
              <a:t>PersonTopFreq</a:t>
            </a:r>
            <a:r>
              <a:rPr lang="en-US" altLang="zh-TW" dirty="0"/>
              <a:t> </a:t>
            </a:r>
            <a:r>
              <a:rPr lang="zh-TW" altLang="zh-TW" dirty="0"/>
              <a:t>方法中，常見的或熱門的項目很容易被再次選購，因此在這種環境下會使其推薦順序相對容易準確</a:t>
            </a:r>
          </a:p>
        </p:txBody>
      </p:sp>
    </p:spTree>
    <p:extLst>
      <p:ext uri="{BB962C8B-B14F-4D97-AF65-F5344CB8AC3E}">
        <p14:creationId xmlns:p14="http://schemas.microsoft.com/office/powerpoint/2010/main" val="29544685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50000"/>
              </a:lnSpc>
              <a:buFont typeface="Arial" panose="020B0604020202020204" pitchFamily="34" charset="0"/>
              <a:buNone/>
            </a:pPr>
            <a:r>
              <a:rPr lang="zh-TW" altLang="en-US" dirty="0"/>
              <a:t>再來是實驗二的</a:t>
            </a:r>
            <a:r>
              <a:rPr lang="zh-TW" altLang="zh-TW" dirty="0"/>
              <a:t>敏感度分析</a:t>
            </a:r>
            <a:r>
              <a:rPr lang="zh-TW" altLang="en-US" dirty="0"/>
              <a:t>，一共有 </a:t>
            </a:r>
            <a:r>
              <a:rPr lang="en-US" altLang="zh-TW" dirty="0"/>
              <a:t>8 </a:t>
            </a:r>
            <a:r>
              <a:rPr lang="zh-TW" altLang="en-US" dirty="0"/>
              <a:t>個參數。第一個是</a:t>
            </a:r>
            <a:r>
              <a:rPr lang="en-US" altLang="zh-TW" dirty="0"/>
              <a:t> Batch Size</a:t>
            </a:r>
            <a:r>
              <a:rPr lang="zh-TW" altLang="en-US" dirty="0"/>
              <a:t>，</a:t>
            </a:r>
            <a:endParaRPr lang="en-US" altLang="zh-TW" dirty="0"/>
          </a:p>
          <a:p>
            <a:pPr marL="0" indent="0">
              <a:lnSpc>
                <a:spcPct val="150000"/>
              </a:lnSpc>
              <a:buFont typeface="Arial" panose="020B0604020202020204" pitchFamily="34" charset="0"/>
              <a:buNone/>
            </a:pPr>
            <a:r>
              <a:rPr lang="zh-TW" altLang="en-US" dirty="0"/>
              <a:t>那從</a:t>
            </a:r>
            <a:r>
              <a:rPr lang="zh-TW" altLang="zh-TW" dirty="0"/>
              <a:t>表</a:t>
            </a:r>
            <a:r>
              <a:rPr lang="en-US" altLang="zh-TW" dirty="0"/>
              <a:t> 7 </a:t>
            </a:r>
            <a:r>
              <a:rPr lang="zh-TW" altLang="zh-TW" dirty="0"/>
              <a:t>中</a:t>
            </a:r>
            <a:r>
              <a:rPr lang="zh-TW" altLang="en-US" dirty="0"/>
              <a:t>可以看出</a:t>
            </a:r>
            <a:r>
              <a:rPr lang="zh-TW" altLang="zh-TW" dirty="0"/>
              <a:t>分別</a:t>
            </a:r>
            <a:r>
              <a:rPr lang="zh-TW" altLang="en-US" dirty="0"/>
              <a:t>在兩個</a:t>
            </a:r>
            <a:r>
              <a:rPr lang="zh-TW" altLang="zh-TW" dirty="0"/>
              <a:t>資料集</a:t>
            </a:r>
            <a:r>
              <a:rPr lang="zh-TW" altLang="en-US" dirty="0"/>
              <a:t>將他</a:t>
            </a:r>
            <a:r>
              <a:rPr lang="zh-TW" altLang="zh-TW" dirty="0"/>
              <a:t>設為</a:t>
            </a:r>
            <a:r>
              <a:rPr lang="en-US" altLang="zh-TW" dirty="0"/>
              <a:t> 64 </a:t>
            </a:r>
            <a:r>
              <a:rPr lang="zh-TW" altLang="zh-TW" dirty="0"/>
              <a:t>與</a:t>
            </a:r>
            <a:r>
              <a:rPr lang="en-US" altLang="zh-TW" dirty="0"/>
              <a:t> 32 </a:t>
            </a:r>
            <a:r>
              <a:rPr lang="zh-TW" altLang="en-US" dirty="0"/>
              <a:t>的時候</a:t>
            </a:r>
            <a:r>
              <a:rPr lang="zh-TW" altLang="zh-TW" dirty="0"/>
              <a:t>會有最佳性能</a:t>
            </a:r>
            <a:r>
              <a:rPr lang="zh-TW" altLang="en-US" dirty="0"/>
              <a:t>。</a:t>
            </a:r>
            <a:endParaRPr lang="en-US" altLang="zh-TW" dirty="0"/>
          </a:p>
          <a:p>
            <a:pPr marL="0" indent="0">
              <a:lnSpc>
                <a:spcPct val="150000"/>
              </a:lnSpc>
              <a:buFont typeface="Arial" panose="020B0604020202020204" pitchFamily="34" charset="0"/>
              <a:buNone/>
            </a:pPr>
            <a:endParaRPr lang="en-US" altLang="zh-TW" dirty="0"/>
          </a:p>
          <a:p>
            <a:pPr marL="0" indent="0">
              <a:lnSpc>
                <a:spcPct val="150000"/>
              </a:lnSpc>
              <a:buFont typeface="Arial" panose="020B0604020202020204" pitchFamily="34" charset="0"/>
              <a:buNone/>
            </a:pPr>
            <a:r>
              <a:rPr lang="zh-TW" altLang="en-US" dirty="0"/>
              <a:t>太大</a:t>
            </a:r>
            <a:r>
              <a:rPr lang="en-US" altLang="zh-TW" dirty="0"/>
              <a:t>:</a:t>
            </a:r>
            <a:r>
              <a:rPr lang="zh-TW" altLang="en-US" dirty="0"/>
              <a:t> </a:t>
            </a:r>
            <a:r>
              <a:rPr lang="zh-TW" altLang="zh-TW" dirty="0"/>
              <a:t>過擬合，泛化能力下降</a:t>
            </a:r>
            <a:endParaRPr lang="en-US" altLang="zh-TW" dirty="0"/>
          </a:p>
          <a:p>
            <a:pPr marL="0" indent="0">
              <a:lnSpc>
                <a:spcPct val="150000"/>
              </a:lnSpc>
              <a:buFont typeface="Arial" panose="020B0604020202020204" pitchFamily="34" charset="0"/>
              <a:buNone/>
            </a:pPr>
            <a:r>
              <a:rPr lang="zh-TW" altLang="en-US" dirty="0"/>
              <a:t>太低</a:t>
            </a:r>
            <a:r>
              <a:rPr lang="en-US" altLang="zh-TW" dirty="0"/>
              <a:t>:</a:t>
            </a:r>
            <a:r>
              <a:rPr lang="zh-TW" altLang="en-US" dirty="0"/>
              <a:t> </a:t>
            </a:r>
            <a:r>
              <a:rPr lang="zh-TW" altLang="zh-TW" dirty="0"/>
              <a:t>參數更新的不穩定，無法收斂至最優解</a:t>
            </a:r>
            <a:endParaRPr lang="zh-TW" altLang="en-US" dirty="0"/>
          </a:p>
        </p:txBody>
      </p:sp>
    </p:spTree>
    <p:extLst>
      <p:ext uri="{BB962C8B-B14F-4D97-AF65-F5344CB8AC3E}">
        <p14:creationId xmlns:p14="http://schemas.microsoft.com/office/powerpoint/2010/main" val="3970556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50000"/>
              </a:lnSpc>
              <a:buFont typeface="Arial" panose="020B0604020202020204" pitchFamily="34" charset="0"/>
              <a:buNone/>
            </a:pPr>
            <a:r>
              <a:rPr lang="zh-TW" altLang="en-US" dirty="0"/>
              <a:t>再來是 </a:t>
            </a:r>
            <a:r>
              <a:rPr lang="en-US" altLang="zh-TW" dirty="0"/>
              <a:t>Learning Rate</a:t>
            </a:r>
            <a:r>
              <a:rPr lang="zh-TW" altLang="en-US" dirty="0"/>
              <a:t>，表 </a:t>
            </a:r>
            <a:r>
              <a:rPr lang="en-US" altLang="zh-TW" dirty="0"/>
              <a:t>8</a:t>
            </a:r>
            <a:r>
              <a:rPr lang="zh-TW" altLang="en-US" dirty="0"/>
              <a:t> 顯示了分別在兩個資料集中將 </a:t>
            </a:r>
            <a:r>
              <a:rPr lang="en-US" altLang="zh-TW" dirty="0"/>
              <a:t>Learning Rate</a:t>
            </a:r>
            <a:r>
              <a:rPr lang="zh-TW" altLang="en-US" dirty="0"/>
              <a:t> 設為 </a:t>
            </a:r>
            <a:r>
              <a:rPr lang="en-US" altLang="zh-TW" dirty="0"/>
              <a:t>0.0001</a:t>
            </a:r>
            <a:r>
              <a:rPr lang="zh-TW" altLang="en-US" dirty="0"/>
              <a:t> 與 </a:t>
            </a:r>
            <a:r>
              <a:rPr lang="en-US" altLang="zh-TW" dirty="0"/>
              <a:t>0.00001</a:t>
            </a:r>
            <a:r>
              <a:rPr lang="zh-TW" altLang="en-US" dirty="0"/>
              <a:t> 時會有最佳表現</a:t>
            </a:r>
            <a:endParaRPr lang="en-US" altLang="zh-TW" dirty="0"/>
          </a:p>
          <a:p>
            <a:pPr marL="0" indent="0">
              <a:lnSpc>
                <a:spcPct val="150000"/>
              </a:lnSpc>
              <a:buFont typeface="Arial" panose="020B0604020202020204" pitchFamily="34" charset="0"/>
              <a:buNone/>
            </a:pPr>
            <a:endParaRPr lang="en-US" altLang="zh-TW" dirty="0"/>
          </a:p>
          <a:p>
            <a:pPr marL="0" indent="0">
              <a:lnSpc>
                <a:spcPct val="150000"/>
              </a:lnSpc>
              <a:buFont typeface="Arial" panose="020B0604020202020204" pitchFamily="34" charset="0"/>
              <a:buNone/>
            </a:pPr>
            <a:r>
              <a:rPr lang="zh-TW" altLang="en-US" dirty="0"/>
              <a:t>過小</a:t>
            </a:r>
            <a:r>
              <a:rPr lang="en-US" altLang="zh-TW" dirty="0"/>
              <a:t>:</a:t>
            </a:r>
            <a:r>
              <a:rPr lang="zh-TW" altLang="en-US" dirty="0"/>
              <a:t> 訓練收斂速度緩慢，無法充分更新權重獲得較佳解</a:t>
            </a:r>
            <a:endParaRPr lang="en-US" altLang="zh-TW" dirty="0"/>
          </a:p>
          <a:p>
            <a:pPr marL="0" indent="0">
              <a:lnSpc>
                <a:spcPct val="150000"/>
              </a:lnSpc>
              <a:buFont typeface="Arial" panose="020B0604020202020204" pitchFamily="34" charset="0"/>
              <a:buNone/>
            </a:pPr>
            <a:r>
              <a:rPr lang="zh-TW" altLang="en-US" dirty="0"/>
              <a:t>過大</a:t>
            </a:r>
            <a:r>
              <a:rPr lang="en-US" altLang="zh-TW" dirty="0"/>
              <a:t>:</a:t>
            </a:r>
            <a:r>
              <a:rPr lang="zh-TW" altLang="en-US" dirty="0"/>
              <a:t> 模型在最小值周圍來回震盪，難以正確收斂到最佳解</a:t>
            </a:r>
            <a:endParaRPr lang="en-US" altLang="zh-TW" dirty="0"/>
          </a:p>
          <a:p>
            <a:pPr marL="0" indent="0">
              <a:lnSpc>
                <a:spcPct val="150000"/>
              </a:lnSpc>
              <a:buFont typeface="Arial" panose="020B0604020202020204" pitchFamily="34" charset="0"/>
              <a:buNone/>
            </a:pPr>
            <a:r>
              <a:rPr lang="zh-TW" altLang="en-US" dirty="0"/>
              <a:t> </a:t>
            </a:r>
            <a:endParaRPr lang="en-US" altLang="zh-TW" dirty="0"/>
          </a:p>
          <a:p>
            <a:pPr marL="0" indent="0">
              <a:lnSpc>
                <a:spcPct val="150000"/>
              </a:lnSpc>
              <a:buFont typeface="Arial" panose="020B0604020202020204" pitchFamily="34" charset="0"/>
              <a:buNone/>
            </a:pPr>
            <a:r>
              <a:rPr lang="zh-TW" altLang="en-US" dirty="0"/>
              <a:t>那在兩個資料集中，這八個參數的設定就只有前面這兩個 </a:t>
            </a:r>
            <a:r>
              <a:rPr lang="en-US" altLang="zh-TW" dirty="0"/>
              <a:t>Batch Size</a:t>
            </a:r>
            <a:r>
              <a:rPr lang="zh-TW" altLang="en-US" dirty="0"/>
              <a:t> 跟 </a:t>
            </a:r>
            <a:r>
              <a:rPr lang="en-US" altLang="zh-TW" dirty="0"/>
              <a:t>Learning Rate</a:t>
            </a:r>
            <a:r>
              <a:rPr lang="zh-TW" altLang="en-US" dirty="0"/>
              <a:t> 不一樣之外，</a:t>
            </a:r>
            <a:endParaRPr lang="en-US" altLang="zh-TW" dirty="0"/>
          </a:p>
          <a:p>
            <a:pPr marL="0" indent="0">
              <a:lnSpc>
                <a:spcPct val="150000"/>
              </a:lnSpc>
              <a:buFont typeface="Arial" panose="020B0604020202020204" pitchFamily="34" charset="0"/>
              <a:buNone/>
            </a:pPr>
            <a:r>
              <a:rPr lang="zh-TW" altLang="en-US" dirty="0"/>
              <a:t>其餘參數的設定都是相同的結果</a:t>
            </a:r>
          </a:p>
        </p:txBody>
      </p:sp>
    </p:spTree>
    <p:extLst>
      <p:ext uri="{BB962C8B-B14F-4D97-AF65-F5344CB8AC3E}">
        <p14:creationId xmlns:p14="http://schemas.microsoft.com/office/powerpoint/2010/main" val="26963820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50000"/>
              </a:lnSpc>
              <a:buFont typeface="Arial" panose="020B0604020202020204" pitchFamily="34" charset="0"/>
              <a:buNone/>
            </a:pPr>
            <a:r>
              <a:rPr lang="zh-TW" altLang="en-US" dirty="0"/>
              <a:t>像是第三個參數是 </a:t>
            </a:r>
            <a:r>
              <a:rPr lang="en-US" altLang="zh-TW" dirty="0"/>
              <a:t>Item Embedding </a:t>
            </a:r>
            <a:r>
              <a:rPr lang="zh-TW" altLang="en-US" dirty="0"/>
              <a:t>中不同大小的 </a:t>
            </a:r>
            <a:r>
              <a:rPr lang="en-US" altLang="zh-TW" dirty="0"/>
              <a:t>Embedding</a:t>
            </a:r>
            <a:r>
              <a:rPr lang="zh-TW" altLang="en-US" dirty="0"/>
              <a:t> </a:t>
            </a:r>
            <a:r>
              <a:rPr lang="en-US" altLang="zh-TW" dirty="0"/>
              <a:t>Size</a:t>
            </a:r>
            <a:r>
              <a:rPr lang="zh-TW" altLang="en-US" dirty="0"/>
              <a:t>，</a:t>
            </a:r>
            <a:endParaRPr lang="en-US" altLang="zh-TW" dirty="0"/>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zh-TW" altLang="en-US" dirty="0"/>
              <a:t>這個維度大小決定了模型能夠捕捉與表示數據的細節程度，而我們將它設為 </a:t>
            </a:r>
            <a:r>
              <a:rPr lang="en-US" altLang="zh-TW" dirty="0"/>
              <a:t>64 </a:t>
            </a:r>
            <a:r>
              <a:rPr lang="zh-TW" altLang="en-US" dirty="0"/>
              <a:t>時能獲得最好表現</a:t>
            </a:r>
            <a:endParaRPr lang="en-US" altLang="zh-TW" dirty="0"/>
          </a:p>
          <a:p>
            <a:pPr marL="0" indent="0">
              <a:lnSpc>
                <a:spcPct val="150000"/>
              </a:lnSpc>
              <a:buFont typeface="Arial" panose="020B0604020202020204" pitchFamily="34" charset="0"/>
              <a:buNone/>
            </a:pPr>
            <a:endParaRPr lang="en-US" altLang="zh-TW" dirty="0"/>
          </a:p>
          <a:p>
            <a:pPr marL="0" indent="0">
              <a:lnSpc>
                <a:spcPct val="150000"/>
              </a:lnSpc>
              <a:buFont typeface="Arial" panose="020B0604020202020204" pitchFamily="34" charset="0"/>
              <a:buNone/>
            </a:pPr>
            <a:endParaRPr lang="en-US" altLang="zh-TW" dirty="0"/>
          </a:p>
          <a:p>
            <a:pPr marL="0" indent="0">
              <a:lnSpc>
                <a:spcPct val="150000"/>
              </a:lnSpc>
              <a:buFont typeface="Arial" panose="020B0604020202020204" pitchFamily="34" charset="0"/>
              <a:buNone/>
            </a:pPr>
            <a:r>
              <a:rPr lang="en-US" altLang="zh-TW" dirty="0"/>
              <a:t>-</a:t>
            </a:r>
          </a:p>
          <a:p>
            <a:pPr marL="0" indent="0">
              <a:lnSpc>
                <a:spcPct val="150000"/>
              </a:lnSpc>
              <a:buFont typeface="Arial" panose="020B0604020202020204" pitchFamily="34" charset="0"/>
              <a:buNone/>
            </a:pPr>
            <a:r>
              <a:rPr lang="zh-TW" altLang="en-US" dirty="0"/>
              <a:t>過小</a:t>
            </a:r>
            <a:r>
              <a:rPr lang="en-US" altLang="zh-TW" dirty="0"/>
              <a:t>:</a:t>
            </a:r>
            <a:r>
              <a:rPr lang="zh-TW" altLang="en-US" dirty="0"/>
              <a:t> 模型無法充分捕捉到項目之間的的特徵資訊，影響推薦性能 </a:t>
            </a:r>
            <a:endParaRPr lang="en-US" altLang="zh-TW" dirty="0"/>
          </a:p>
          <a:p>
            <a:pPr marL="0" indent="0">
              <a:lnSpc>
                <a:spcPct val="150000"/>
              </a:lnSpc>
              <a:buFont typeface="Arial" panose="020B0604020202020204" pitchFamily="34" charset="0"/>
              <a:buNone/>
            </a:pPr>
            <a:r>
              <a:rPr lang="zh-TW" altLang="en-US" dirty="0"/>
              <a:t>過大</a:t>
            </a:r>
            <a:r>
              <a:rPr lang="en-US" altLang="zh-TW" dirty="0"/>
              <a:t>:</a:t>
            </a:r>
            <a:r>
              <a:rPr lang="zh-TW" altLang="en-US" dirty="0"/>
              <a:t> 模型難以有效表達項目特徵，也容易因為模型學習到過多的細節，包括一些不必要的噪音，從而過擬合</a:t>
            </a:r>
          </a:p>
        </p:txBody>
      </p:sp>
    </p:spTree>
    <p:extLst>
      <p:ext uri="{BB962C8B-B14F-4D97-AF65-F5344CB8AC3E}">
        <p14:creationId xmlns:p14="http://schemas.microsoft.com/office/powerpoint/2010/main" val="34243995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50000"/>
              </a:lnSpc>
              <a:buFont typeface="Arial" panose="020B0604020202020204" pitchFamily="34" charset="0"/>
              <a:buNone/>
            </a:pPr>
            <a:r>
              <a:rPr lang="zh-TW" altLang="en-US" dirty="0"/>
              <a:t>再來第四個參數是 </a:t>
            </a:r>
            <a:r>
              <a:rPr lang="en-US" altLang="zh-TW" dirty="0"/>
              <a:t>MLP </a:t>
            </a:r>
            <a:r>
              <a:rPr lang="zh-TW" altLang="en-US" dirty="0"/>
              <a:t>中的隱藏層維度大小，我們將它設為 </a:t>
            </a:r>
            <a:r>
              <a:rPr lang="en-US" altLang="zh-TW" dirty="0"/>
              <a:t>256 </a:t>
            </a:r>
            <a:r>
              <a:rPr lang="zh-TW" altLang="en-US" dirty="0"/>
              <a:t>時能獲得最佳表現</a:t>
            </a:r>
            <a:endParaRPr lang="en-US" altLang="zh-TW" dirty="0"/>
          </a:p>
          <a:p>
            <a:pPr marL="0" indent="0">
              <a:lnSpc>
                <a:spcPct val="150000"/>
              </a:lnSpc>
              <a:buFont typeface="Arial" panose="020B0604020202020204" pitchFamily="34" charset="0"/>
              <a:buNone/>
            </a:pPr>
            <a:endParaRPr lang="en-US" altLang="zh-TW" dirty="0"/>
          </a:p>
          <a:p>
            <a:pPr marL="0" indent="0">
              <a:lnSpc>
                <a:spcPct val="150000"/>
              </a:lnSpc>
              <a:buFont typeface="Arial" panose="020B0604020202020204" pitchFamily="34" charset="0"/>
              <a:buNone/>
            </a:pPr>
            <a:r>
              <a:rPr lang="zh-TW" altLang="en-US" dirty="0"/>
              <a:t>過小</a:t>
            </a:r>
            <a:r>
              <a:rPr lang="en-US" altLang="zh-TW" dirty="0"/>
              <a:t>:</a:t>
            </a:r>
            <a:r>
              <a:rPr lang="zh-TW" altLang="en-US" dirty="0"/>
              <a:t> 神經元沒有足夠能力來捕捉數據的特徵資訊，導致性能受限</a:t>
            </a:r>
            <a:endParaRPr lang="en-US" altLang="zh-TW" dirty="0"/>
          </a:p>
          <a:p>
            <a:pPr marL="0" indent="0">
              <a:lnSpc>
                <a:spcPct val="150000"/>
              </a:lnSpc>
              <a:buFont typeface="Arial" panose="020B0604020202020204" pitchFamily="34" charset="0"/>
              <a:buNone/>
            </a:pPr>
            <a:r>
              <a:rPr lang="zh-TW" altLang="en-US" dirty="0"/>
              <a:t>過大</a:t>
            </a:r>
            <a:r>
              <a:rPr lang="en-US" altLang="zh-TW" dirty="0"/>
              <a:t>:</a:t>
            </a:r>
            <a:r>
              <a:rPr lang="zh-TW" altLang="en-US" dirty="0"/>
              <a:t> 模型過於複雜化，過多的參數將使模型過擬合</a:t>
            </a:r>
          </a:p>
        </p:txBody>
      </p:sp>
    </p:spTree>
    <p:extLst>
      <p:ext uri="{BB962C8B-B14F-4D97-AF65-F5344CB8AC3E}">
        <p14:creationId xmlns:p14="http://schemas.microsoft.com/office/powerpoint/2010/main" val="33990502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50000"/>
              </a:lnSpc>
              <a:buFont typeface="Arial" panose="020B0604020202020204" pitchFamily="34" charset="0"/>
              <a:buNone/>
            </a:pPr>
            <a:r>
              <a:rPr lang="zh-TW" altLang="en-US" dirty="0"/>
              <a:t>第五個是 </a:t>
            </a:r>
            <a:r>
              <a:rPr lang="en-US" altLang="zh-TW" dirty="0"/>
              <a:t>Temporal Attention </a:t>
            </a:r>
            <a:r>
              <a:rPr lang="zh-TW" altLang="en-US" dirty="0"/>
              <a:t>中的時間衰減率，這個 </a:t>
            </a:r>
            <a:r>
              <a:rPr lang="en-US" altLang="zh-TW" dirty="0"/>
              <a:t>Decay Rate </a:t>
            </a:r>
            <a:r>
              <a:rPr lang="zh-TW" altLang="en-US" dirty="0"/>
              <a:t>決定了每個購物籃發生時間對未來購物籃的影響程度</a:t>
            </a:r>
            <a:endParaRPr lang="en-US" altLang="zh-TW" dirty="0"/>
          </a:p>
          <a:p>
            <a:pPr marL="0" indent="0">
              <a:lnSpc>
                <a:spcPct val="150000"/>
              </a:lnSpc>
              <a:buFont typeface="Arial" panose="020B0604020202020204" pitchFamily="34" charset="0"/>
              <a:buNone/>
            </a:pPr>
            <a:endParaRPr lang="en-US" altLang="zh-TW" dirty="0"/>
          </a:p>
          <a:p>
            <a:pPr marL="0" indent="0">
              <a:lnSpc>
                <a:spcPct val="150000"/>
              </a:lnSpc>
              <a:buFont typeface="Arial" panose="020B0604020202020204" pitchFamily="34" charset="0"/>
              <a:buNone/>
            </a:pPr>
            <a:r>
              <a:rPr lang="zh-TW" altLang="en-US" dirty="0"/>
              <a:t>太小</a:t>
            </a:r>
            <a:r>
              <a:rPr lang="en-US" altLang="zh-TW" dirty="0"/>
              <a:t>:</a:t>
            </a:r>
            <a:r>
              <a:rPr lang="zh-TW" altLang="en-US" dirty="0"/>
              <a:t> 權重過於緩慢衰減，過度強調歷史數據而忽略最近的變化與趨勢</a:t>
            </a:r>
            <a:endParaRPr lang="en-US" altLang="zh-TW" dirty="0"/>
          </a:p>
          <a:p>
            <a:pPr marL="0" indent="0">
              <a:lnSpc>
                <a:spcPct val="150000"/>
              </a:lnSpc>
              <a:buFont typeface="Arial" panose="020B0604020202020204" pitchFamily="34" charset="0"/>
              <a:buNone/>
            </a:pPr>
            <a:r>
              <a:rPr lang="zh-TW" altLang="en-US" dirty="0"/>
              <a:t>太大</a:t>
            </a:r>
            <a:r>
              <a:rPr lang="en-US" altLang="zh-TW" dirty="0"/>
              <a:t>:</a:t>
            </a:r>
            <a:r>
              <a:rPr lang="zh-TW" altLang="en-US" dirty="0"/>
              <a:t> 權重過於迅速衰減，只認為最近資訊是重要的而忽視有價值的歷史資訊</a:t>
            </a:r>
            <a:endParaRPr lang="en-US" altLang="zh-TW" dirty="0"/>
          </a:p>
          <a:p>
            <a:pPr marL="0" indent="0">
              <a:lnSpc>
                <a:spcPct val="150000"/>
              </a:lnSpc>
              <a:buFont typeface="Arial" panose="020B0604020202020204" pitchFamily="34" charset="0"/>
              <a:buNone/>
            </a:pPr>
            <a:endParaRPr lang="en-US" altLang="zh-TW" dirty="0"/>
          </a:p>
          <a:p>
            <a:pPr marL="0" indent="0">
              <a:lnSpc>
                <a:spcPct val="150000"/>
              </a:lnSpc>
              <a:buFont typeface="Arial" panose="020B0604020202020204" pitchFamily="34" charset="0"/>
              <a:buNone/>
            </a:pPr>
            <a:r>
              <a:rPr lang="zh-TW" altLang="en-US" dirty="0"/>
              <a:t>而表 </a:t>
            </a:r>
            <a:r>
              <a:rPr lang="en-US" altLang="zh-TW" dirty="0"/>
              <a:t>11 </a:t>
            </a:r>
            <a:r>
              <a:rPr lang="zh-TW" altLang="en-US" dirty="0"/>
              <a:t>的結果顯示出將該值設為 </a:t>
            </a:r>
            <a:r>
              <a:rPr lang="en-US" altLang="zh-TW" dirty="0"/>
              <a:t>0.3 </a:t>
            </a:r>
            <a:r>
              <a:rPr lang="zh-TW" altLang="en-US" dirty="0"/>
              <a:t>時將能獲得最佳效果</a:t>
            </a:r>
            <a:endParaRPr lang="en-US" altLang="zh-TW" dirty="0"/>
          </a:p>
        </p:txBody>
      </p:sp>
    </p:spTree>
    <p:extLst>
      <p:ext uri="{BB962C8B-B14F-4D97-AF65-F5344CB8AC3E}">
        <p14:creationId xmlns:p14="http://schemas.microsoft.com/office/powerpoint/2010/main" val="33843708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50000"/>
              </a:lnSpc>
              <a:buFont typeface="Arial" panose="020B0604020202020204" pitchFamily="34" charset="0"/>
              <a:buNone/>
            </a:pPr>
            <a:r>
              <a:rPr lang="zh-TW" altLang="en-US" dirty="0"/>
              <a:t> 第六個測試的是 </a:t>
            </a:r>
            <a:r>
              <a:rPr lang="en-US" altLang="zh-TW" dirty="0"/>
              <a:t>Transformer</a:t>
            </a:r>
            <a:r>
              <a:rPr lang="zh-TW" altLang="en-US" dirty="0"/>
              <a:t> 中的 </a:t>
            </a:r>
            <a:r>
              <a:rPr lang="en-US" altLang="zh-TW" dirty="0"/>
              <a:t>Dropout Rate</a:t>
            </a:r>
            <a:r>
              <a:rPr lang="zh-TW" altLang="en-US" dirty="0"/>
              <a:t>，</a:t>
            </a:r>
            <a:endParaRPr lang="en-US" altLang="zh-TW" dirty="0"/>
          </a:p>
          <a:p>
            <a:pPr marL="0" indent="0">
              <a:lnSpc>
                <a:spcPct val="150000"/>
              </a:lnSpc>
              <a:buFont typeface="Arial" panose="020B0604020202020204" pitchFamily="34" charset="0"/>
              <a:buNone/>
            </a:pPr>
            <a:r>
              <a:rPr lang="zh-TW" altLang="en-US" dirty="0"/>
              <a:t>此值設定的大小將直接影響模型訓練過程中神經元被隨機丟棄的機率，因此它對模型之性能有顯著影響</a:t>
            </a:r>
            <a:endParaRPr lang="en-US" altLang="zh-TW" dirty="0"/>
          </a:p>
          <a:p>
            <a:pPr marL="0" indent="0">
              <a:lnSpc>
                <a:spcPct val="150000"/>
              </a:lnSpc>
              <a:buFont typeface="Arial" panose="020B0604020202020204" pitchFamily="34" charset="0"/>
              <a:buNone/>
            </a:pPr>
            <a:r>
              <a:rPr lang="zh-TW" altLang="en-US" dirty="0"/>
              <a:t>而表 </a:t>
            </a:r>
            <a:r>
              <a:rPr lang="en-US" altLang="zh-TW" dirty="0"/>
              <a:t>12</a:t>
            </a:r>
            <a:r>
              <a:rPr lang="zh-TW" altLang="en-US" dirty="0"/>
              <a:t> 則顯示將 </a:t>
            </a:r>
            <a:r>
              <a:rPr lang="en-US" altLang="zh-TW" dirty="0"/>
              <a:t>Dropout</a:t>
            </a:r>
            <a:r>
              <a:rPr lang="zh-TW" altLang="en-US" dirty="0"/>
              <a:t> </a:t>
            </a:r>
            <a:r>
              <a:rPr lang="en-US" altLang="zh-TW" dirty="0"/>
              <a:t>Rate</a:t>
            </a:r>
            <a:r>
              <a:rPr lang="zh-TW" altLang="en-US" dirty="0"/>
              <a:t> 設為 </a:t>
            </a:r>
            <a:r>
              <a:rPr lang="en-US" altLang="zh-TW" dirty="0"/>
              <a:t>0.3 </a:t>
            </a:r>
            <a:r>
              <a:rPr lang="zh-TW" altLang="en-US" dirty="0"/>
              <a:t>時能獲得最佳表現</a:t>
            </a:r>
            <a:endParaRPr lang="en-US" altLang="zh-TW" dirty="0"/>
          </a:p>
          <a:p>
            <a:pPr marL="0" indent="0">
              <a:lnSpc>
                <a:spcPct val="150000"/>
              </a:lnSpc>
              <a:buFont typeface="Arial" panose="020B0604020202020204" pitchFamily="34" charset="0"/>
              <a:buNone/>
            </a:pPr>
            <a:endParaRPr lang="en-US" altLang="zh-TW" dirty="0"/>
          </a:p>
          <a:p>
            <a:pPr marL="0" indent="0">
              <a:lnSpc>
                <a:spcPct val="150000"/>
              </a:lnSpc>
              <a:buFont typeface="Arial" panose="020B0604020202020204" pitchFamily="34" charset="0"/>
              <a:buNone/>
            </a:pPr>
            <a:endParaRPr lang="en-US" altLang="zh-TW" dirty="0"/>
          </a:p>
          <a:p>
            <a:pPr marL="0" indent="0">
              <a:lnSpc>
                <a:spcPct val="150000"/>
              </a:lnSpc>
              <a:buFont typeface="Arial" panose="020B0604020202020204" pitchFamily="34" charset="0"/>
              <a:buNone/>
            </a:pPr>
            <a:endParaRPr lang="en-US" altLang="zh-TW" dirty="0"/>
          </a:p>
          <a:p>
            <a:pPr marL="0" indent="0">
              <a:lnSpc>
                <a:spcPct val="150000"/>
              </a:lnSpc>
              <a:buFont typeface="Arial" panose="020B0604020202020204" pitchFamily="34" charset="0"/>
              <a:buNone/>
            </a:pPr>
            <a:endParaRPr lang="en-US" altLang="zh-TW" dirty="0"/>
          </a:p>
          <a:p>
            <a:pPr marL="0" indent="0">
              <a:lnSpc>
                <a:spcPct val="150000"/>
              </a:lnSpc>
              <a:buFont typeface="Arial" panose="020B0604020202020204" pitchFamily="34" charset="0"/>
              <a:buNone/>
            </a:pPr>
            <a:endParaRPr lang="en-US" altLang="zh-TW" dirty="0"/>
          </a:p>
          <a:p>
            <a:pPr marL="0" indent="0">
              <a:lnSpc>
                <a:spcPct val="150000"/>
              </a:lnSpc>
              <a:buFont typeface="Arial" panose="020B0604020202020204" pitchFamily="34" charset="0"/>
              <a:buNone/>
            </a:pPr>
            <a:r>
              <a:rPr lang="en-US" altLang="zh-TW" dirty="0"/>
              <a:t>-</a:t>
            </a:r>
          </a:p>
          <a:p>
            <a:pPr marL="0" indent="0">
              <a:lnSpc>
                <a:spcPct val="150000"/>
              </a:lnSpc>
              <a:buFont typeface="Arial" panose="020B0604020202020204" pitchFamily="34" charset="0"/>
              <a:buNone/>
            </a:pPr>
            <a:r>
              <a:rPr lang="zh-TW" altLang="en-US" dirty="0"/>
              <a:t>若 </a:t>
            </a:r>
            <a:r>
              <a:rPr lang="en-US" altLang="zh-TW" dirty="0"/>
              <a:t>Dropout</a:t>
            </a:r>
            <a:r>
              <a:rPr lang="zh-TW" altLang="en-US" dirty="0"/>
              <a:t> 值過小，則丟棄的神經元數量不足以提供足夠的正規化效果，容易使模型過擬合</a:t>
            </a:r>
            <a:endParaRPr lang="en-US" altLang="zh-TW" dirty="0"/>
          </a:p>
          <a:p>
            <a:pPr marL="0" indent="0">
              <a:lnSpc>
                <a:spcPct val="150000"/>
              </a:lnSpc>
              <a:buFont typeface="Arial" panose="020B0604020202020204" pitchFamily="34" charset="0"/>
              <a:buNone/>
            </a:pPr>
            <a:r>
              <a:rPr lang="zh-TW" altLang="en-US" dirty="0"/>
              <a:t>但若 </a:t>
            </a:r>
            <a:r>
              <a:rPr lang="en-US" altLang="zh-TW" dirty="0"/>
              <a:t>Dropout</a:t>
            </a:r>
            <a:r>
              <a:rPr lang="zh-TW" altLang="en-US" dirty="0"/>
              <a:t> 值過大，則會丟棄過多的神經元，導致模型丟失過多重要資訊而難以進行有效學習，從而影響表現。</a:t>
            </a:r>
          </a:p>
        </p:txBody>
      </p:sp>
    </p:spTree>
    <p:extLst>
      <p:ext uri="{BB962C8B-B14F-4D97-AF65-F5344CB8AC3E}">
        <p14:creationId xmlns:p14="http://schemas.microsoft.com/office/powerpoint/2010/main" val="2867500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50000"/>
              </a:lnSpc>
              <a:buFont typeface="Arial" panose="020B0604020202020204" pitchFamily="34" charset="0"/>
              <a:buNone/>
            </a:pPr>
            <a:r>
              <a:rPr lang="zh-TW" altLang="en-US" dirty="0"/>
              <a:t>再來第七個參數是 </a:t>
            </a:r>
            <a:r>
              <a:rPr lang="en-US" altLang="zh-TW" dirty="0"/>
              <a:t>Transformer</a:t>
            </a:r>
            <a:r>
              <a:rPr lang="zh-TW" altLang="en-US" dirty="0"/>
              <a:t> 中 </a:t>
            </a:r>
            <a:r>
              <a:rPr lang="en-US" altLang="zh-TW" dirty="0"/>
              <a:t>Multi Head </a:t>
            </a:r>
            <a:r>
              <a:rPr lang="zh-TW" altLang="en-US" dirty="0"/>
              <a:t>的數量，</a:t>
            </a:r>
            <a:endParaRPr lang="en-US" altLang="zh-TW" dirty="0"/>
          </a:p>
          <a:p>
            <a:pPr marL="0" indent="0">
              <a:lnSpc>
                <a:spcPct val="150000"/>
              </a:lnSpc>
              <a:buFont typeface="Arial" panose="020B0604020202020204" pitchFamily="34" charset="0"/>
              <a:buNone/>
            </a:pPr>
            <a:r>
              <a:rPr lang="zh-TW" altLang="en-US" dirty="0"/>
              <a:t>表 </a:t>
            </a:r>
            <a:r>
              <a:rPr lang="en-US" altLang="zh-TW" dirty="0"/>
              <a:t>13 </a:t>
            </a:r>
            <a:r>
              <a:rPr lang="zh-TW" altLang="en-US" dirty="0"/>
              <a:t>顯示出雖然在不同 </a:t>
            </a:r>
            <a:r>
              <a:rPr lang="en-US" altLang="zh-TW" dirty="0"/>
              <a:t>Head </a:t>
            </a:r>
            <a:r>
              <a:rPr lang="zh-TW" altLang="en-US" dirty="0"/>
              <a:t>數量之間的差異不大，但在兩個資料集中使用 </a:t>
            </a:r>
            <a:r>
              <a:rPr lang="en-US" altLang="zh-TW" dirty="0"/>
              <a:t>4 </a:t>
            </a:r>
            <a:r>
              <a:rPr lang="zh-TW" altLang="en-US" dirty="0"/>
              <a:t>個 </a:t>
            </a:r>
            <a:r>
              <a:rPr lang="en-US" altLang="zh-TW" dirty="0"/>
              <a:t>Head </a:t>
            </a:r>
            <a:r>
              <a:rPr lang="zh-TW" altLang="en-US" dirty="0"/>
              <a:t>時會有最好的結果</a:t>
            </a:r>
            <a:endParaRPr lang="en-US" altLang="zh-TW" dirty="0"/>
          </a:p>
          <a:p>
            <a:pPr marL="0" indent="0">
              <a:lnSpc>
                <a:spcPct val="150000"/>
              </a:lnSpc>
              <a:buFont typeface="Arial" panose="020B0604020202020204" pitchFamily="34" charset="0"/>
              <a:buNone/>
            </a:pPr>
            <a:endParaRPr lang="en-US" altLang="zh-TW" dirty="0"/>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zh-TW" altLang="en-US" dirty="0"/>
              <a:t>過少</a:t>
            </a:r>
            <a:r>
              <a:rPr lang="en-US" altLang="zh-TW" dirty="0"/>
              <a:t>:</a:t>
            </a:r>
            <a:r>
              <a:rPr lang="zh-TW" altLang="en-US" dirty="0"/>
              <a:t> 限制模型表達能力，未能捕捉到重要特徵</a:t>
            </a:r>
            <a:endParaRPr lang="en-US" altLang="zh-TW" dirty="0"/>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zh-TW" altLang="en-US" dirty="0"/>
              <a:t>過多</a:t>
            </a:r>
            <a:r>
              <a:rPr lang="en-US" altLang="zh-TW" dirty="0"/>
              <a:t>:</a:t>
            </a:r>
            <a:r>
              <a:rPr lang="zh-TW" altLang="en-US" dirty="0"/>
              <a:t> 增加模型的訓練計算成本與過擬合</a:t>
            </a:r>
            <a:endParaRPr lang="en-US" altLang="zh-TW" dirty="0"/>
          </a:p>
          <a:p>
            <a:pPr marL="0" indent="0">
              <a:lnSpc>
                <a:spcPct val="150000"/>
              </a:lnSpc>
              <a:buFont typeface="Arial" panose="020B0604020202020204" pitchFamily="34" charset="0"/>
              <a:buNone/>
            </a:pPr>
            <a:endParaRPr lang="en-US" altLang="zh-TW" dirty="0"/>
          </a:p>
          <a:p>
            <a:pPr marL="0" indent="0">
              <a:lnSpc>
                <a:spcPct val="150000"/>
              </a:lnSpc>
              <a:buFont typeface="Arial" panose="020B0604020202020204" pitchFamily="34" charset="0"/>
              <a:buNone/>
            </a:pPr>
            <a:r>
              <a:rPr lang="en-US" altLang="zh-TW" dirty="0"/>
              <a:t>-</a:t>
            </a:r>
          </a:p>
          <a:p>
            <a:pPr marL="0" indent="0">
              <a:lnSpc>
                <a:spcPct val="150000"/>
              </a:lnSpc>
              <a:buFont typeface="Arial" panose="020B0604020202020204" pitchFamily="34" charset="0"/>
              <a:buNone/>
            </a:pPr>
            <a:r>
              <a:rPr lang="en-US" altLang="zh-TW" dirty="0"/>
              <a:t>Multi-Head Attention</a:t>
            </a:r>
            <a:r>
              <a:rPr lang="zh-TW" altLang="en-US" dirty="0"/>
              <a:t> 通過並行學習輸入數據，能夠提高模型對特徵資訊的捕捉能力</a:t>
            </a:r>
            <a:endParaRPr lang="en-US" altLang="zh-TW" dirty="0"/>
          </a:p>
          <a:p>
            <a:pPr marL="0" indent="0">
              <a:lnSpc>
                <a:spcPct val="150000"/>
              </a:lnSpc>
              <a:buFont typeface="Arial" panose="020B0604020202020204" pitchFamily="34" charset="0"/>
              <a:buNone/>
            </a:pPr>
            <a:endParaRPr lang="zh-TW" altLang="en-US" dirty="0"/>
          </a:p>
        </p:txBody>
      </p:sp>
    </p:spTree>
    <p:extLst>
      <p:ext uri="{BB962C8B-B14F-4D97-AF65-F5344CB8AC3E}">
        <p14:creationId xmlns:p14="http://schemas.microsoft.com/office/powerpoint/2010/main" val="24120645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t>然而，過去的推薦方法並沒有考慮到時間與序列因素，因此無法取得用戶與項目之間的複雜關係與動態資訊</a:t>
            </a:r>
            <a:endParaRPr lang="en-US" altLang="zh-TW" dirty="0"/>
          </a:p>
          <a:p>
            <a:pPr marL="158750" indent="0" algn="l">
              <a:buNone/>
            </a:pPr>
            <a:r>
              <a:rPr lang="zh-TW" altLang="en-US" dirty="0"/>
              <a:t>後來，基於會話與基於序列的方式改善了此限制</a:t>
            </a:r>
            <a:endParaRPr lang="en-US" altLang="zh-TW"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t>而這些方法的模型架構，目前大多是以 </a:t>
            </a:r>
            <a:r>
              <a:rPr lang="en-US" altLang="zh-TW" dirty="0"/>
              <a:t>RNN</a:t>
            </a:r>
            <a:r>
              <a:rPr lang="zh-TW" altLang="en-US" dirty="0"/>
              <a:t> 或是 </a:t>
            </a:r>
            <a:r>
              <a:rPr lang="en-US" altLang="zh-TW" dirty="0"/>
              <a:t>Transformer</a:t>
            </a:r>
            <a:r>
              <a:rPr lang="zh-TW" altLang="en-US" dirty="0"/>
              <a:t> 為基礎來進行設計 </a:t>
            </a:r>
            <a:endParaRPr lang="en-US" altLang="zh-TW" dirty="0"/>
          </a:p>
          <a:p>
            <a:pPr marL="158750" indent="0" algn="l">
              <a:buNone/>
            </a:pPr>
            <a:r>
              <a:rPr lang="zh-TW" altLang="en-US" dirty="0"/>
              <a:t>並分成以下幾種推薦任務，其中，本研究則屬於第四種：下一個購物籃推薦</a:t>
            </a:r>
            <a:endParaRPr lang="en-US" altLang="zh-TW" dirty="0"/>
          </a:p>
        </p:txBody>
      </p:sp>
    </p:spTree>
    <p:extLst>
      <p:ext uri="{BB962C8B-B14F-4D97-AF65-F5344CB8AC3E}">
        <p14:creationId xmlns:p14="http://schemas.microsoft.com/office/powerpoint/2010/main" val="29542842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50000"/>
              </a:lnSpc>
              <a:buFont typeface="Arial" panose="020B0604020202020204" pitchFamily="34" charset="0"/>
              <a:buNone/>
            </a:pPr>
            <a:r>
              <a:rPr lang="zh-TW" altLang="en-US" dirty="0"/>
              <a:t>最後一個參數是 </a:t>
            </a:r>
            <a:r>
              <a:rPr lang="en-US" altLang="zh-TW" dirty="0"/>
              <a:t>Transformer</a:t>
            </a:r>
            <a:r>
              <a:rPr lang="zh-TW" altLang="en-US" dirty="0"/>
              <a:t> 中 </a:t>
            </a:r>
            <a:r>
              <a:rPr lang="en-US" altLang="zh-TW" dirty="0"/>
              <a:t>Encoder</a:t>
            </a:r>
            <a:r>
              <a:rPr lang="zh-TW" altLang="en-US" dirty="0"/>
              <a:t> 的層數</a:t>
            </a:r>
            <a:endParaRPr lang="en-US" altLang="zh-TW" dirty="0"/>
          </a:p>
          <a:p>
            <a:pPr marL="0" indent="0">
              <a:lnSpc>
                <a:spcPct val="150000"/>
              </a:lnSpc>
              <a:buFont typeface="Arial" panose="020B0604020202020204" pitchFamily="34" charset="0"/>
              <a:buNone/>
            </a:pPr>
            <a:r>
              <a:rPr lang="zh-TW" altLang="en-US" dirty="0"/>
              <a:t>表 </a:t>
            </a:r>
            <a:r>
              <a:rPr lang="en-US" altLang="zh-TW" dirty="0"/>
              <a:t>14</a:t>
            </a:r>
            <a:r>
              <a:rPr lang="zh-TW" altLang="en-US" dirty="0"/>
              <a:t> 的結果顯示出只需要使用 </a:t>
            </a:r>
            <a:r>
              <a:rPr lang="en-US" altLang="zh-TW" dirty="0"/>
              <a:t>1 </a:t>
            </a:r>
            <a:r>
              <a:rPr lang="zh-TW" altLang="en-US" dirty="0"/>
              <a:t>層的 </a:t>
            </a:r>
            <a:r>
              <a:rPr lang="en-US" altLang="zh-TW" dirty="0"/>
              <a:t>Encoder</a:t>
            </a:r>
            <a:r>
              <a:rPr lang="zh-TW" altLang="en-US" dirty="0"/>
              <a:t> 即可達到最佳表現，而不需要過於複雜的多層模型來學習與理解數據</a:t>
            </a:r>
            <a:endParaRPr lang="en-US" altLang="zh-TW" dirty="0"/>
          </a:p>
          <a:p>
            <a:pPr marL="0" indent="0">
              <a:lnSpc>
                <a:spcPct val="150000"/>
              </a:lnSpc>
              <a:buFont typeface="Arial" panose="020B0604020202020204" pitchFamily="34" charset="0"/>
              <a:buNone/>
            </a:pPr>
            <a:endParaRPr lang="en-US" altLang="zh-TW" dirty="0"/>
          </a:p>
          <a:p>
            <a:pPr marL="0" indent="0">
              <a:lnSpc>
                <a:spcPct val="150000"/>
              </a:lnSpc>
              <a:buFont typeface="Arial" panose="020B0604020202020204" pitchFamily="34" charset="0"/>
              <a:buNone/>
            </a:pPr>
            <a:endParaRPr lang="en-US" altLang="zh-TW" dirty="0"/>
          </a:p>
          <a:p>
            <a:pPr marL="0" indent="0">
              <a:lnSpc>
                <a:spcPct val="150000"/>
              </a:lnSpc>
              <a:buFont typeface="Arial" panose="020B0604020202020204" pitchFamily="34" charset="0"/>
              <a:buNone/>
            </a:pPr>
            <a:r>
              <a:rPr lang="en-US" altLang="zh-TW" dirty="0"/>
              <a:t>-</a:t>
            </a:r>
          </a:p>
          <a:p>
            <a:pPr marL="0" indent="0">
              <a:lnSpc>
                <a:spcPct val="150000"/>
              </a:lnSpc>
              <a:buFont typeface="Arial" panose="020B0604020202020204" pitchFamily="34" charset="0"/>
              <a:buNone/>
            </a:pPr>
            <a:r>
              <a:rPr lang="zh-TW" altLang="en-US" dirty="0"/>
              <a:t>過多</a:t>
            </a:r>
            <a:r>
              <a:rPr lang="en-US" altLang="zh-TW" dirty="0"/>
              <a:t>:</a:t>
            </a:r>
            <a:r>
              <a:rPr lang="zh-TW" altLang="en-US" dirty="0"/>
              <a:t> 過度適應訓練數據的噪音與細節而發生過擬合，模型出現梯度消失或爆炸的問題，而難以進行訓練。</a:t>
            </a:r>
          </a:p>
        </p:txBody>
      </p:sp>
    </p:spTree>
    <p:extLst>
      <p:ext uri="{BB962C8B-B14F-4D97-AF65-F5344CB8AC3E}">
        <p14:creationId xmlns:p14="http://schemas.microsoft.com/office/powerpoint/2010/main" val="25473469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nSpc>
                <a:spcPct val="150000"/>
              </a:lnSpc>
              <a:buFont typeface="Arial" panose="020B0604020202020204" pitchFamily="34" charset="0"/>
              <a:buNone/>
            </a:pPr>
            <a:r>
              <a:rPr lang="zh-TW" altLang="en-US" dirty="0"/>
              <a:t>再來則是實驗三的消融實驗，在這裡我們能觀察到每個子模型與完整模型的推薦性能，那從中我們有三項觀察</a:t>
            </a:r>
            <a:endParaRPr lang="en-US" altLang="zh-TW" dirty="0"/>
          </a:p>
          <a:p>
            <a:pPr marL="0" indent="0">
              <a:lnSpc>
                <a:spcPct val="150000"/>
              </a:lnSpc>
              <a:buFont typeface="Arial" panose="020B0604020202020204" pitchFamily="34" charset="0"/>
              <a:buNone/>
            </a:pPr>
            <a:endParaRPr lang="en-US" altLang="zh-TW" dirty="0"/>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zh-TW" altLang="zh-TW" dirty="0"/>
              <a:t>觀察一：在兩個資料集中，單獨使用</a:t>
            </a:r>
            <a:r>
              <a:rPr lang="en-US" altLang="zh-TW" dirty="0"/>
              <a:t> KIM </a:t>
            </a:r>
            <a:r>
              <a:rPr lang="zh-TW" altLang="zh-TW" dirty="0"/>
              <a:t>可以獲得與完整模型</a:t>
            </a:r>
            <a:r>
              <a:rPr lang="en-US" altLang="zh-TW" dirty="0"/>
              <a:t> PIFTA4Rec </a:t>
            </a:r>
            <a:r>
              <a:rPr lang="zh-TW" altLang="zh-TW" dirty="0"/>
              <a:t>接近的性能，而單獨使用</a:t>
            </a:r>
            <a:r>
              <a:rPr lang="en-US" altLang="zh-TW" dirty="0"/>
              <a:t> DLIM </a:t>
            </a:r>
            <a:r>
              <a:rPr lang="zh-TW" altLang="zh-TW" dirty="0"/>
              <a:t>則表現有明顯的落差</a:t>
            </a:r>
            <a:endParaRPr lang="en-US" altLang="zh-TW" dirty="0"/>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zh-TW" altLang="zh-TW" dirty="0"/>
              <a:t>這表明在</a:t>
            </a:r>
            <a:r>
              <a:rPr lang="en-US" altLang="zh-TW" dirty="0"/>
              <a:t> PIFTA4Rec </a:t>
            </a:r>
            <a:r>
              <a:rPr lang="zh-TW" altLang="zh-TW" dirty="0"/>
              <a:t>模型中，</a:t>
            </a:r>
            <a:r>
              <a:rPr lang="en-US" altLang="zh-TW" dirty="0"/>
              <a:t>KIM </a:t>
            </a:r>
            <a:r>
              <a:rPr lang="zh-TW" altLang="zh-TW" dirty="0"/>
              <a:t>的貢獻對於模型的整體性能來說更為重要。</a:t>
            </a:r>
            <a:endParaRPr lang="en-US" altLang="zh-TW" dirty="0"/>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zh-TW" altLang="zh-TW" dirty="0"/>
              <a:t>此外，</a:t>
            </a:r>
            <a:r>
              <a:rPr lang="zh-TW" altLang="en-US" dirty="0"/>
              <a:t>這也告訴我們</a:t>
            </a:r>
            <a:r>
              <a:rPr lang="en-US" altLang="zh-TW" dirty="0"/>
              <a:t>:</a:t>
            </a:r>
            <a:r>
              <a:rPr lang="zh-TW" altLang="zh-TW" dirty="0"/>
              <a:t>傳統方法僅需搭配簡單的注意力機制，可能就足以</a:t>
            </a:r>
            <a:r>
              <a:rPr lang="zh-TW" altLang="en-US" dirty="0"/>
              <a:t>跟</a:t>
            </a:r>
            <a:r>
              <a:rPr lang="zh-TW" altLang="zh-TW" dirty="0"/>
              <a:t>更高複雜度的深度學習模型</a:t>
            </a:r>
            <a:r>
              <a:rPr lang="zh-TW" altLang="en-US" dirty="0"/>
              <a:t>來競爭</a:t>
            </a:r>
            <a:endParaRPr lang="en-US" altLang="zh-TW" dirty="0"/>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endParaRPr lang="en-US" altLang="zh-TW" dirty="0"/>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zh-TW" altLang="zh-TW" dirty="0"/>
              <a:t>觀察二：在特性略有差異的兩個</a:t>
            </a:r>
            <a:r>
              <a:rPr lang="zh-TW" altLang="en-US" dirty="0"/>
              <a:t>資料</a:t>
            </a:r>
            <a:r>
              <a:rPr lang="zh-TW" altLang="zh-TW" dirty="0"/>
              <a:t>集中，完整模型與子模型</a:t>
            </a:r>
            <a:r>
              <a:rPr lang="en-US" altLang="zh-TW" dirty="0"/>
              <a:t> KIM </a:t>
            </a:r>
            <a:r>
              <a:rPr lang="zh-TW" altLang="zh-TW" dirty="0"/>
              <a:t>之間展示了明顯不同的表現反應</a:t>
            </a:r>
            <a:endParaRPr lang="en-US" altLang="zh-TW" dirty="0"/>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zh-TW" altLang="en-US" dirty="0"/>
              <a:t>怎麼說呢</a:t>
            </a:r>
            <a:r>
              <a:rPr lang="zh-TW" altLang="zh-TW" dirty="0"/>
              <a:t>，</a:t>
            </a:r>
            <a:r>
              <a:rPr lang="en-US" altLang="zh-TW" dirty="0"/>
              <a:t>(</a:t>
            </a:r>
            <a:r>
              <a:rPr lang="zh-TW" altLang="en-US" dirty="0"/>
              <a:t>切</a:t>
            </a:r>
            <a:r>
              <a:rPr lang="en-US" altLang="zh-TW" dirty="0"/>
              <a:t>)</a:t>
            </a:r>
            <a:r>
              <a:rPr lang="zh-TW" altLang="en-US" dirty="0"/>
              <a:t> </a:t>
            </a:r>
            <a:r>
              <a:rPr lang="zh-TW" altLang="zh-TW" dirty="0"/>
              <a:t>在購物籃數量少但項目數量多的</a:t>
            </a:r>
            <a:r>
              <a:rPr lang="en-US" altLang="zh-TW" dirty="0"/>
              <a:t> </a:t>
            </a:r>
            <a:r>
              <a:rPr lang="en-US" altLang="zh-TW" dirty="0" err="1"/>
              <a:t>Tafeng</a:t>
            </a:r>
            <a:r>
              <a:rPr lang="en-US" altLang="zh-TW" dirty="0"/>
              <a:t> </a:t>
            </a:r>
            <a:r>
              <a:rPr lang="zh-TW" altLang="zh-TW" dirty="0"/>
              <a:t>資料集中，在較少的推薦數量（</a:t>
            </a:r>
            <a:r>
              <a:rPr lang="en-US" altLang="zh-TW" dirty="0"/>
              <a:t>K </a:t>
            </a:r>
            <a:r>
              <a:rPr lang="zh-TW" altLang="zh-TW" dirty="0"/>
              <a:t>為</a:t>
            </a:r>
            <a:r>
              <a:rPr lang="en-US" altLang="zh-TW" dirty="0"/>
              <a:t> 5 </a:t>
            </a:r>
            <a:r>
              <a:rPr lang="zh-TW" altLang="zh-TW" dirty="0"/>
              <a:t>與</a:t>
            </a:r>
            <a:r>
              <a:rPr lang="en-US" altLang="zh-TW" dirty="0"/>
              <a:t> 10</a:t>
            </a:r>
            <a:r>
              <a:rPr lang="zh-TW" altLang="zh-TW" dirty="0"/>
              <a:t>）下，</a:t>
            </a:r>
            <a:r>
              <a:rPr lang="en-US" altLang="zh-TW" dirty="0"/>
              <a:t>KIM </a:t>
            </a:r>
            <a:r>
              <a:rPr lang="zh-TW" altLang="zh-TW" dirty="0"/>
              <a:t>表現較佳</a:t>
            </a:r>
            <a:endParaRPr lang="en-US" altLang="zh-TW" dirty="0"/>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zh-TW" altLang="zh-TW" dirty="0"/>
              <a:t>然而，</a:t>
            </a:r>
            <a:r>
              <a:rPr lang="en-US" altLang="zh-TW" dirty="0"/>
              <a:t>(</a:t>
            </a:r>
            <a:r>
              <a:rPr lang="zh-TW" altLang="en-US" dirty="0"/>
              <a:t>切</a:t>
            </a:r>
            <a:r>
              <a:rPr lang="en-US" altLang="zh-TW" dirty="0"/>
              <a:t>)</a:t>
            </a:r>
            <a:r>
              <a:rPr lang="zh-TW" altLang="en-US" dirty="0"/>
              <a:t> </a:t>
            </a:r>
            <a:r>
              <a:rPr lang="zh-TW" altLang="zh-TW" dirty="0"/>
              <a:t>隨著推薦數量增加（</a:t>
            </a:r>
            <a:r>
              <a:rPr lang="en-US" altLang="zh-TW" dirty="0"/>
              <a:t>K </a:t>
            </a:r>
            <a:r>
              <a:rPr lang="zh-TW" altLang="zh-TW" dirty="0"/>
              <a:t>為</a:t>
            </a:r>
            <a:r>
              <a:rPr lang="en-US" altLang="zh-TW" dirty="0"/>
              <a:t> 30</a:t>
            </a:r>
            <a:r>
              <a:rPr lang="zh-TW" altLang="zh-TW" dirty="0"/>
              <a:t>、</a:t>
            </a:r>
            <a:r>
              <a:rPr lang="en-US" altLang="zh-TW" dirty="0"/>
              <a:t>50</a:t>
            </a:r>
            <a:r>
              <a:rPr lang="zh-TW" altLang="zh-TW" dirty="0"/>
              <a:t>、</a:t>
            </a:r>
            <a:r>
              <a:rPr lang="en-US" altLang="zh-TW" dirty="0"/>
              <a:t>65</a:t>
            </a:r>
            <a:r>
              <a:rPr lang="zh-TW" altLang="zh-TW" dirty="0"/>
              <a:t>），完整模型</a:t>
            </a:r>
            <a:r>
              <a:rPr lang="en-US" altLang="zh-TW" dirty="0"/>
              <a:t> PIFTA4Rec </a:t>
            </a:r>
            <a:r>
              <a:rPr lang="zh-TW" altLang="zh-TW" dirty="0"/>
              <a:t>的推薦性能明顯提升，特別是在</a:t>
            </a:r>
            <a:r>
              <a:rPr lang="en-US" altLang="zh-TW" dirty="0"/>
              <a:t> NDCG </a:t>
            </a:r>
            <a:r>
              <a:rPr lang="zh-TW" altLang="zh-TW" dirty="0"/>
              <a:t>指標上</a:t>
            </a:r>
            <a:endParaRPr lang="en-US" altLang="zh-TW" dirty="0"/>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endParaRPr lang="en-US" altLang="zh-TW" dirty="0"/>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zh-TW" altLang="en-US" dirty="0"/>
              <a:t>那</a:t>
            </a:r>
            <a:r>
              <a:rPr lang="zh-TW" altLang="zh-TW" dirty="0"/>
              <a:t>另一方面，在購物籃數量多但項目數量少的</a:t>
            </a:r>
            <a:r>
              <a:rPr lang="en-US" altLang="zh-TW" dirty="0"/>
              <a:t> </a:t>
            </a:r>
            <a:r>
              <a:rPr lang="en-US" altLang="zh-TW" dirty="0" err="1"/>
              <a:t>Dunnhumby</a:t>
            </a:r>
            <a:r>
              <a:rPr lang="en-US" altLang="zh-TW" dirty="0"/>
              <a:t> </a:t>
            </a:r>
            <a:r>
              <a:rPr lang="zh-TW" altLang="zh-TW" dirty="0"/>
              <a:t>資料集中，</a:t>
            </a:r>
            <a:endParaRPr lang="en-US" altLang="zh-TW" dirty="0"/>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zh-TW" altLang="zh-TW" dirty="0"/>
              <a:t>完整模型在大部分</a:t>
            </a:r>
            <a:r>
              <a:rPr lang="en-US" altLang="zh-TW" dirty="0"/>
              <a:t> K </a:t>
            </a:r>
            <a:r>
              <a:rPr lang="zh-TW" altLang="zh-TW" dirty="0"/>
              <a:t>值上均優於</a:t>
            </a:r>
            <a:r>
              <a:rPr lang="en-US" altLang="zh-TW" dirty="0"/>
              <a:t> KIM</a:t>
            </a:r>
            <a:r>
              <a:rPr lang="zh-TW" altLang="zh-TW" dirty="0"/>
              <a:t>，但兩者之間的差距相較於</a:t>
            </a:r>
            <a:r>
              <a:rPr lang="en-US" altLang="zh-TW" dirty="0"/>
              <a:t> </a:t>
            </a:r>
            <a:r>
              <a:rPr lang="en-US" altLang="zh-TW" dirty="0" err="1"/>
              <a:t>Tafeng</a:t>
            </a:r>
            <a:r>
              <a:rPr lang="en-US" altLang="zh-TW" dirty="0"/>
              <a:t> </a:t>
            </a:r>
            <a:r>
              <a:rPr lang="zh-TW" altLang="zh-TW" dirty="0"/>
              <a:t>資料集要小得多</a:t>
            </a:r>
            <a:endParaRPr lang="en-US" altLang="zh-TW" dirty="0"/>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zh-TW" altLang="zh-TW" dirty="0"/>
              <a:t>這</a:t>
            </a:r>
            <a:r>
              <a:rPr lang="zh-TW" altLang="en-US" dirty="0"/>
              <a:t>樣的結果</a:t>
            </a:r>
            <a:r>
              <a:rPr lang="zh-TW" altLang="zh-TW" dirty="0"/>
              <a:t>表明</a:t>
            </a:r>
            <a:r>
              <a:rPr lang="zh-TW" altLang="en-US" dirty="0"/>
              <a:t>了</a:t>
            </a:r>
            <a:r>
              <a:rPr lang="zh-TW" altLang="zh-TW" dirty="0"/>
              <a:t>，簡單的</a:t>
            </a:r>
            <a:r>
              <a:rPr lang="en-US" altLang="zh-TW" dirty="0"/>
              <a:t> KIM </a:t>
            </a:r>
            <a:r>
              <a:rPr lang="zh-TW" altLang="zh-TW" dirty="0"/>
              <a:t>模型</a:t>
            </a:r>
            <a:r>
              <a:rPr lang="zh-TW" altLang="en-US" dirty="0"/>
              <a:t>可以</a:t>
            </a:r>
            <a:r>
              <a:rPr lang="zh-TW" altLang="zh-TW" dirty="0"/>
              <a:t>有效處理項目較少的情境，但當項目數量增加時，</a:t>
            </a:r>
            <a:r>
              <a:rPr lang="zh-TW" altLang="en-US" dirty="0"/>
              <a:t>則</a:t>
            </a:r>
            <a:r>
              <a:rPr lang="zh-TW" altLang="zh-TW" dirty="0"/>
              <a:t>需要更全面的完整模型</a:t>
            </a:r>
            <a:r>
              <a:rPr lang="en-US" altLang="zh-TW" dirty="0"/>
              <a:t> PIFTA4Rec (</a:t>
            </a:r>
            <a:r>
              <a:rPr lang="zh-TW" altLang="en-US" dirty="0"/>
              <a:t>切</a:t>
            </a:r>
            <a:r>
              <a:rPr lang="en-US" altLang="zh-TW" dirty="0"/>
              <a:t>)</a:t>
            </a:r>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endParaRPr lang="en-US" altLang="zh-TW" dirty="0"/>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zh-TW" altLang="zh-TW" dirty="0"/>
              <a:t>觀察三：雖然</a:t>
            </a:r>
            <a:r>
              <a:rPr lang="en-US" altLang="zh-TW" dirty="0"/>
              <a:t> DLIM </a:t>
            </a:r>
            <a:r>
              <a:rPr lang="zh-TW" altLang="zh-TW" dirty="0"/>
              <a:t>在與</a:t>
            </a:r>
            <a:r>
              <a:rPr lang="en-US" altLang="zh-TW" dirty="0"/>
              <a:t> PIFTA4Rec </a:t>
            </a:r>
            <a:r>
              <a:rPr lang="zh-TW" altLang="zh-TW" dirty="0"/>
              <a:t>和</a:t>
            </a:r>
            <a:r>
              <a:rPr lang="en-US" altLang="zh-TW" dirty="0"/>
              <a:t> KIM </a:t>
            </a:r>
            <a:r>
              <a:rPr lang="zh-TW" altLang="zh-TW" dirty="0"/>
              <a:t>的直接比較中</a:t>
            </a:r>
            <a:r>
              <a:rPr lang="zh-TW" altLang="en-US" dirty="0"/>
              <a:t>推薦表現較差</a:t>
            </a:r>
            <a:r>
              <a:rPr lang="zh-TW" altLang="zh-TW" dirty="0"/>
              <a:t>，但</a:t>
            </a:r>
            <a:r>
              <a:rPr lang="zh-TW" altLang="en-US" dirty="0"/>
              <a:t>他與其他基於神經網絡的推薦模型相比還是滿具</a:t>
            </a:r>
            <a:r>
              <a:rPr lang="zh-TW" altLang="zh-TW" dirty="0"/>
              <a:t>競爭力</a:t>
            </a:r>
            <a:endParaRPr lang="en-US" altLang="zh-TW" dirty="0"/>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endParaRPr lang="en-US" altLang="zh-TW" dirty="0"/>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endParaRPr lang="en-US" altLang="zh-TW" dirty="0"/>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endParaRPr lang="en-US" altLang="zh-TW" dirty="0"/>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endParaRPr lang="en-US" altLang="zh-TW" dirty="0"/>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en-US" altLang="zh-TW" dirty="0"/>
              <a:t>-</a:t>
            </a:r>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zh-TW" altLang="zh-TW" dirty="0"/>
              <a:t>這是因為</a:t>
            </a:r>
            <a:r>
              <a:rPr lang="en-US" altLang="zh-TW" dirty="0"/>
              <a:t> PIFTA4Rec </a:t>
            </a:r>
            <a:r>
              <a:rPr lang="zh-TW" altLang="zh-TW" dirty="0"/>
              <a:t>不僅考慮了每個用戶的重複購買行為資訊，還學習了用戶與項目之間更為複雜的長短期關聯性，從而能在面對豐富多元的項目選擇時，提供更加精準的推薦。</a:t>
            </a:r>
            <a:endParaRPr lang="en-US" altLang="zh-TW" dirty="0"/>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endParaRPr lang="en-US" altLang="zh-TW" dirty="0"/>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endParaRPr lang="en-US" altLang="zh-TW" dirty="0"/>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endParaRPr lang="en-US" altLang="zh-TW" dirty="0"/>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endParaRPr lang="zh-TW" altLang="zh-TW" dirty="0"/>
          </a:p>
          <a:p>
            <a:pPr marL="0" indent="0">
              <a:lnSpc>
                <a:spcPct val="150000"/>
              </a:lnSpc>
              <a:buFont typeface="Arial" panose="020B0604020202020204" pitchFamily="34" charset="0"/>
              <a:buNone/>
            </a:pPr>
            <a:endParaRPr lang="en-US" altLang="zh-TW" dirty="0"/>
          </a:p>
        </p:txBody>
      </p:sp>
    </p:spTree>
    <p:extLst>
      <p:ext uri="{BB962C8B-B14F-4D97-AF65-F5344CB8AC3E}">
        <p14:creationId xmlns:p14="http://schemas.microsoft.com/office/powerpoint/2010/main" val="12369078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zh-TW" altLang="en-US" dirty="0"/>
              <a:t>怎麼說呢，</a:t>
            </a:r>
            <a:r>
              <a:rPr lang="zh-TW" altLang="zh-TW" dirty="0"/>
              <a:t>表</a:t>
            </a:r>
            <a:r>
              <a:rPr lang="en-US" altLang="zh-TW" dirty="0"/>
              <a:t> 17</a:t>
            </a:r>
            <a:r>
              <a:rPr lang="zh-TW" altLang="en-US" dirty="0"/>
              <a:t> 顯示出子模型 </a:t>
            </a:r>
            <a:r>
              <a:rPr lang="en-US" altLang="zh-TW" dirty="0"/>
              <a:t>DLIM</a:t>
            </a:r>
            <a:r>
              <a:rPr lang="zh-TW" altLang="en-US" dirty="0"/>
              <a:t> 與五個神經網路 </a:t>
            </a:r>
            <a:r>
              <a:rPr lang="en-US" altLang="zh-TW" dirty="0"/>
              <a:t>Baseline </a:t>
            </a:r>
            <a:r>
              <a:rPr lang="zh-TW" altLang="en-US" dirty="0"/>
              <a:t>的比較結果 ，其中黃色部分的指標分數是 </a:t>
            </a:r>
            <a:r>
              <a:rPr lang="en-US" altLang="zh-TW" dirty="0"/>
              <a:t>DLIM</a:t>
            </a:r>
            <a:r>
              <a:rPr lang="zh-TW" altLang="en-US" dirty="0"/>
              <a:t> 贏過的部分</a:t>
            </a:r>
            <a:endParaRPr lang="en-US" altLang="zh-TW" dirty="0"/>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zh-TW" altLang="en-US" dirty="0"/>
              <a:t>大致上來看，</a:t>
            </a:r>
            <a:r>
              <a:rPr lang="zh-TW" altLang="zh-TW" dirty="0"/>
              <a:t>在</a:t>
            </a:r>
            <a:r>
              <a:rPr lang="en-US" altLang="zh-TW" dirty="0"/>
              <a:t> </a:t>
            </a:r>
            <a:r>
              <a:rPr lang="en-US" altLang="zh-TW" dirty="0" err="1"/>
              <a:t>Tafeng</a:t>
            </a:r>
            <a:r>
              <a:rPr lang="en-US" altLang="zh-TW" dirty="0"/>
              <a:t> </a:t>
            </a:r>
            <a:r>
              <a:rPr lang="zh-TW" altLang="zh-TW" dirty="0"/>
              <a:t>資料集中，</a:t>
            </a:r>
            <a:r>
              <a:rPr lang="en-US" altLang="zh-TW" dirty="0"/>
              <a:t>DLIM </a:t>
            </a:r>
            <a:r>
              <a:rPr lang="zh-TW" altLang="zh-TW" dirty="0"/>
              <a:t>勝過了五個基線模型中的四個</a:t>
            </a:r>
            <a:r>
              <a:rPr lang="zh-TW" altLang="en-US" dirty="0"/>
              <a:t>，</a:t>
            </a:r>
            <a:r>
              <a:rPr lang="zh-TW" altLang="zh-TW" dirty="0"/>
              <a:t>而在</a:t>
            </a:r>
            <a:r>
              <a:rPr lang="en-US" altLang="zh-TW" dirty="0"/>
              <a:t> </a:t>
            </a:r>
            <a:r>
              <a:rPr lang="en-US" altLang="zh-TW" dirty="0" err="1"/>
              <a:t>Dunnhumby</a:t>
            </a:r>
            <a:r>
              <a:rPr lang="en-US" altLang="zh-TW" dirty="0"/>
              <a:t> </a:t>
            </a:r>
            <a:r>
              <a:rPr lang="zh-TW" altLang="zh-TW" dirty="0"/>
              <a:t>資料集上，則超越了三個</a:t>
            </a:r>
            <a:endParaRPr lang="zh-TW" altLang="en-US" dirty="0"/>
          </a:p>
          <a:p>
            <a:pPr marL="0" marR="0" lvl="0" indent="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endParaRPr lang="en-US" altLang="zh-TW" dirty="0"/>
          </a:p>
          <a:p>
            <a:pPr marL="0" indent="0">
              <a:lnSpc>
                <a:spcPct val="150000"/>
              </a:lnSpc>
              <a:buFont typeface="Arial" panose="020B0604020202020204" pitchFamily="34" charset="0"/>
              <a:buNone/>
            </a:pPr>
            <a:endParaRPr lang="en-US" altLang="zh-TW" dirty="0"/>
          </a:p>
        </p:txBody>
      </p:sp>
    </p:spTree>
    <p:extLst>
      <p:ext uri="{BB962C8B-B14F-4D97-AF65-F5344CB8AC3E}">
        <p14:creationId xmlns:p14="http://schemas.microsoft.com/office/powerpoint/2010/main" val="28372275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143ef78cc43_0_10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143ef78cc43_0_1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76687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endParaRPr lang="en-US" altLang="zh-TW" b="0" i="0" dirty="0">
              <a:solidFill>
                <a:srgbClr val="333333"/>
              </a:solidFill>
              <a:effectLst/>
              <a:latin typeface="+mn-lt"/>
            </a:endParaRPr>
          </a:p>
        </p:txBody>
      </p:sp>
    </p:spTree>
    <p:extLst>
      <p:ext uri="{BB962C8B-B14F-4D97-AF65-F5344CB8AC3E}">
        <p14:creationId xmlns:p14="http://schemas.microsoft.com/office/powerpoint/2010/main" val="38792261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gn="just">
              <a:lnSpc>
                <a:spcPct val="150000"/>
              </a:lnSpc>
              <a:buFont typeface="Arial" panose="020B0604020202020204" pitchFamily="34" charset="0"/>
              <a:buNone/>
            </a:pPr>
            <a:r>
              <a:rPr lang="zh-TW" altLang="en-US" dirty="0"/>
              <a:t>在未來展望部分，我們則可以引入更多的特徵和數據來源來豐富向量表示</a:t>
            </a:r>
            <a:endParaRPr lang="en-US" altLang="zh-TW" dirty="0"/>
          </a:p>
          <a:p>
            <a:pPr marL="0" indent="0" algn="just">
              <a:lnSpc>
                <a:spcPct val="150000"/>
              </a:lnSpc>
              <a:buFont typeface="Arial" panose="020B0604020202020204" pitchFamily="34" charset="0"/>
              <a:buNone/>
            </a:pPr>
            <a:endParaRPr lang="en-US" altLang="zh-TW" dirty="0"/>
          </a:p>
          <a:p>
            <a:pPr marL="0" indent="0" algn="just">
              <a:lnSpc>
                <a:spcPct val="150000"/>
              </a:lnSpc>
              <a:buFont typeface="Arial" panose="020B0604020202020204" pitchFamily="34" charset="0"/>
              <a:buNone/>
            </a:pPr>
            <a:r>
              <a:rPr lang="zh-TW" altLang="en-US" dirty="0"/>
              <a:t>再來是改進 </a:t>
            </a:r>
            <a:r>
              <a:rPr lang="en-US" altLang="zh-TW" dirty="0"/>
              <a:t>Temporal Attention </a:t>
            </a:r>
            <a:r>
              <a:rPr lang="zh-TW" altLang="en-US" dirty="0"/>
              <a:t>的方法，像是可以考慮效果更好的時間衰減方法，</a:t>
            </a:r>
            <a:endParaRPr lang="en-US" altLang="zh-TW" dirty="0"/>
          </a:p>
          <a:p>
            <a:pPr marL="0" indent="0" algn="just">
              <a:lnSpc>
                <a:spcPct val="150000"/>
              </a:lnSpc>
              <a:buFont typeface="Arial" panose="020B0604020202020204" pitchFamily="34" charset="0"/>
              <a:buNone/>
            </a:pPr>
            <a:r>
              <a:rPr lang="zh-TW" altLang="en-US" dirty="0"/>
              <a:t>或是結合時間嵌入以及結合一些在處理時間序列數據非常有效的模型，像是：</a:t>
            </a:r>
            <a:r>
              <a:rPr lang="en-US" altLang="zh-TW" dirty="0"/>
              <a:t>LSTM</a:t>
            </a:r>
            <a:r>
              <a:rPr lang="zh-TW" altLang="en-US" dirty="0"/>
              <a:t>、</a:t>
            </a:r>
            <a:r>
              <a:rPr lang="en-US" altLang="zh-TW" dirty="0"/>
              <a:t>GRU </a:t>
            </a:r>
            <a:r>
              <a:rPr lang="zh-TW" altLang="en-US" dirty="0"/>
              <a:t>等等，來增強模型的時間動態建模能力</a:t>
            </a:r>
            <a:endParaRPr lang="en-US" altLang="zh-TW" dirty="0"/>
          </a:p>
          <a:p>
            <a:pPr marL="0" indent="0" algn="just">
              <a:lnSpc>
                <a:spcPct val="150000"/>
              </a:lnSpc>
              <a:buFont typeface="Arial" panose="020B0604020202020204" pitchFamily="34" charset="0"/>
              <a:buNone/>
            </a:pPr>
            <a:endParaRPr lang="en-US" altLang="zh-TW" dirty="0"/>
          </a:p>
          <a:p>
            <a:pPr marL="0" indent="0" algn="just">
              <a:lnSpc>
                <a:spcPct val="150000"/>
              </a:lnSpc>
              <a:buFont typeface="Arial" panose="020B0604020202020204" pitchFamily="34" charset="0"/>
              <a:buNone/>
            </a:pPr>
            <a:r>
              <a:rPr lang="zh-TW" altLang="en-US" dirty="0"/>
              <a:t>另外還有，因為在實驗時有發現使用不同特性的資料集時，完整模型與子模型會有不同的表現反應</a:t>
            </a:r>
            <a:endParaRPr lang="en-US" altLang="zh-TW" dirty="0"/>
          </a:p>
          <a:p>
            <a:pPr marL="0" indent="0" algn="just">
              <a:lnSpc>
                <a:spcPct val="150000"/>
              </a:lnSpc>
              <a:buFont typeface="Arial" panose="020B0604020202020204" pitchFamily="34" charset="0"/>
              <a:buNone/>
            </a:pPr>
            <a:r>
              <a:rPr lang="zh-TW" altLang="en-US" dirty="0"/>
              <a:t>因此，在未來我們可以使用其他更多樣化的資料集來進行訓練，並對模型進行調整和優化，來增強他在不同應用場景下的表現和可靠性</a:t>
            </a:r>
            <a:endParaRPr lang="en-US" altLang="zh-TW" dirty="0"/>
          </a:p>
          <a:p>
            <a:pPr marL="0" indent="0" algn="just">
              <a:lnSpc>
                <a:spcPct val="150000"/>
              </a:lnSpc>
              <a:buFont typeface="Arial" panose="020B0604020202020204" pitchFamily="34" charset="0"/>
              <a:buNone/>
            </a:pPr>
            <a:endParaRPr lang="en-US" altLang="zh-TW" dirty="0"/>
          </a:p>
          <a:p>
            <a:pPr marL="0" indent="0" algn="just">
              <a:lnSpc>
                <a:spcPct val="150000"/>
              </a:lnSpc>
              <a:buFont typeface="Arial" panose="020B0604020202020204" pitchFamily="34" charset="0"/>
              <a:buNone/>
            </a:pPr>
            <a:r>
              <a:rPr lang="en-US" altLang="zh-TW" dirty="0"/>
              <a:t>-</a:t>
            </a:r>
          </a:p>
          <a:p>
            <a:pPr marL="0" marR="0" lvl="0" indent="0" algn="just"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zh-TW" altLang="en-US" dirty="0"/>
              <a:t>目前</a:t>
            </a:r>
            <a:r>
              <a:rPr lang="en-US" altLang="zh-TW" dirty="0"/>
              <a:t>:PIFTA4Rec </a:t>
            </a:r>
            <a:r>
              <a:rPr lang="zh-TW" altLang="en-US" dirty="0"/>
              <a:t>模型主要僅利用個性化項目頻率資訊來構建用戶和項目的向量，這可能會限制向量表示的豐富性</a:t>
            </a:r>
            <a:endParaRPr lang="en-US" altLang="zh-TW" dirty="0"/>
          </a:p>
          <a:p>
            <a:pPr marL="0" marR="0" lvl="0" indent="0" algn="just"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zh-TW" altLang="en-US" dirty="0"/>
              <a:t>目前</a:t>
            </a:r>
            <a:r>
              <a:rPr lang="en-US" altLang="zh-TW" dirty="0"/>
              <a:t>:</a:t>
            </a:r>
            <a:r>
              <a:rPr lang="zh-TW" altLang="en-US" dirty="0"/>
              <a:t>利用一個可學習的衰減率應用指數衰減公式來決定每個購物籃權重，而這種方法可能還不足以充分捕捉時間特徵資訊</a:t>
            </a:r>
            <a:endParaRPr lang="en-US" altLang="zh-TW" dirty="0"/>
          </a:p>
          <a:p>
            <a:pPr marL="0" indent="0" algn="just">
              <a:lnSpc>
                <a:spcPct val="150000"/>
              </a:lnSpc>
              <a:buFont typeface="Arial" panose="020B0604020202020204" pitchFamily="34" charset="0"/>
              <a:buNone/>
            </a:pPr>
            <a:endParaRPr lang="en-US" altLang="zh-TW" dirty="0"/>
          </a:p>
        </p:txBody>
      </p:sp>
    </p:spTree>
    <p:extLst>
      <p:ext uri="{BB962C8B-B14F-4D97-AF65-F5344CB8AC3E}">
        <p14:creationId xmlns:p14="http://schemas.microsoft.com/office/powerpoint/2010/main" val="99961258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143ef78cc43_0_10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143ef78cc43_0_10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943947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7"/>
        <p:cNvGrpSpPr/>
        <p:nvPr/>
      </p:nvGrpSpPr>
      <p:grpSpPr>
        <a:xfrm>
          <a:off x="0" y="0"/>
          <a:ext cx="0" cy="0"/>
          <a:chOff x="0" y="0"/>
          <a:chExt cx="0" cy="0"/>
        </a:xfrm>
      </p:grpSpPr>
      <p:sp>
        <p:nvSpPr>
          <p:cNvPr id="4878" name="Google Shape;4878;g146b887401b_0_2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9" name="Google Shape;4879;g146b887401b_0_2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zh-TW" altLang="en-US" dirty="0"/>
              <a:t>下一個購物籃推薦就是根據用戶過去的購物籃紀錄，來預測下一個購物籃組合</a:t>
            </a:r>
            <a:endParaRPr lang="en-US" altLang="zh-TW" dirty="0"/>
          </a:p>
        </p:txBody>
      </p:sp>
    </p:spTree>
    <p:extLst>
      <p:ext uri="{BB962C8B-B14F-4D97-AF65-F5344CB8AC3E}">
        <p14:creationId xmlns:p14="http://schemas.microsoft.com/office/powerpoint/2010/main" val="976400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zh-TW" altLang="en-US" dirty="0"/>
              <a:t>那另一方面，在經濟學和心理學領域的研究顯示，</a:t>
            </a:r>
            <a:endParaRPr lang="en-US" altLang="zh-TW" dirty="0"/>
          </a:p>
          <a:p>
            <a:pPr marL="158750" indent="0" algn="l">
              <a:buNone/>
            </a:pPr>
            <a:r>
              <a:rPr lang="zh-TW" altLang="en-US" dirty="0"/>
              <a:t>儘管人類購買行為的心理過程極度複雜，但當要選擇重新消費某項目時，則十分受到該項目最近消費歷史的影響</a:t>
            </a:r>
            <a:endParaRPr lang="en-US" altLang="zh-TW" dirty="0"/>
          </a:p>
          <a:p>
            <a:pPr marL="158750" indent="0" algn="l">
              <a:buNone/>
            </a:pPr>
            <a:endParaRPr lang="en-US" altLang="zh-TW" dirty="0"/>
          </a:p>
          <a:p>
            <a:pPr marL="158750" indent="0" algn="l">
              <a:buNone/>
            </a:pPr>
            <a:r>
              <a:rPr lang="zh-TW" altLang="en-US" dirty="0"/>
              <a:t>那受到此觀點的啟發，個性化項目頻率 </a:t>
            </a:r>
            <a:r>
              <a:rPr lang="en-US" altLang="zh-TW" dirty="0"/>
              <a:t>PIF </a:t>
            </a:r>
            <a:r>
              <a:rPr lang="zh-TW" altLang="en-US" dirty="0"/>
              <a:t>開始受到學者的關注，他為下一個購物籃推薦提供兩個主要的購買模式</a:t>
            </a:r>
            <a:endParaRPr lang="en-US" altLang="zh-TW"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t>第一個是重複購買模式，它用來評估目標用戶過去購物籃中的某個項目，是否會再次出現在他的下一次購物中</a:t>
            </a:r>
            <a:endParaRPr lang="en-US" altLang="zh-TW" dirty="0"/>
          </a:p>
          <a:p>
            <a:pPr marL="158750" indent="0" algn="l">
              <a:buNone/>
            </a:pPr>
            <a:r>
              <a:rPr lang="zh-TW" altLang="en-US" dirty="0"/>
              <a:t>而協同購買模式，是用來評估相似用戶過去購物籃中的某個項目，是否會出現在目標用戶的下一次購物中</a:t>
            </a:r>
            <a:endParaRPr lang="en-US" altLang="zh-TW" dirty="0"/>
          </a:p>
          <a:p>
            <a:pPr marL="158750" indent="0" algn="l">
              <a:buNone/>
            </a:pPr>
            <a:endParaRPr lang="en-US" altLang="zh-TW" dirty="0"/>
          </a:p>
          <a:p>
            <a:pPr marL="158750" indent="0" algn="l">
              <a:buNone/>
            </a:pPr>
            <a:r>
              <a:rPr lang="en-US" altLang="zh-TW" dirty="0"/>
              <a:t>-</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t>消費者很可能會基於他們最近一次或前幾次與該產品的互動經驗來做出選擇</a:t>
            </a:r>
            <a:endParaRPr lang="en-US" altLang="zh-TW" dirty="0"/>
          </a:p>
          <a:p>
            <a:pPr marL="158750" indent="0" algn="l">
              <a:buNone/>
            </a:pPr>
            <a:endParaRPr lang="en-US" altLang="zh-TW" dirty="0"/>
          </a:p>
        </p:txBody>
      </p:sp>
    </p:spTree>
    <p:extLst>
      <p:ext uri="{BB962C8B-B14F-4D97-AF65-F5344CB8AC3E}">
        <p14:creationId xmlns:p14="http://schemas.microsoft.com/office/powerpoint/2010/main" val="1961393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zh-TW" altLang="en-US" dirty="0"/>
              <a:t>這樣的重複購買行為資訊，在許多任務上已被證實能提升推薦性能</a:t>
            </a:r>
            <a:endParaRPr lang="en-US" altLang="zh-TW" dirty="0"/>
          </a:p>
          <a:p>
            <a:pPr marL="158750" indent="0" algn="l">
              <a:buNone/>
            </a:pPr>
            <a:r>
              <a:rPr lang="zh-TW" altLang="en-US" dirty="0"/>
              <a:t>其中最具代表性的 </a:t>
            </a:r>
            <a:r>
              <a:rPr lang="en-US" altLang="zh-TW" dirty="0"/>
              <a:t>TIFU-KNN</a:t>
            </a:r>
            <a:r>
              <a:rPr lang="zh-TW" altLang="en-US" dirty="0"/>
              <a:t>，他是一種比較傳統的方法，但表現卻贏過許多深度學習模型</a:t>
            </a:r>
            <a:endParaRPr lang="en-US" altLang="zh-TW" dirty="0"/>
          </a:p>
          <a:p>
            <a:pPr marL="158750" indent="0" algn="l">
              <a:buNone/>
            </a:pPr>
            <a:r>
              <a:rPr lang="zh-TW" altLang="en-US" dirty="0"/>
              <a:t>其中，我們發現，他的參數並不是學習而來的，因此他的推薦表現可能存在著進步空間</a:t>
            </a:r>
            <a:endParaRPr lang="en-US" altLang="zh-TW" dirty="0"/>
          </a:p>
          <a:p>
            <a:pPr marL="158750" indent="0" algn="l">
              <a:buNone/>
            </a:pPr>
            <a:r>
              <a:rPr lang="zh-TW" altLang="en-US" dirty="0"/>
              <a:t>另一方面，則是剛剛在前面，我們有提到說目前的推薦方法大多是基於 </a:t>
            </a:r>
            <a:r>
              <a:rPr lang="en-US" altLang="zh-TW" dirty="0"/>
              <a:t>RNN</a:t>
            </a:r>
            <a:r>
              <a:rPr lang="zh-TW" altLang="en-US" dirty="0"/>
              <a:t> 與 </a:t>
            </a:r>
            <a:r>
              <a:rPr lang="en-US" altLang="zh-TW" dirty="0"/>
              <a:t>Transformer </a:t>
            </a:r>
            <a:r>
              <a:rPr lang="zh-TW" altLang="en-US" dirty="0"/>
              <a:t>來做模型架構設計</a:t>
            </a:r>
            <a:endParaRPr lang="en-US" altLang="zh-TW" dirty="0"/>
          </a:p>
          <a:p>
            <a:pPr marL="158750" indent="0" algn="l">
              <a:buNone/>
            </a:pPr>
            <a:r>
              <a:rPr lang="zh-TW" altLang="en-US" dirty="0"/>
              <a:t>那此方法的作者則有指出 </a:t>
            </a:r>
            <a:r>
              <a:rPr lang="en-US" altLang="zh-TW" dirty="0"/>
              <a:t>:</a:t>
            </a:r>
            <a:r>
              <a:rPr lang="zh-TW" altLang="en-US" dirty="0"/>
              <a:t> </a:t>
            </a:r>
            <a:r>
              <a:rPr lang="en-US" altLang="zh-TW" dirty="0"/>
              <a:t>RNN </a:t>
            </a:r>
            <a:r>
              <a:rPr lang="zh-TW" altLang="en-US" dirty="0"/>
              <a:t>模型在學習這樣的資訊來進行推薦時，結果是不理想的</a:t>
            </a:r>
            <a:endParaRPr lang="en-US" altLang="zh-TW" dirty="0"/>
          </a:p>
          <a:p>
            <a:pPr marL="158750" indent="0" algn="l">
              <a:buNone/>
            </a:pPr>
            <a:r>
              <a:rPr lang="zh-TW" altLang="en-US" dirty="0"/>
              <a:t>但至於透過注意力機制來學習的效果如何，則還沒有研究顯示</a:t>
            </a:r>
            <a:endParaRPr lang="en-US" altLang="zh-TW" dirty="0"/>
          </a:p>
        </p:txBody>
      </p:sp>
    </p:spTree>
    <p:extLst>
      <p:ext uri="{BB962C8B-B14F-4D97-AF65-F5344CB8AC3E}">
        <p14:creationId xmlns:p14="http://schemas.microsoft.com/office/powerpoint/2010/main" val="34531891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2"/>
        <p:cNvGrpSpPr/>
        <p:nvPr/>
      </p:nvGrpSpPr>
      <p:grpSpPr>
        <a:xfrm>
          <a:off x="0" y="0"/>
          <a:ext cx="0" cy="0"/>
          <a:chOff x="0" y="0"/>
          <a:chExt cx="0" cy="0"/>
        </a:xfrm>
      </p:grpSpPr>
      <p:sp>
        <p:nvSpPr>
          <p:cNvPr id="1613" name="Google Shape;1613;g13a5291cde1_0_9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4" name="Google Shape;1614;g13a5291cde1_0_9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a:buNone/>
            </a:pPr>
            <a:r>
              <a:rPr lang="zh-TW" altLang="en-US" dirty="0"/>
              <a:t>因此，本研究為下一個購物籃推薦任務提出一個結合 </a:t>
            </a:r>
            <a:r>
              <a:rPr lang="en-US" altLang="zh-TW" dirty="0"/>
              <a:t>PIF </a:t>
            </a:r>
            <a:r>
              <a:rPr lang="zh-TW" altLang="en-US" dirty="0"/>
              <a:t>資訊與時間注意力機制的混合模型</a:t>
            </a:r>
            <a:endParaRPr lang="en-US" altLang="zh-TW"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t>通過結合傳統的向量空間模型與現今深度學習的技術，</a:t>
            </a:r>
            <a:endParaRPr lang="en-US" altLang="zh-TW" dirty="0"/>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zh-TW" altLang="en-US" dirty="0"/>
              <a:t>來探索能否更有效的使用 </a:t>
            </a:r>
            <a:r>
              <a:rPr lang="en-US" altLang="zh-TW" dirty="0"/>
              <a:t>PIF </a:t>
            </a:r>
            <a:r>
              <a:rPr lang="zh-TW" altLang="en-US" dirty="0"/>
              <a:t>資訊，提供一個更全面和精確的推薦預測</a:t>
            </a:r>
            <a:endParaRPr lang="en-US" altLang="zh-TW" dirty="0"/>
          </a:p>
        </p:txBody>
      </p:sp>
    </p:spTree>
    <p:extLst>
      <p:ext uri="{BB962C8B-B14F-4D97-AF65-F5344CB8AC3E}">
        <p14:creationId xmlns:p14="http://schemas.microsoft.com/office/powerpoint/2010/main" val="1474653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userDrawn="1">
  <p:cSld name="TITLE">
    <p:spTree>
      <p:nvGrpSpPr>
        <p:cNvPr id="1" name="Shape 8"/>
        <p:cNvGrpSpPr/>
        <p:nvPr/>
      </p:nvGrpSpPr>
      <p:grpSpPr>
        <a:xfrm>
          <a:off x="0" y="0"/>
          <a:ext cx="0" cy="0"/>
          <a:chOff x="0" y="0"/>
          <a:chExt cx="0" cy="0"/>
        </a:xfrm>
      </p:grpSpPr>
      <p:sp>
        <p:nvSpPr>
          <p:cNvPr id="9" name="Google Shape;9;p2"/>
          <p:cNvSpPr/>
          <p:nvPr/>
        </p:nvSpPr>
        <p:spPr>
          <a:xfrm>
            <a:off x="548700" y="556225"/>
            <a:ext cx="8046600" cy="4038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a:off x="301825" y="4860650"/>
            <a:ext cx="872300" cy="99600"/>
            <a:chOff x="301825" y="4860650"/>
            <a:chExt cx="872300" cy="99600"/>
          </a:xfrm>
        </p:grpSpPr>
        <p:sp>
          <p:nvSpPr>
            <p:cNvPr id="11" name="Google Shape;11;p2"/>
            <p:cNvSpPr/>
            <p:nvPr/>
          </p:nvSpPr>
          <p:spPr>
            <a:xfrm>
              <a:off x="301825" y="4860650"/>
              <a:ext cx="99600" cy="99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95000" y="4860650"/>
              <a:ext cx="99600" cy="99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88175" y="4860650"/>
              <a:ext cx="99600" cy="99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81350" y="4860650"/>
              <a:ext cx="99600" cy="99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074525" y="4860650"/>
              <a:ext cx="99600" cy="99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4111275" y="669163"/>
            <a:ext cx="3661200" cy="2807100"/>
          </a:xfrm>
          <a:prstGeom prst="rect">
            <a:avLst/>
          </a:prstGeom>
        </p:spPr>
        <p:txBody>
          <a:bodyPr spcFirstLastPara="1" wrap="square" lIns="91425" tIns="91425" rIns="91425" bIns="91425" anchor="t" anchorCtr="0">
            <a:noAutofit/>
          </a:bodyPr>
          <a:lstStyle>
            <a:lvl1pPr lvl="0">
              <a:spcBef>
                <a:spcPts val="0"/>
              </a:spcBef>
              <a:spcAft>
                <a:spcPts val="0"/>
              </a:spcAft>
              <a:buClr>
                <a:srgbClr val="191919"/>
              </a:buClr>
              <a:buSzPts val="5200"/>
              <a:buNone/>
              <a:defRPr sz="4500"/>
            </a:lvl1pPr>
            <a:lvl2pPr lvl="1" algn="ctr">
              <a:spcBef>
                <a:spcPts val="200"/>
              </a:spcBef>
              <a:spcAft>
                <a:spcPts val="0"/>
              </a:spcAft>
              <a:buClr>
                <a:schemeClr val="hlink"/>
              </a:buClr>
              <a:buSzPts val="5200"/>
              <a:buNone/>
              <a:defRPr sz="5200">
                <a:solidFill>
                  <a:schemeClr val="hlink"/>
                </a:solidFill>
              </a:defRPr>
            </a:lvl2pPr>
            <a:lvl3pPr lvl="2" algn="ctr">
              <a:spcBef>
                <a:spcPts val="0"/>
              </a:spcBef>
              <a:spcAft>
                <a:spcPts val="0"/>
              </a:spcAft>
              <a:buClr>
                <a:schemeClr val="hlink"/>
              </a:buClr>
              <a:buSzPts val="5200"/>
              <a:buNone/>
              <a:defRPr sz="5200">
                <a:solidFill>
                  <a:schemeClr val="hlink"/>
                </a:solidFill>
              </a:defRPr>
            </a:lvl3pPr>
            <a:lvl4pPr lvl="3" algn="ctr">
              <a:spcBef>
                <a:spcPts val="0"/>
              </a:spcBef>
              <a:spcAft>
                <a:spcPts val="0"/>
              </a:spcAft>
              <a:buClr>
                <a:schemeClr val="hlink"/>
              </a:buClr>
              <a:buSzPts val="5200"/>
              <a:buNone/>
              <a:defRPr sz="5200">
                <a:solidFill>
                  <a:schemeClr val="hlink"/>
                </a:solidFill>
              </a:defRPr>
            </a:lvl4pPr>
            <a:lvl5pPr lvl="4" algn="ctr">
              <a:spcBef>
                <a:spcPts val="0"/>
              </a:spcBef>
              <a:spcAft>
                <a:spcPts val="0"/>
              </a:spcAft>
              <a:buClr>
                <a:schemeClr val="hlink"/>
              </a:buClr>
              <a:buSzPts val="5200"/>
              <a:buNone/>
              <a:defRPr sz="5200">
                <a:solidFill>
                  <a:schemeClr val="hlink"/>
                </a:solidFill>
              </a:defRPr>
            </a:lvl5pPr>
            <a:lvl6pPr lvl="5" algn="ctr">
              <a:spcBef>
                <a:spcPts val="0"/>
              </a:spcBef>
              <a:spcAft>
                <a:spcPts val="0"/>
              </a:spcAft>
              <a:buClr>
                <a:schemeClr val="hlink"/>
              </a:buClr>
              <a:buSzPts val="5200"/>
              <a:buNone/>
              <a:defRPr sz="5200">
                <a:solidFill>
                  <a:schemeClr val="hlink"/>
                </a:solidFill>
              </a:defRPr>
            </a:lvl6pPr>
            <a:lvl7pPr lvl="6" algn="ctr">
              <a:spcBef>
                <a:spcPts val="0"/>
              </a:spcBef>
              <a:spcAft>
                <a:spcPts val="0"/>
              </a:spcAft>
              <a:buClr>
                <a:schemeClr val="hlink"/>
              </a:buClr>
              <a:buSzPts val="5200"/>
              <a:buNone/>
              <a:defRPr sz="5200">
                <a:solidFill>
                  <a:schemeClr val="hlink"/>
                </a:solidFill>
              </a:defRPr>
            </a:lvl7pPr>
            <a:lvl8pPr lvl="7" algn="ctr">
              <a:spcBef>
                <a:spcPts val="0"/>
              </a:spcBef>
              <a:spcAft>
                <a:spcPts val="0"/>
              </a:spcAft>
              <a:buClr>
                <a:schemeClr val="hlink"/>
              </a:buClr>
              <a:buSzPts val="5200"/>
              <a:buNone/>
              <a:defRPr sz="5200">
                <a:solidFill>
                  <a:schemeClr val="hlink"/>
                </a:solidFill>
              </a:defRPr>
            </a:lvl8pPr>
            <a:lvl9pPr lvl="8" algn="ctr">
              <a:spcBef>
                <a:spcPts val="0"/>
              </a:spcBef>
              <a:spcAft>
                <a:spcPts val="0"/>
              </a:spcAft>
              <a:buClr>
                <a:schemeClr val="hlink"/>
              </a:buClr>
              <a:buSzPts val="5200"/>
              <a:buNone/>
              <a:defRPr sz="5200">
                <a:solidFill>
                  <a:schemeClr val="hlink"/>
                </a:solidFill>
              </a:defRPr>
            </a:lvl9pPr>
          </a:lstStyle>
          <a:p>
            <a:endParaRPr/>
          </a:p>
        </p:txBody>
      </p:sp>
      <p:sp>
        <p:nvSpPr>
          <p:cNvPr id="17" name="Google Shape;17;p2"/>
          <p:cNvSpPr txBox="1">
            <a:spLocks noGrp="1"/>
          </p:cNvSpPr>
          <p:nvPr>
            <p:ph type="subTitle" idx="1"/>
          </p:nvPr>
        </p:nvSpPr>
        <p:spPr>
          <a:xfrm>
            <a:off x="4111275" y="4062275"/>
            <a:ext cx="3661200" cy="320100"/>
          </a:xfrm>
          <a:prstGeom prst="rect">
            <a:avLst/>
          </a:prstGeom>
          <a:ln>
            <a:noFill/>
          </a:ln>
        </p:spPr>
        <p:txBody>
          <a:bodyPr spcFirstLastPara="1" wrap="square" lIns="91425" tIns="91425" rIns="91425" bIns="91425" anchor="ctr"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00"/>
        <p:cNvGrpSpPr/>
        <p:nvPr/>
      </p:nvGrpSpPr>
      <p:grpSpPr>
        <a:xfrm>
          <a:off x="0" y="0"/>
          <a:ext cx="0" cy="0"/>
          <a:chOff x="0" y="0"/>
          <a:chExt cx="0" cy="0"/>
        </a:xfrm>
      </p:grpSpPr>
      <p:sp>
        <p:nvSpPr>
          <p:cNvPr id="201" name="Google Shape;201;p23"/>
          <p:cNvSpPr txBox="1">
            <a:spLocks noGrp="1"/>
          </p:cNvSpPr>
          <p:nvPr>
            <p:ph type="title"/>
          </p:nvPr>
        </p:nvSpPr>
        <p:spPr>
          <a:xfrm>
            <a:off x="1371600" y="540000"/>
            <a:ext cx="4296600" cy="1058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71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2" name="Google Shape;202;p23"/>
          <p:cNvSpPr txBox="1">
            <a:spLocks noGrp="1"/>
          </p:cNvSpPr>
          <p:nvPr>
            <p:ph type="subTitle" idx="1"/>
          </p:nvPr>
        </p:nvSpPr>
        <p:spPr>
          <a:xfrm>
            <a:off x="1371600" y="1841450"/>
            <a:ext cx="2713200" cy="1058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3" name="Google Shape;203;p23"/>
          <p:cNvSpPr txBox="1"/>
          <p:nvPr/>
        </p:nvSpPr>
        <p:spPr>
          <a:xfrm>
            <a:off x="1371600" y="3611950"/>
            <a:ext cx="4063200" cy="721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dk1"/>
                </a:solidFill>
                <a:latin typeface="Poppins"/>
                <a:ea typeface="Poppins"/>
                <a:cs typeface="Poppins"/>
                <a:sym typeface="Poppins"/>
              </a:rPr>
              <a:t>CREDITS:</a:t>
            </a:r>
            <a:r>
              <a:rPr lang="en" sz="1200">
                <a:solidFill>
                  <a:schemeClr val="dk1"/>
                </a:solidFill>
                <a:latin typeface="Poppins"/>
                <a:ea typeface="Poppins"/>
                <a:cs typeface="Poppins"/>
                <a:sym typeface="Poppins"/>
              </a:rPr>
              <a:t> This presentation template was created by </a:t>
            </a:r>
            <a:r>
              <a:rPr lang="en" sz="1200" b="1" u="sng">
                <a:solidFill>
                  <a:schemeClr val="hlink"/>
                </a:solidFill>
                <a:latin typeface="Poppins"/>
                <a:ea typeface="Poppins"/>
                <a:cs typeface="Poppins"/>
                <a:sym typeface="Poppins"/>
                <a:hlinkClick r:id="rId2"/>
              </a:rPr>
              <a:t>Slidesgo</a:t>
            </a:r>
            <a:r>
              <a:rPr lang="en" sz="1200">
                <a:solidFill>
                  <a:schemeClr val="dk1"/>
                </a:solidFill>
                <a:latin typeface="Poppins"/>
                <a:ea typeface="Poppins"/>
                <a:cs typeface="Poppins"/>
                <a:sym typeface="Poppins"/>
              </a:rPr>
              <a:t>, and includes icons by </a:t>
            </a:r>
            <a:r>
              <a:rPr lang="en" sz="1200" b="1" u="sng">
                <a:solidFill>
                  <a:schemeClr val="dk1"/>
                </a:solidFill>
                <a:latin typeface="Poppins"/>
                <a:ea typeface="Poppins"/>
                <a:cs typeface="Poppins"/>
                <a:sym typeface="Poppins"/>
                <a:hlinkClick r:id="rId3">
                  <a:extLst>
                    <a:ext uri="{A12FA001-AC4F-418D-AE19-62706E023703}">
                      <ahyp:hlinkClr xmlns:ahyp="http://schemas.microsoft.com/office/drawing/2018/hyperlinkcolor" val="tx"/>
                    </a:ext>
                  </a:extLst>
                </a:hlinkClick>
              </a:rPr>
              <a:t>Flaticon</a:t>
            </a:r>
            <a:r>
              <a:rPr lang="en" sz="1200">
                <a:solidFill>
                  <a:schemeClr val="dk1"/>
                </a:solidFill>
                <a:latin typeface="Poppins"/>
                <a:ea typeface="Poppins"/>
                <a:cs typeface="Poppins"/>
                <a:sym typeface="Poppins"/>
              </a:rPr>
              <a:t>, and infographics &amp; images by </a:t>
            </a:r>
            <a:r>
              <a:rPr lang="en" sz="1200" b="1" u="sng">
                <a:solidFill>
                  <a:schemeClr val="dk1"/>
                </a:solidFill>
                <a:latin typeface="Poppins"/>
                <a:ea typeface="Poppins"/>
                <a:cs typeface="Poppins"/>
                <a:sym typeface="Poppins"/>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Poppins"/>
                <a:ea typeface="Poppins"/>
                <a:cs typeface="Poppins"/>
                <a:sym typeface="Poppins"/>
              </a:rPr>
              <a:t> </a:t>
            </a:r>
            <a:endParaRPr sz="1200" b="1" u="sng">
              <a:solidFill>
                <a:schemeClr val="dk1"/>
              </a:solidFill>
              <a:latin typeface="Poppins"/>
              <a:ea typeface="Poppins"/>
              <a:cs typeface="Poppins"/>
              <a:sym typeface="Poppins"/>
            </a:endParaRPr>
          </a:p>
        </p:txBody>
      </p:sp>
      <p:grpSp>
        <p:nvGrpSpPr>
          <p:cNvPr id="204" name="Google Shape;204;p23"/>
          <p:cNvGrpSpPr/>
          <p:nvPr/>
        </p:nvGrpSpPr>
        <p:grpSpPr>
          <a:xfrm>
            <a:off x="301825" y="4860650"/>
            <a:ext cx="872300" cy="99600"/>
            <a:chOff x="301825" y="4860650"/>
            <a:chExt cx="872300" cy="99600"/>
          </a:xfrm>
        </p:grpSpPr>
        <p:sp>
          <p:nvSpPr>
            <p:cNvPr id="205" name="Google Shape;205;p23"/>
            <p:cNvSpPr/>
            <p:nvPr/>
          </p:nvSpPr>
          <p:spPr>
            <a:xfrm>
              <a:off x="301825" y="4860650"/>
              <a:ext cx="99600" cy="99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3"/>
            <p:cNvSpPr/>
            <p:nvPr/>
          </p:nvSpPr>
          <p:spPr>
            <a:xfrm>
              <a:off x="495000" y="4860650"/>
              <a:ext cx="99600" cy="99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3"/>
            <p:cNvSpPr/>
            <p:nvPr/>
          </p:nvSpPr>
          <p:spPr>
            <a:xfrm>
              <a:off x="688175" y="4860650"/>
              <a:ext cx="99600" cy="99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3"/>
            <p:cNvSpPr/>
            <p:nvPr/>
          </p:nvSpPr>
          <p:spPr>
            <a:xfrm>
              <a:off x="881350" y="4860650"/>
              <a:ext cx="99600" cy="99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3"/>
            <p:cNvSpPr/>
            <p:nvPr/>
          </p:nvSpPr>
          <p:spPr>
            <a:xfrm>
              <a:off x="1074525" y="4860650"/>
              <a:ext cx="99600" cy="99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72928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2152350" y="2556363"/>
            <a:ext cx="4839300" cy="8418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0" name="Google Shape;20;p3"/>
          <p:cNvSpPr txBox="1">
            <a:spLocks noGrp="1"/>
          </p:cNvSpPr>
          <p:nvPr>
            <p:ph type="title" idx="2" hasCustomPrompt="1"/>
          </p:nvPr>
        </p:nvSpPr>
        <p:spPr>
          <a:xfrm>
            <a:off x="3925875" y="1271038"/>
            <a:ext cx="1268400" cy="12696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1" name="Google Shape;21;p3"/>
          <p:cNvSpPr txBox="1">
            <a:spLocks noGrp="1"/>
          </p:cNvSpPr>
          <p:nvPr>
            <p:ph type="subTitle" idx="1"/>
          </p:nvPr>
        </p:nvSpPr>
        <p:spPr>
          <a:xfrm>
            <a:off x="2152350" y="3398163"/>
            <a:ext cx="4839300" cy="474300"/>
          </a:xfrm>
          <a:prstGeom prst="rect">
            <a:avLst/>
          </a:prstGeom>
          <a:noFill/>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title"/>
          </p:nvPr>
        </p:nvSpPr>
        <p:spPr>
          <a:xfrm>
            <a:off x="1371600" y="3910025"/>
            <a:ext cx="6400800" cy="693900"/>
          </a:xfrm>
          <a:prstGeom prst="rect">
            <a:avLst/>
          </a:prstGeom>
          <a:solidFill>
            <a:schemeClr val="accent2"/>
          </a:solidFill>
          <a:ln>
            <a:noFill/>
          </a:ln>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8"/>
        <p:cNvGrpSpPr/>
        <p:nvPr/>
      </p:nvGrpSpPr>
      <p:grpSpPr>
        <a:xfrm>
          <a:off x="0" y="0"/>
          <a:ext cx="0" cy="0"/>
          <a:chOff x="0" y="0"/>
          <a:chExt cx="0" cy="0"/>
        </a:xfrm>
      </p:grpSpPr>
      <p:sp>
        <p:nvSpPr>
          <p:cNvPr id="69" name="Google Shape;69;p11"/>
          <p:cNvSpPr txBox="1">
            <a:spLocks noGrp="1"/>
          </p:cNvSpPr>
          <p:nvPr>
            <p:ph type="title" hasCustomPrompt="1"/>
          </p:nvPr>
        </p:nvSpPr>
        <p:spPr>
          <a:xfrm>
            <a:off x="1371600" y="1952850"/>
            <a:ext cx="6400800" cy="7995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0" name="Google Shape;70;p11"/>
          <p:cNvSpPr txBox="1">
            <a:spLocks noGrp="1"/>
          </p:cNvSpPr>
          <p:nvPr>
            <p:ph type="subTitle" idx="1"/>
          </p:nvPr>
        </p:nvSpPr>
        <p:spPr>
          <a:xfrm>
            <a:off x="1371600" y="2816250"/>
            <a:ext cx="6400800" cy="374400"/>
          </a:xfrm>
          <a:prstGeom prst="rect">
            <a:avLst/>
          </a:prstGeom>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BLANK_1_1_1_1_1_1_1_1_1">
    <p:spTree>
      <p:nvGrpSpPr>
        <p:cNvPr id="1" name="Shape 217"/>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2">
  <p:cSld name="BLANK_1_1_1_1_1_1_1_1_2">
    <p:spTree>
      <p:nvGrpSpPr>
        <p:cNvPr id="1" name="Shape 218"/>
        <p:cNvGrpSpPr/>
        <p:nvPr/>
      </p:nvGrpSpPr>
      <p:grpSpPr>
        <a:xfrm>
          <a:off x="0" y="0"/>
          <a:ext cx="0" cy="0"/>
          <a:chOff x="0" y="0"/>
          <a:chExt cx="0" cy="0"/>
        </a:xfrm>
      </p:grpSpPr>
      <p:sp>
        <p:nvSpPr>
          <p:cNvPr id="219" name="Google Shape;219;p26"/>
          <p:cNvSpPr/>
          <p:nvPr/>
        </p:nvSpPr>
        <p:spPr>
          <a:xfrm>
            <a:off x="548700" y="556225"/>
            <a:ext cx="8046600" cy="4038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2">
  <p:cSld name="Title and six columns 2">
    <p:spTree>
      <p:nvGrpSpPr>
        <p:cNvPr id="1" name="Shape 180"/>
        <p:cNvGrpSpPr/>
        <p:nvPr/>
      </p:nvGrpSpPr>
      <p:grpSpPr>
        <a:xfrm>
          <a:off x="0" y="0"/>
          <a:ext cx="0" cy="0"/>
          <a:chOff x="0" y="0"/>
          <a:chExt cx="0" cy="0"/>
        </a:xfrm>
      </p:grpSpPr>
      <p:sp>
        <p:nvSpPr>
          <p:cNvPr id="181" name="Google Shape;181;p22"/>
          <p:cNvSpPr/>
          <p:nvPr/>
        </p:nvSpPr>
        <p:spPr>
          <a:xfrm>
            <a:off x="548700" y="556225"/>
            <a:ext cx="8046600" cy="4038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 name="Google Shape;182;p22"/>
          <p:cNvGrpSpPr/>
          <p:nvPr/>
        </p:nvGrpSpPr>
        <p:grpSpPr>
          <a:xfrm>
            <a:off x="301825" y="4860650"/>
            <a:ext cx="872300" cy="99600"/>
            <a:chOff x="301825" y="4860650"/>
            <a:chExt cx="872300" cy="99600"/>
          </a:xfrm>
        </p:grpSpPr>
        <p:sp>
          <p:nvSpPr>
            <p:cNvPr id="183" name="Google Shape;183;p22"/>
            <p:cNvSpPr/>
            <p:nvPr/>
          </p:nvSpPr>
          <p:spPr>
            <a:xfrm>
              <a:off x="301825" y="4860650"/>
              <a:ext cx="99600" cy="99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2"/>
            <p:cNvSpPr/>
            <p:nvPr/>
          </p:nvSpPr>
          <p:spPr>
            <a:xfrm>
              <a:off x="495000" y="4860650"/>
              <a:ext cx="99600" cy="99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2"/>
            <p:cNvSpPr/>
            <p:nvPr/>
          </p:nvSpPr>
          <p:spPr>
            <a:xfrm>
              <a:off x="688175" y="4860650"/>
              <a:ext cx="99600" cy="99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a:off x="881350" y="4860650"/>
              <a:ext cx="99600" cy="99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2"/>
            <p:cNvSpPr/>
            <p:nvPr/>
          </p:nvSpPr>
          <p:spPr>
            <a:xfrm>
              <a:off x="1074525" y="4860650"/>
              <a:ext cx="99600" cy="99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188;p22"/>
          <p:cNvSpPr txBox="1">
            <a:spLocks noGrp="1"/>
          </p:cNvSpPr>
          <p:nvPr>
            <p:ph type="title"/>
          </p:nvPr>
        </p:nvSpPr>
        <p:spPr>
          <a:xfrm>
            <a:off x="3673187" y="1248400"/>
            <a:ext cx="1806600" cy="482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89" name="Google Shape;189;p22"/>
          <p:cNvSpPr txBox="1">
            <a:spLocks noGrp="1"/>
          </p:cNvSpPr>
          <p:nvPr>
            <p:ph type="subTitle" idx="1"/>
          </p:nvPr>
        </p:nvSpPr>
        <p:spPr>
          <a:xfrm>
            <a:off x="3673187" y="1631026"/>
            <a:ext cx="1806600" cy="87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0" name="Google Shape;190;p22"/>
          <p:cNvSpPr txBox="1">
            <a:spLocks noGrp="1"/>
          </p:cNvSpPr>
          <p:nvPr>
            <p:ph type="title" idx="2"/>
          </p:nvPr>
        </p:nvSpPr>
        <p:spPr>
          <a:xfrm>
            <a:off x="5974781" y="1248400"/>
            <a:ext cx="1806600" cy="482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1" name="Google Shape;191;p22"/>
          <p:cNvSpPr txBox="1">
            <a:spLocks noGrp="1"/>
          </p:cNvSpPr>
          <p:nvPr>
            <p:ph type="subTitle" idx="3"/>
          </p:nvPr>
        </p:nvSpPr>
        <p:spPr>
          <a:xfrm>
            <a:off x="5974780" y="1631026"/>
            <a:ext cx="1806600" cy="87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2" name="Google Shape;192;p22"/>
          <p:cNvSpPr txBox="1">
            <a:spLocks noGrp="1"/>
          </p:cNvSpPr>
          <p:nvPr>
            <p:ph type="title" idx="4"/>
          </p:nvPr>
        </p:nvSpPr>
        <p:spPr>
          <a:xfrm>
            <a:off x="3673190" y="3006850"/>
            <a:ext cx="1806600" cy="482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3" name="Google Shape;193;p22"/>
          <p:cNvSpPr txBox="1">
            <a:spLocks noGrp="1"/>
          </p:cNvSpPr>
          <p:nvPr>
            <p:ph type="subTitle" idx="5"/>
          </p:nvPr>
        </p:nvSpPr>
        <p:spPr>
          <a:xfrm>
            <a:off x="3673188" y="3389393"/>
            <a:ext cx="1806600" cy="87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4" name="Google Shape;194;p22"/>
          <p:cNvSpPr txBox="1">
            <a:spLocks noGrp="1"/>
          </p:cNvSpPr>
          <p:nvPr>
            <p:ph type="title" idx="6"/>
          </p:nvPr>
        </p:nvSpPr>
        <p:spPr>
          <a:xfrm>
            <a:off x="5974777" y="3006861"/>
            <a:ext cx="1806600" cy="482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5" name="Google Shape;195;p22"/>
          <p:cNvSpPr txBox="1">
            <a:spLocks noGrp="1"/>
          </p:cNvSpPr>
          <p:nvPr>
            <p:ph type="subTitle" idx="7"/>
          </p:nvPr>
        </p:nvSpPr>
        <p:spPr>
          <a:xfrm>
            <a:off x="5974774" y="3389401"/>
            <a:ext cx="1806600" cy="87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6" name="Google Shape;196;p22"/>
          <p:cNvSpPr txBox="1">
            <a:spLocks noGrp="1"/>
          </p:cNvSpPr>
          <p:nvPr>
            <p:ph type="title" idx="8"/>
          </p:nvPr>
        </p:nvSpPr>
        <p:spPr>
          <a:xfrm>
            <a:off x="1371626" y="1248400"/>
            <a:ext cx="1806600" cy="482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7" name="Google Shape;197;p22"/>
          <p:cNvSpPr txBox="1">
            <a:spLocks noGrp="1"/>
          </p:cNvSpPr>
          <p:nvPr>
            <p:ph type="subTitle" idx="9"/>
          </p:nvPr>
        </p:nvSpPr>
        <p:spPr>
          <a:xfrm>
            <a:off x="1371626" y="1631026"/>
            <a:ext cx="1806600" cy="87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8" name="Google Shape;198;p22"/>
          <p:cNvSpPr txBox="1">
            <a:spLocks noGrp="1"/>
          </p:cNvSpPr>
          <p:nvPr>
            <p:ph type="title" idx="13"/>
          </p:nvPr>
        </p:nvSpPr>
        <p:spPr>
          <a:xfrm>
            <a:off x="1371601" y="3006850"/>
            <a:ext cx="1806600" cy="482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9" name="Google Shape;199;p22"/>
          <p:cNvSpPr txBox="1">
            <a:spLocks noGrp="1"/>
          </p:cNvSpPr>
          <p:nvPr>
            <p:ph type="subTitle" idx="14"/>
          </p:nvPr>
        </p:nvSpPr>
        <p:spPr>
          <a:xfrm>
            <a:off x="1371599" y="3389393"/>
            <a:ext cx="1806600" cy="87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742807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87"/>
        <p:cNvGrpSpPr/>
        <p:nvPr/>
      </p:nvGrpSpPr>
      <p:grpSpPr>
        <a:xfrm>
          <a:off x="0" y="0"/>
          <a:ext cx="0" cy="0"/>
          <a:chOff x="0" y="0"/>
          <a:chExt cx="0" cy="0"/>
        </a:xfrm>
      </p:grpSpPr>
      <p:sp>
        <p:nvSpPr>
          <p:cNvPr id="88" name="Google Shape;88;p14"/>
          <p:cNvSpPr/>
          <p:nvPr/>
        </p:nvSpPr>
        <p:spPr>
          <a:xfrm>
            <a:off x="548700" y="556225"/>
            <a:ext cx="8046600" cy="4038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 name="Google Shape;89;p14"/>
          <p:cNvGrpSpPr/>
          <p:nvPr/>
        </p:nvGrpSpPr>
        <p:grpSpPr>
          <a:xfrm>
            <a:off x="301825" y="4860650"/>
            <a:ext cx="872300" cy="99600"/>
            <a:chOff x="301825" y="4860650"/>
            <a:chExt cx="872300" cy="99600"/>
          </a:xfrm>
        </p:grpSpPr>
        <p:sp>
          <p:nvSpPr>
            <p:cNvPr id="90" name="Google Shape;90;p14"/>
            <p:cNvSpPr/>
            <p:nvPr/>
          </p:nvSpPr>
          <p:spPr>
            <a:xfrm>
              <a:off x="301825" y="4860650"/>
              <a:ext cx="99600" cy="99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4"/>
            <p:cNvSpPr/>
            <p:nvPr/>
          </p:nvSpPr>
          <p:spPr>
            <a:xfrm>
              <a:off x="495000" y="4860650"/>
              <a:ext cx="99600" cy="99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4"/>
            <p:cNvSpPr/>
            <p:nvPr/>
          </p:nvSpPr>
          <p:spPr>
            <a:xfrm>
              <a:off x="688175" y="4860650"/>
              <a:ext cx="99600" cy="99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4"/>
            <p:cNvSpPr/>
            <p:nvPr/>
          </p:nvSpPr>
          <p:spPr>
            <a:xfrm>
              <a:off x="881350" y="4860650"/>
              <a:ext cx="99600" cy="99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p:nvPr/>
          </p:nvSpPr>
          <p:spPr>
            <a:xfrm>
              <a:off x="1074525" y="4860650"/>
              <a:ext cx="99600" cy="99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4"/>
          <p:cNvSpPr txBox="1">
            <a:spLocks noGrp="1"/>
          </p:cNvSpPr>
          <p:nvPr>
            <p:ph type="title"/>
          </p:nvPr>
        </p:nvSpPr>
        <p:spPr>
          <a:xfrm>
            <a:off x="890025" y="1406100"/>
            <a:ext cx="3483300" cy="23313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6000"/>
              <a:buNone/>
              <a:defRPr sz="24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extLst>
      <p:ext uri="{BB962C8B-B14F-4D97-AF65-F5344CB8AC3E}">
        <p14:creationId xmlns:p14="http://schemas.microsoft.com/office/powerpoint/2010/main" val="32738388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254"/>
        <p:cNvGrpSpPr/>
        <p:nvPr/>
      </p:nvGrpSpPr>
      <p:grpSpPr>
        <a:xfrm>
          <a:off x="0" y="0"/>
          <a:ext cx="0" cy="0"/>
          <a:chOff x="0" y="0"/>
          <a:chExt cx="0" cy="0"/>
        </a:xfrm>
      </p:grpSpPr>
      <p:sp>
        <p:nvSpPr>
          <p:cNvPr id="255" name="Google Shape;255;p19"/>
          <p:cNvSpPr txBox="1">
            <a:spLocks noGrp="1"/>
          </p:cNvSpPr>
          <p:nvPr>
            <p:ph type="subTitle" idx="1"/>
          </p:nvPr>
        </p:nvSpPr>
        <p:spPr>
          <a:xfrm>
            <a:off x="4428100" y="2148802"/>
            <a:ext cx="4000800" cy="1501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6" name="Google Shape;256;p19"/>
          <p:cNvSpPr txBox="1">
            <a:spLocks noGrp="1"/>
          </p:cNvSpPr>
          <p:nvPr>
            <p:ph type="title"/>
          </p:nvPr>
        </p:nvSpPr>
        <p:spPr>
          <a:xfrm>
            <a:off x="4428200" y="1495552"/>
            <a:ext cx="4000800" cy="6279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a:endParaRPr/>
          </a:p>
        </p:txBody>
      </p:sp>
      <p:grpSp>
        <p:nvGrpSpPr>
          <p:cNvPr id="257" name="Google Shape;257;p19"/>
          <p:cNvGrpSpPr/>
          <p:nvPr/>
        </p:nvGrpSpPr>
        <p:grpSpPr>
          <a:xfrm>
            <a:off x="8500860" y="112197"/>
            <a:ext cx="292730" cy="2767469"/>
            <a:chOff x="8648210" y="218947"/>
            <a:chExt cx="292730" cy="2767469"/>
          </a:xfrm>
        </p:grpSpPr>
        <p:cxnSp>
          <p:nvCxnSpPr>
            <p:cNvPr id="258" name="Google Shape;258;p19"/>
            <p:cNvCxnSpPr/>
            <p:nvPr/>
          </p:nvCxnSpPr>
          <p:spPr>
            <a:xfrm rot="5400000">
              <a:off x="8049672" y="963847"/>
              <a:ext cx="1489800" cy="0"/>
            </a:xfrm>
            <a:prstGeom prst="straightConnector1">
              <a:avLst/>
            </a:prstGeom>
            <a:noFill/>
            <a:ln w="19050" cap="flat" cmpd="sng">
              <a:solidFill>
                <a:schemeClr val="dk1"/>
              </a:solidFill>
              <a:prstDash val="solid"/>
              <a:round/>
              <a:headEnd type="none" w="med" len="med"/>
              <a:tailEnd type="none" w="med" len="med"/>
            </a:ln>
          </p:spPr>
        </p:cxnSp>
        <p:sp>
          <p:nvSpPr>
            <p:cNvPr id="259" name="Google Shape;259;p19"/>
            <p:cNvSpPr/>
            <p:nvPr/>
          </p:nvSpPr>
          <p:spPr>
            <a:xfrm>
              <a:off x="8694388" y="2693405"/>
              <a:ext cx="200374" cy="293011"/>
            </a:xfrm>
            <a:custGeom>
              <a:avLst/>
              <a:gdLst/>
              <a:ahLst/>
              <a:cxnLst/>
              <a:rect l="l" t="t" r="r" b="b"/>
              <a:pathLst>
                <a:path w="2418" h="3536" extrusionOk="0">
                  <a:moveTo>
                    <a:pt x="1111" y="94"/>
                  </a:moveTo>
                  <a:lnTo>
                    <a:pt x="1535" y="107"/>
                  </a:lnTo>
                  <a:lnTo>
                    <a:pt x="1526" y="451"/>
                  </a:lnTo>
                  <a:cubicBezTo>
                    <a:pt x="1526" y="475"/>
                    <a:pt x="1542" y="495"/>
                    <a:pt x="1566" y="495"/>
                  </a:cubicBezTo>
                  <a:cubicBezTo>
                    <a:pt x="1660" y="507"/>
                    <a:pt x="1754" y="527"/>
                    <a:pt x="1845" y="550"/>
                  </a:cubicBezTo>
                  <a:cubicBezTo>
                    <a:pt x="1997" y="585"/>
                    <a:pt x="2131" y="640"/>
                    <a:pt x="2249" y="703"/>
                  </a:cubicBezTo>
                  <a:lnTo>
                    <a:pt x="2006" y="1241"/>
                  </a:lnTo>
                  <a:cubicBezTo>
                    <a:pt x="2006" y="1237"/>
                    <a:pt x="2002" y="1237"/>
                    <a:pt x="1997" y="1233"/>
                  </a:cubicBezTo>
                  <a:cubicBezTo>
                    <a:pt x="1767" y="1115"/>
                    <a:pt x="1539" y="1052"/>
                    <a:pt x="1323" y="1045"/>
                  </a:cubicBezTo>
                  <a:lnTo>
                    <a:pt x="1280" y="1045"/>
                  </a:lnTo>
                  <a:cubicBezTo>
                    <a:pt x="1005" y="1048"/>
                    <a:pt x="943" y="1154"/>
                    <a:pt x="943" y="1241"/>
                  </a:cubicBezTo>
                  <a:cubicBezTo>
                    <a:pt x="938" y="1291"/>
                    <a:pt x="966" y="1335"/>
                    <a:pt x="1013" y="1370"/>
                  </a:cubicBezTo>
                  <a:cubicBezTo>
                    <a:pt x="1091" y="1425"/>
                    <a:pt x="1233" y="1456"/>
                    <a:pt x="1394" y="1496"/>
                  </a:cubicBezTo>
                  <a:cubicBezTo>
                    <a:pt x="1492" y="1516"/>
                    <a:pt x="1606" y="1543"/>
                    <a:pt x="1711" y="1574"/>
                  </a:cubicBezTo>
                  <a:cubicBezTo>
                    <a:pt x="2010" y="1668"/>
                    <a:pt x="2186" y="1793"/>
                    <a:pt x="2269" y="1974"/>
                  </a:cubicBezTo>
                  <a:cubicBezTo>
                    <a:pt x="2308" y="2061"/>
                    <a:pt x="2327" y="2163"/>
                    <a:pt x="2323" y="2273"/>
                  </a:cubicBezTo>
                  <a:cubicBezTo>
                    <a:pt x="2312" y="2680"/>
                    <a:pt x="2002" y="2967"/>
                    <a:pt x="1492" y="3041"/>
                  </a:cubicBezTo>
                  <a:cubicBezTo>
                    <a:pt x="1468" y="3046"/>
                    <a:pt x="1452" y="3065"/>
                    <a:pt x="1452" y="3084"/>
                  </a:cubicBezTo>
                  <a:lnTo>
                    <a:pt x="1441" y="3446"/>
                  </a:lnTo>
                  <a:lnTo>
                    <a:pt x="1017" y="3434"/>
                  </a:lnTo>
                  <a:lnTo>
                    <a:pt x="1025" y="3093"/>
                  </a:lnTo>
                  <a:cubicBezTo>
                    <a:pt x="1028" y="3069"/>
                    <a:pt x="1009" y="3050"/>
                    <a:pt x="985" y="3046"/>
                  </a:cubicBezTo>
                  <a:cubicBezTo>
                    <a:pt x="762" y="3026"/>
                    <a:pt x="538" y="2975"/>
                    <a:pt x="349" y="2905"/>
                  </a:cubicBezTo>
                  <a:cubicBezTo>
                    <a:pt x="255" y="2873"/>
                    <a:pt x="177" y="2834"/>
                    <a:pt x="106" y="2791"/>
                  </a:cubicBezTo>
                  <a:lnTo>
                    <a:pt x="365" y="2253"/>
                  </a:lnTo>
                  <a:cubicBezTo>
                    <a:pt x="510" y="2340"/>
                    <a:pt x="684" y="2405"/>
                    <a:pt x="856" y="2445"/>
                  </a:cubicBezTo>
                  <a:cubicBezTo>
                    <a:pt x="970" y="2472"/>
                    <a:pt x="1075" y="2488"/>
                    <a:pt x="1182" y="2492"/>
                  </a:cubicBezTo>
                  <a:cubicBezTo>
                    <a:pt x="1197" y="2493"/>
                    <a:pt x="1212" y="2493"/>
                    <a:pt x="1227" y="2493"/>
                  </a:cubicBezTo>
                  <a:cubicBezTo>
                    <a:pt x="1329" y="2493"/>
                    <a:pt x="1405" y="2481"/>
                    <a:pt x="1456" y="2457"/>
                  </a:cubicBezTo>
                  <a:cubicBezTo>
                    <a:pt x="1542" y="2422"/>
                    <a:pt x="1562" y="2363"/>
                    <a:pt x="1562" y="2320"/>
                  </a:cubicBezTo>
                  <a:cubicBezTo>
                    <a:pt x="1566" y="2166"/>
                    <a:pt x="1354" y="2112"/>
                    <a:pt x="1166" y="2068"/>
                  </a:cubicBezTo>
                  <a:lnTo>
                    <a:pt x="1103" y="2052"/>
                  </a:lnTo>
                  <a:cubicBezTo>
                    <a:pt x="911" y="2005"/>
                    <a:pt x="691" y="1954"/>
                    <a:pt x="514" y="1853"/>
                  </a:cubicBezTo>
                  <a:cubicBezTo>
                    <a:pt x="389" y="1782"/>
                    <a:pt x="302" y="1695"/>
                    <a:pt x="248" y="1590"/>
                  </a:cubicBezTo>
                  <a:cubicBezTo>
                    <a:pt x="201" y="1496"/>
                    <a:pt x="177" y="1386"/>
                    <a:pt x="181" y="1264"/>
                  </a:cubicBezTo>
                  <a:cubicBezTo>
                    <a:pt x="193" y="840"/>
                    <a:pt x="523" y="550"/>
                    <a:pt x="1060" y="491"/>
                  </a:cubicBezTo>
                  <a:cubicBezTo>
                    <a:pt x="1084" y="487"/>
                    <a:pt x="1099" y="467"/>
                    <a:pt x="1099" y="444"/>
                  </a:cubicBezTo>
                  <a:lnTo>
                    <a:pt x="1111" y="94"/>
                  </a:lnTo>
                  <a:close/>
                  <a:moveTo>
                    <a:pt x="1068" y="0"/>
                  </a:moveTo>
                  <a:cubicBezTo>
                    <a:pt x="1056" y="0"/>
                    <a:pt x="1044" y="4"/>
                    <a:pt x="1037" y="13"/>
                  </a:cubicBezTo>
                  <a:cubicBezTo>
                    <a:pt x="1028" y="20"/>
                    <a:pt x="1021" y="32"/>
                    <a:pt x="1021" y="44"/>
                  </a:cubicBezTo>
                  <a:lnTo>
                    <a:pt x="1013" y="404"/>
                  </a:lnTo>
                  <a:cubicBezTo>
                    <a:pt x="456" y="480"/>
                    <a:pt x="103" y="805"/>
                    <a:pt x="90" y="1260"/>
                  </a:cubicBezTo>
                  <a:cubicBezTo>
                    <a:pt x="87" y="1402"/>
                    <a:pt x="110" y="1527"/>
                    <a:pt x="166" y="1633"/>
                  </a:cubicBezTo>
                  <a:cubicBezTo>
                    <a:pt x="228" y="1751"/>
                    <a:pt x="326" y="1849"/>
                    <a:pt x="467" y="1931"/>
                  </a:cubicBezTo>
                  <a:cubicBezTo>
                    <a:pt x="655" y="2041"/>
                    <a:pt x="883" y="2092"/>
                    <a:pt x="1084" y="2139"/>
                  </a:cubicBezTo>
                  <a:lnTo>
                    <a:pt x="1142" y="2155"/>
                  </a:lnTo>
                  <a:cubicBezTo>
                    <a:pt x="1319" y="2198"/>
                    <a:pt x="1476" y="2241"/>
                    <a:pt x="1472" y="2316"/>
                  </a:cubicBezTo>
                  <a:cubicBezTo>
                    <a:pt x="1472" y="2335"/>
                    <a:pt x="1464" y="2358"/>
                    <a:pt x="1425" y="2374"/>
                  </a:cubicBezTo>
                  <a:cubicBezTo>
                    <a:pt x="1380" y="2392"/>
                    <a:pt x="1315" y="2402"/>
                    <a:pt x="1224" y="2402"/>
                  </a:cubicBezTo>
                  <a:cubicBezTo>
                    <a:pt x="1211" y="2402"/>
                    <a:pt x="1196" y="2402"/>
                    <a:pt x="1182" y="2402"/>
                  </a:cubicBezTo>
                  <a:cubicBezTo>
                    <a:pt x="1088" y="2398"/>
                    <a:pt x="985" y="2382"/>
                    <a:pt x="880" y="2358"/>
                  </a:cubicBezTo>
                  <a:cubicBezTo>
                    <a:pt x="695" y="2316"/>
                    <a:pt x="514" y="2241"/>
                    <a:pt x="369" y="2151"/>
                  </a:cubicBezTo>
                  <a:cubicBezTo>
                    <a:pt x="362" y="2146"/>
                    <a:pt x="355" y="2144"/>
                    <a:pt x="348" y="2144"/>
                  </a:cubicBezTo>
                  <a:cubicBezTo>
                    <a:pt x="343" y="2144"/>
                    <a:pt x="339" y="2145"/>
                    <a:pt x="334" y="2147"/>
                  </a:cubicBezTo>
                  <a:cubicBezTo>
                    <a:pt x="322" y="2147"/>
                    <a:pt x="311" y="2159"/>
                    <a:pt x="302" y="2170"/>
                  </a:cubicBezTo>
                  <a:lnTo>
                    <a:pt x="8" y="2791"/>
                  </a:lnTo>
                  <a:cubicBezTo>
                    <a:pt x="1" y="2810"/>
                    <a:pt x="8" y="2834"/>
                    <a:pt x="24" y="2845"/>
                  </a:cubicBezTo>
                  <a:cubicBezTo>
                    <a:pt x="106" y="2900"/>
                    <a:pt x="204" y="2947"/>
                    <a:pt x="314" y="2990"/>
                  </a:cubicBezTo>
                  <a:cubicBezTo>
                    <a:pt x="499" y="3057"/>
                    <a:pt x="718" y="3108"/>
                    <a:pt x="934" y="3132"/>
                  </a:cubicBezTo>
                  <a:lnTo>
                    <a:pt x="927" y="3477"/>
                  </a:lnTo>
                  <a:cubicBezTo>
                    <a:pt x="923" y="3488"/>
                    <a:pt x="930" y="3501"/>
                    <a:pt x="938" y="3508"/>
                  </a:cubicBezTo>
                  <a:cubicBezTo>
                    <a:pt x="946" y="3517"/>
                    <a:pt x="958" y="3524"/>
                    <a:pt x="970" y="3524"/>
                  </a:cubicBezTo>
                  <a:lnTo>
                    <a:pt x="1484" y="3536"/>
                  </a:lnTo>
                  <a:cubicBezTo>
                    <a:pt x="1495" y="3536"/>
                    <a:pt x="1508" y="3532"/>
                    <a:pt x="1515" y="3524"/>
                  </a:cubicBezTo>
                  <a:cubicBezTo>
                    <a:pt x="1523" y="3517"/>
                    <a:pt x="1531" y="3504"/>
                    <a:pt x="1531" y="3493"/>
                  </a:cubicBezTo>
                  <a:lnTo>
                    <a:pt x="1539" y="3124"/>
                  </a:lnTo>
                  <a:cubicBezTo>
                    <a:pt x="2068" y="3037"/>
                    <a:pt x="2402" y="2712"/>
                    <a:pt x="2414" y="2276"/>
                  </a:cubicBezTo>
                  <a:cubicBezTo>
                    <a:pt x="2417" y="2151"/>
                    <a:pt x="2398" y="2037"/>
                    <a:pt x="2350" y="1935"/>
                  </a:cubicBezTo>
                  <a:cubicBezTo>
                    <a:pt x="2225" y="1668"/>
                    <a:pt x="1939" y="1550"/>
                    <a:pt x="1738" y="1487"/>
                  </a:cubicBezTo>
                  <a:cubicBezTo>
                    <a:pt x="1629" y="1456"/>
                    <a:pt x="1515" y="1429"/>
                    <a:pt x="1417" y="1405"/>
                  </a:cubicBezTo>
                  <a:cubicBezTo>
                    <a:pt x="1264" y="1370"/>
                    <a:pt x="1131" y="1342"/>
                    <a:pt x="1064" y="1295"/>
                  </a:cubicBezTo>
                  <a:cubicBezTo>
                    <a:pt x="1032" y="1275"/>
                    <a:pt x="1032" y="1257"/>
                    <a:pt x="1032" y="1244"/>
                  </a:cubicBezTo>
                  <a:cubicBezTo>
                    <a:pt x="1032" y="1158"/>
                    <a:pt x="1166" y="1139"/>
                    <a:pt x="1280" y="1134"/>
                  </a:cubicBezTo>
                  <a:lnTo>
                    <a:pt x="1323" y="1134"/>
                  </a:lnTo>
                  <a:cubicBezTo>
                    <a:pt x="1523" y="1143"/>
                    <a:pt x="1735" y="1201"/>
                    <a:pt x="1959" y="1315"/>
                  </a:cubicBezTo>
                  <a:cubicBezTo>
                    <a:pt x="1974" y="1323"/>
                    <a:pt x="1990" y="1331"/>
                    <a:pt x="2006" y="1342"/>
                  </a:cubicBezTo>
                  <a:cubicBezTo>
                    <a:pt x="2011" y="1344"/>
                    <a:pt x="2018" y="1345"/>
                    <a:pt x="2025" y="1345"/>
                  </a:cubicBezTo>
                  <a:cubicBezTo>
                    <a:pt x="2032" y="1345"/>
                    <a:pt x="2039" y="1344"/>
                    <a:pt x="2044" y="1342"/>
                  </a:cubicBezTo>
                  <a:cubicBezTo>
                    <a:pt x="2057" y="1339"/>
                    <a:pt x="2064" y="1331"/>
                    <a:pt x="2068" y="1319"/>
                  </a:cubicBezTo>
                  <a:lnTo>
                    <a:pt x="2347" y="703"/>
                  </a:lnTo>
                  <a:cubicBezTo>
                    <a:pt x="2355" y="683"/>
                    <a:pt x="2347" y="656"/>
                    <a:pt x="2327" y="644"/>
                  </a:cubicBezTo>
                  <a:cubicBezTo>
                    <a:pt x="2198" y="565"/>
                    <a:pt x="2041" y="507"/>
                    <a:pt x="1865" y="460"/>
                  </a:cubicBezTo>
                  <a:cubicBezTo>
                    <a:pt x="1785" y="440"/>
                    <a:pt x="1704" y="424"/>
                    <a:pt x="1617" y="413"/>
                  </a:cubicBezTo>
                  <a:lnTo>
                    <a:pt x="1629" y="63"/>
                  </a:lnTo>
                  <a:cubicBezTo>
                    <a:pt x="1629" y="36"/>
                    <a:pt x="1609" y="16"/>
                    <a:pt x="1582" y="16"/>
                  </a:cubicBezTo>
                  <a:lnTo>
                    <a:pt x="1068" y="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0" name="Google Shape;260;p19"/>
            <p:cNvGrpSpPr/>
            <p:nvPr/>
          </p:nvGrpSpPr>
          <p:grpSpPr>
            <a:xfrm>
              <a:off x="8648210" y="1861583"/>
              <a:ext cx="292730" cy="279013"/>
              <a:chOff x="11393374" y="2318175"/>
              <a:chExt cx="425047" cy="405130"/>
            </a:xfrm>
          </p:grpSpPr>
          <p:sp>
            <p:nvSpPr>
              <p:cNvPr id="261" name="Google Shape;261;p19"/>
              <p:cNvSpPr/>
              <p:nvPr/>
            </p:nvSpPr>
            <p:spPr>
              <a:xfrm>
                <a:off x="11393374" y="2318175"/>
                <a:ext cx="425047" cy="405130"/>
              </a:xfrm>
              <a:custGeom>
                <a:avLst/>
                <a:gdLst/>
                <a:ahLst/>
                <a:cxnLst/>
                <a:rect l="l" t="t" r="r" b="b"/>
                <a:pathLst>
                  <a:path w="2944" h="2806" extrusionOk="0">
                    <a:moveTo>
                      <a:pt x="1472" y="74"/>
                    </a:moveTo>
                    <a:cubicBezTo>
                      <a:pt x="2241" y="74"/>
                      <a:pt x="2869" y="589"/>
                      <a:pt x="2869" y="1217"/>
                    </a:cubicBezTo>
                    <a:cubicBezTo>
                      <a:pt x="2869" y="1523"/>
                      <a:pt x="2712" y="1824"/>
                      <a:pt x="2437" y="2036"/>
                    </a:cubicBezTo>
                    <a:cubicBezTo>
                      <a:pt x="2426" y="2045"/>
                      <a:pt x="2422" y="2060"/>
                      <a:pt x="2426" y="2072"/>
                    </a:cubicBezTo>
                    <a:lnTo>
                      <a:pt x="2544" y="2644"/>
                    </a:lnTo>
                    <a:lnTo>
                      <a:pt x="2163" y="2233"/>
                    </a:lnTo>
                    <a:cubicBezTo>
                      <a:pt x="2154" y="2224"/>
                      <a:pt x="2143" y="2219"/>
                      <a:pt x="2131" y="2219"/>
                    </a:cubicBezTo>
                    <a:cubicBezTo>
                      <a:pt x="2127" y="2219"/>
                      <a:pt x="2124" y="2220"/>
                      <a:pt x="2120" y="2221"/>
                    </a:cubicBezTo>
                    <a:cubicBezTo>
                      <a:pt x="1919" y="2307"/>
                      <a:pt x="1696" y="2354"/>
                      <a:pt x="1472" y="2354"/>
                    </a:cubicBezTo>
                    <a:cubicBezTo>
                      <a:pt x="703" y="2354"/>
                      <a:pt x="75" y="1840"/>
                      <a:pt x="75" y="1217"/>
                    </a:cubicBezTo>
                    <a:cubicBezTo>
                      <a:pt x="75" y="589"/>
                      <a:pt x="703" y="74"/>
                      <a:pt x="1472" y="74"/>
                    </a:cubicBezTo>
                    <a:close/>
                    <a:moveTo>
                      <a:pt x="1472" y="0"/>
                    </a:moveTo>
                    <a:cubicBezTo>
                      <a:pt x="660" y="0"/>
                      <a:pt x="1" y="545"/>
                      <a:pt x="1" y="1217"/>
                    </a:cubicBezTo>
                    <a:cubicBezTo>
                      <a:pt x="1" y="1884"/>
                      <a:pt x="660" y="2429"/>
                      <a:pt x="1472" y="2429"/>
                    </a:cubicBezTo>
                    <a:cubicBezTo>
                      <a:pt x="1700" y="2429"/>
                      <a:pt x="1923" y="2382"/>
                      <a:pt x="2124" y="2300"/>
                    </a:cubicBezTo>
                    <a:lnTo>
                      <a:pt x="2578" y="2794"/>
                    </a:lnTo>
                    <a:cubicBezTo>
                      <a:pt x="2587" y="2802"/>
                      <a:pt x="2594" y="2805"/>
                      <a:pt x="2606" y="2805"/>
                    </a:cubicBezTo>
                    <a:cubicBezTo>
                      <a:pt x="2610" y="2805"/>
                      <a:pt x="2618" y="2802"/>
                      <a:pt x="2622" y="2802"/>
                    </a:cubicBezTo>
                    <a:cubicBezTo>
                      <a:pt x="2638" y="2794"/>
                      <a:pt x="2645" y="2774"/>
                      <a:pt x="2642" y="2758"/>
                    </a:cubicBezTo>
                    <a:lnTo>
                      <a:pt x="2500" y="2079"/>
                    </a:lnTo>
                    <a:cubicBezTo>
                      <a:pt x="2783" y="1856"/>
                      <a:pt x="2944" y="1542"/>
                      <a:pt x="2944" y="1217"/>
                    </a:cubicBezTo>
                    <a:cubicBezTo>
                      <a:pt x="2944" y="545"/>
                      <a:pt x="2285" y="0"/>
                      <a:pt x="147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a:off x="11660764" y="2456347"/>
                <a:ext cx="69301" cy="69302"/>
              </a:xfrm>
              <a:custGeom>
                <a:avLst/>
                <a:gdLst/>
                <a:ahLst/>
                <a:cxnLst/>
                <a:rect l="l" t="t" r="r" b="b"/>
                <a:pathLst>
                  <a:path w="480" h="480" extrusionOk="0">
                    <a:moveTo>
                      <a:pt x="240" y="75"/>
                    </a:moveTo>
                    <a:cubicBezTo>
                      <a:pt x="330" y="75"/>
                      <a:pt x="405" y="150"/>
                      <a:pt x="405" y="240"/>
                    </a:cubicBezTo>
                    <a:cubicBezTo>
                      <a:pt x="405" y="330"/>
                      <a:pt x="330" y="405"/>
                      <a:pt x="240" y="405"/>
                    </a:cubicBezTo>
                    <a:cubicBezTo>
                      <a:pt x="150" y="405"/>
                      <a:pt x="76" y="330"/>
                      <a:pt x="76" y="240"/>
                    </a:cubicBezTo>
                    <a:cubicBezTo>
                      <a:pt x="76" y="150"/>
                      <a:pt x="150" y="75"/>
                      <a:pt x="240" y="75"/>
                    </a:cubicBezTo>
                    <a:close/>
                    <a:moveTo>
                      <a:pt x="240" y="1"/>
                    </a:moveTo>
                    <a:cubicBezTo>
                      <a:pt x="111" y="1"/>
                      <a:pt x="0" y="106"/>
                      <a:pt x="0" y="240"/>
                    </a:cubicBezTo>
                    <a:cubicBezTo>
                      <a:pt x="0" y="369"/>
                      <a:pt x="111" y="479"/>
                      <a:pt x="240" y="479"/>
                    </a:cubicBezTo>
                    <a:cubicBezTo>
                      <a:pt x="373" y="479"/>
                      <a:pt x="480" y="369"/>
                      <a:pt x="480" y="240"/>
                    </a:cubicBezTo>
                    <a:cubicBezTo>
                      <a:pt x="480" y="106"/>
                      <a:pt x="373" y="1"/>
                      <a:pt x="24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9"/>
              <p:cNvSpPr/>
              <p:nvPr/>
            </p:nvSpPr>
            <p:spPr>
              <a:xfrm>
                <a:off x="11569660" y="2456347"/>
                <a:ext cx="69157" cy="69302"/>
              </a:xfrm>
              <a:custGeom>
                <a:avLst/>
                <a:gdLst/>
                <a:ahLst/>
                <a:cxnLst/>
                <a:rect l="l" t="t" r="r" b="b"/>
                <a:pathLst>
                  <a:path w="479" h="480" extrusionOk="0">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72" y="479"/>
                      <a:pt x="479" y="369"/>
                      <a:pt x="479" y="240"/>
                    </a:cubicBezTo>
                    <a:cubicBezTo>
                      <a:pt x="479" y="106"/>
                      <a:pt x="372" y="1"/>
                      <a:pt x="24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a:off x="11478413" y="2456347"/>
                <a:ext cx="69157" cy="69302"/>
              </a:xfrm>
              <a:custGeom>
                <a:avLst/>
                <a:gdLst/>
                <a:ahLst/>
                <a:cxnLst/>
                <a:rect l="l" t="t" r="r" b="b"/>
                <a:pathLst>
                  <a:path w="479" h="480" extrusionOk="0">
                    <a:moveTo>
                      <a:pt x="240" y="75"/>
                    </a:moveTo>
                    <a:cubicBezTo>
                      <a:pt x="330" y="75"/>
                      <a:pt x="404" y="150"/>
                      <a:pt x="404" y="240"/>
                    </a:cubicBezTo>
                    <a:cubicBezTo>
                      <a:pt x="404" y="330"/>
                      <a:pt x="330" y="405"/>
                      <a:pt x="240" y="405"/>
                    </a:cubicBezTo>
                    <a:cubicBezTo>
                      <a:pt x="149" y="405"/>
                      <a:pt x="75" y="330"/>
                      <a:pt x="75" y="240"/>
                    </a:cubicBezTo>
                    <a:cubicBezTo>
                      <a:pt x="75" y="150"/>
                      <a:pt x="149" y="75"/>
                      <a:pt x="240" y="75"/>
                    </a:cubicBezTo>
                    <a:close/>
                    <a:moveTo>
                      <a:pt x="240" y="1"/>
                    </a:moveTo>
                    <a:cubicBezTo>
                      <a:pt x="106" y="1"/>
                      <a:pt x="0" y="106"/>
                      <a:pt x="0" y="240"/>
                    </a:cubicBezTo>
                    <a:cubicBezTo>
                      <a:pt x="0" y="369"/>
                      <a:pt x="106" y="479"/>
                      <a:pt x="240" y="479"/>
                    </a:cubicBezTo>
                    <a:cubicBezTo>
                      <a:pt x="369" y="479"/>
                      <a:pt x="479" y="369"/>
                      <a:pt x="479" y="240"/>
                    </a:cubicBezTo>
                    <a:cubicBezTo>
                      <a:pt x="479" y="106"/>
                      <a:pt x="369" y="1"/>
                      <a:pt x="240"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265;p19"/>
            <p:cNvGrpSpPr/>
            <p:nvPr/>
          </p:nvGrpSpPr>
          <p:grpSpPr>
            <a:xfrm>
              <a:off x="8655113" y="2277539"/>
              <a:ext cx="278924" cy="278923"/>
              <a:chOff x="12321813" y="2369188"/>
              <a:chExt cx="405000" cy="405000"/>
            </a:xfrm>
          </p:grpSpPr>
          <p:sp>
            <p:nvSpPr>
              <p:cNvPr id="266" name="Google Shape;266;p19"/>
              <p:cNvSpPr/>
              <p:nvPr/>
            </p:nvSpPr>
            <p:spPr>
              <a:xfrm>
                <a:off x="12321813" y="2369188"/>
                <a:ext cx="405000" cy="4050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p:nvPr/>
            </p:nvSpPr>
            <p:spPr>
              <a:xfrm>
                <a:off x="12391771" y="2469101"/>
                <a:ext cx="265209" cy="243938"/>
              </a:xfrm>
              <a:custGeom>
                <a:avLst/>
                <a:gdLst/>
                <a:ahLst/>
                <a:cxnLst/>
                <a:rect l="l" t="t" r="r" b="b"/>
                <a:pathLst>
                  <a:path w="1359" h="1250" extrusionOk="0">
                    <a:moveTo>
                      <a:pt x="1008" y="76"/>
                    </a:moveTo>
                    <a:cubicBezTo>
                      <a:pt x="1072" y="76"/>
                      <a:pt x="1130" y="103"/>
                      <a:pt x="1178" y="155"/>
                    </a:cubicBezTo>
                    <a:cubicBezTo>
                      <a:pt x="1245" y="222"/>
                      <a:pt x="1284" y="313"/>
                      <a:pt x="1284" y="407"/>
                    </a:cubicBezTo>
                    <a:cubicBezTo>
                      <a:pt x="1284" y="505"/>
                      <a:pt x="1245" y="595"/>
                      <a:pt x="1178" y="661"/>
                    </a:cubicBezTo>
                    <a:lnTo>
                      <a:pt x="676" y="1160"/>
                    </a:lnTo>
                    <a:lnTo>
                      <a:pt x="178" y="657"/>
                    </a:lnTo>
                    <a:cubicBezTo>
                      <a:pt x="111" y="590"/>
                      <a:pt x="75" y="501"/>
                      <a:pt x="75" y="407"/>
                    </a:cubicBezTo>
                    <a:cubicBezTo>
                      <a:pt x="75" y="308"/>
                      <a:pt x="111" y="219"/>
                      <a:pt x="178" y="152"/>
                    </a:cubicBezTo>
                    <a:cubicBezTo>
                      <a:pt x="228" y="101"/>
                      <a:pt x="292" y="77"/>
                      <a:pt x="354" y="77"/>
                    </a:cubicBezTo>
                    <a:lnTo>
                      <a:pt x="377" y="77"/>
                    </a:lnTo>
                    <a:cubicBezTo>
                      <a:pt x="471" y="85"/>
                      <a:pt x="569" y="155"/>
                      <a:pt x="648" y="273"/>
                    </a:cubicBezTo>
                    <a:cubicBezTo>
                      <a:pt x="656" y="281"/>
                      <a:pt x="668" y="289"/>
                      <a:pt x="680" y="289"/>
                    </a:cubicBezTo>
                    <a:cubicBezTo>
                      <a:pt x="692" y="289"/>
                      <a:pt x="703" y="281"/>
                      <a:pt x="711" y="273"/>
                    </a:cubicBezTo>
                    <a:cubicBezTo>
                      <a:pt x="790" y="155"/>
                      <a:pt x="884" y="89"/>
                      <a:pt x="982" y="77"/>
                    </a:cubicBezTo>
                    <a:cubicBezTo>
                      <a:pt x="991" y="76"/>
                      <a:pt x="999" y="76"/>
                      <a:pt x="1008" y="76"/>
                    </a:cubicBezTo>
                    <a:close/>
                    <a:moveTo>
                      <a:pt x="358" y="1"/>
                    </a:moveTo>
                    <a:cubicBezTo>
                      <a:pt x="273" y="1"/>
                      <a:pt x="191" y="33"/>
                      <a:pt x="127" y="101"/>
                    </a:cubicBezTo>
                    <a:cubicBezTo>
                      <a:pt x="44" y="179"/>
                      <a:pt x="1" y="289"/>
                      <a:pt x="1" y="407"/>
                    </a:cubicBezTo>
                    <a:cubicBezTo>
                      <a:pt x="1" y="520"/>
                      <a:pt x="44" y="630"/>
                      <a:pt x="127" y="713"/>
                    </a:cubicBezTo>
                    <a:lnTo>
                      <a:pt x="652" y="1238"/>
                    </a:lnTo>
                    <a:cubicBezTo>
                      <a:pt x="656" y="1246"/>
                      <a:pt x="668" y="1250"/>
                      <a:pt x="676" y="1250"/>
                    </a:cubicBezTo>
                    <a:cubicBezTo>
                      <a:pt x="687" y="1250"/>
                      <a:pt x="696" y="1246"/>
                      <a:pt x="703" y="1238"/>
                    </a:cubicBezTo>
                    <a:lnTo>
                      <a:pt x="1229" y="713"/>
                    </a:lnTo>
                    <a:cubicBezTo>
                      <a:pt x="1311" y="634"/>
                      <a:pt x="1358" y="525"/>
                      <a:pt x="1358" y="407"/>
                    </a:cubicBezTo>
                    <a:cubicBezTo>
                      <a:pt x="1358" y="293"/>
                      <a:pt x="1311" y="183"/>
                      <a:pt x="1233" y="101"/>
                    </a:cubicBezTo>
                    <a:cubicBezTo>
                      <a:pt x="1165" y="36"/>
                      <a:pt x="1084" y="1"/>
                      <a:pt x="999" y="1"/>
                    </a:cubicBezTo>
                    <a:cubicBezTo>
                      <a:pt x="991" y="1"/>
                      <a:pt x="983" y="1"/>
                      <a:pt x="974" y="2"/>
                    </a:cubicBezTo>
                    <a:cubicBezTo>
                      <a:pt x="868" y="14"/>
                      <a:pt x="766" y="81"/>
                      <a:pt x="680" y="190"/>
                    </a:cubicBezTo>
                    <a:cubicBezTo>
                      <a:pt x="593" y="77"/>
                      <a:pt x="491" y="14"/>
                      <a:pt x="386" y="2"/>
                    </a:cubicBezTo>
                    <a:cubicBezTo>
                      <a:pt x="377" y="1"/>
                      <a:pt x="367" y="1"/>
                      <a:pt x="358"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700353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1pPr>
            <a:lvl2pPr lvl="1"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2pPr>
            <a:lvl3pPr lvl="2"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3pPr>
            <a:lvl4pPr lvl="3"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4pPr>
            <a:lvl5pPr lvl="4"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5pPr>
            <a:lvl6pPr lvl="5"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6pPr>
            <a:lvl7pPr lvl="6"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7pPr>
            <a:lvl8pPr lvl="7"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8pPr>
            <a:lvl9pPr lvl="8" rtl="0">
              <a:spcBef>
                <a:spcPts val="0"/>
              </a:spcBef>
              <a:spcAft>
                <a:spcPts val="0"/>
              </a:spcAft>
              <a:buClr>
                <a:schemeClr val="dk1"/>
              </a:buClr>
              <a:buSzPts val="3500"/>
              <a:buFont typeface="Poppins"/>
              <a:buNone/>
              <a:defRPr sz="3500" b="1">
                <a:solidFill>
                  <a:schemeClr val="dk1"/>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1pPr>
            <a:lvl2pPr marL="914400" lvl="1"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2pPr>
            <a:lvl3pPr marL="1371600" lvl="2"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3pPr>
            <a:lvl4pPr marL="1828800" lvl="3"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4pPr>
            <a:lvl5pPr marL="2286000" lvl="4"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5pPr>
            <a:lvl6pPr marL="2743200" lvl="5"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6pPr>
            <a:lvl7pPr marL="3200400" lvl="6"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7pPr>
            <a:lvl8pPr marL="3657600" lvl="7"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8pPr>
            <a:lvl9pPr marL="4114800" lvl="8" indent="-317500">
              <a:lnSpc>
                <a:spcPct val="100000"/>
              </a:lnSpc>
              <a:spcBef>
                <a:spcPts val="0"/>
              </a:spcBef>
              <a:spcAft>
                <a:spcPts val="0"/>
              </a:spcAft>
              <a:buClr>
                <a:schemeClr val="dk1"/>
              </a:buClr>
              <a:buSzPts val="1400"/>
              <a:buFont typeface="Poppins"/>
              <a:buChar char="■"/>
              <a:defRPr>
                <a:solidFill>
                  <a:schemeClr val="dk1"/>
                </a:solidFill>
                <a:latin typeface="Poppins"/>
                <a:ea typeface="Poppins"/>
                <a:cs typeface="Poppins"/>
                <a:sym typeface="Poppins"/>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6" r:id="rId3"/>
    <p:sldLayoutId id="2147483657" r:id="rId4"/>
    <p:sldLayoutId id="2147483671" r:id="rId5"/>
    <p:sldLayoutId id="2147483672" r:id="rId6"/>
    <p:sldLayoutId id="2147483676" r:id="rId7"/>
    <p:sldLayoutId id="2147483677" r:id="rId8"/>
    <p:sldLayoutId id="2147483678" r:id="rId9"/>
    <p:sldLayoutId id="2147483679"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46">
          <p15:clr>
            <a:srgbClr val="EA4335"/>
          </p15:clr>
        </p15:guide>
        <p15:guide id="2" orient="horz" pos="346">
          <p15:clr>
            <a:srgbClr val="EA4335"/>
          </p15:clr>
        </p15:guide>
        <p15:guide id="3" pos="5414">
          <p15:clr>
            <a:srgbClr val="EA4335"/>
          </p15:clr>
        </p15:guide>
        <p15:guide id="4" orient="horz" pos="2894">
          <p15:clr>
            <a:srgbClr val="EA4335"/>
          </p15:clr>
        </p15:guide>
        <p15:guide id="5" pos="864">
          <p15:clr>
            <a:srgbClr val="9900FF"/>
          </p15:clr>
        </p15:guide>
        <p15:guide id="6" pos="4896">
          <p15:clr>
            <a:srgbClr val="9900FF"/>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slide" Target="slide2.xml"/><Relationship Id="rId5" Type="http://schemas.openxmlformats.org/officeDocument/2006/relationships/slide" Target="slide3.xml"/><Relationship Id="rId4" Type="http://schemas.openxmlformats.org/officeDocument/2006/relationships/slide" Target="slide8.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slide" Target="slide2.xml"/><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slide" Target="slide3.xml"/><Relationship Id="rId5" Type="http://schemas.openxmlformats.org/officeDocument/2006/relationships/slide" Target="slide8.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slide" Target="slide2.xml"/><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slide" Target="slide3.xml"/><Relationship Id="rId5" Type="http://schemas.openxmlformats.org/officeDocument/2006/relationships/slide" Target="slide8.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slide" Target="slide2.xml"/><Relationship Id="rId4" Type="http://schemas.openxmlformats.org/officeDocument/2006/relationships/slide" Target="slide3.xml"/></Relationships>
</file>

<file path=ppt/slides/_rels/slide15.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27.png"/><Relationship Id="rId5" Type="http://schemas.openxmlformats.org/officeDocument/2006/relationships/slide" Target="slide2.xml"/><Relationship Id="rId4" Type="http://schemas.openxmlformats.org/officeDocument/2006/relationships/slide" Target="slide3.xml"/></Relationships>
</file>

<file path=ppt/slides/_rels/slide16.xml.rels><?xml version="1.0" encoding="UTF-8" standalone="yes"?>
<Relationships xmlns="http://schemas.openxmlformats.org/package/2006/relationships"><Relationship Id="rId3" Type="http://schemas.openxmlformats.org/officeDocument/2006/relationships/slide" Target="slide8.xml"/><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slide" Target="slide2.xml"/><Relationship Id="rId4" Type="http://schemas.openxmlformats.org/officeDocument/2006/relationships/slide" Target="slide3.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8" Type="http://schemas.openxmlformats.org/officeDocument/2006/relationships/image" Target="../media/image250.png"/><Relationship Id="rId13" Type="http://schemas.openxmlformats.org/officeDocument/2006/relationships/slide" Target="slide8.xml"/><Relationship Id="rId7" Type="http://schemas.openxmlformats.org/officeDocument/2006/relationships/image" Target="../media/image30.png"/><Relationship Id="rId12" Type="http://schemas.openxmlformats.org/officeDocument/2006/relationships/image" Target="../media/image290.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230.png"/><Relationship Id="rId11" Type="http://schemas.openxmlformats.org/officeDocument/2006/relationships/image" Target="../media/image31.png"/><Relationship Id="rId15" Type="http://schemas.openxmlformats.org/officeDocument/2006/relationships/slide" Target="slide2.xml"/><Relationship Id="rId10" Type="http://schemas.openxmlformats.org/officeDocument/2006/relationships/image" Target="../media/image270.png"/><Relationship Id="rId9" Type="http://schemas.openxmlformats.org/officeDocument/2006/relationships/image" Target="../media/image260.png"/><Relationship Id="rId14" Type="http://schemas.openxmlformats.org/officeDocument/2006/relationships/slide" Target="slide3.xml"/></Relationships>
</file>

<file path=ppt/slides/_rels/slide19.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32.png"/><Relationship Id="rId7" Type="http://schemas.openxmlformats.org/officeDocument/2006/relationships/slide" Target="slide8.xml"/><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slide" Target="slide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6.png"/><Relationship Id="rId7"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slide" Target="slide2.xml"/><Relationship Id="rId5" Type="http://schemas.openxmlformats.org/officeDocument/2006/relationships/slide" Target="slide3.xml"/><Relationship Id="rId4" Type="http://schemas.openxmlformats.org/officeDocument/2006/relationships/slide" Target="slide8.xml"/></Relationships>
</file>

<file path=ppt/slides/_rels/slide21.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39.png"/><Relationship Id="rId5" Type="http://schemas.openxmlformats.org/officeDocument/2006/relationships/slide" Target="slide2.xml"/><Relationship Id="rId4" Type="http://schemas.openxmlformats.org/officeDocument/2006/relationships/slide" Target="slide3.xml"/></Relationships>
</file>

<file path=ppt/slides/_rels/slide2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slide" Target="slide8.xml"/><Relationship Id="rId7"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40.png"/><Relationship Id="rId5" Type="http://schemas.openxmlformats.org/officeDocument/2006/relationships/slide" Target="slide2.xml"/><Relationship Id="rId4" Type="http://schemas.openxmlformats.org/officeDocument/2006/relationships/slide" Target="slide3.xml"/><Relationship Id="rId9" Type="http://schemas.openxmlformats.org/officeDocument/2006/relationships/image" Target="../media/image43.png"/></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slide" Target="slide2.xml"/><Relationship Id="rId5" Type="http://schemas.openxmlformats.org/officeDocument/2006/relationships/slide" Target="slide3.xml"/><Relationship Id="rId4" Type="http://schemas.openxmlformats.org/officeDocument/2006/relationships/slide" Target="slide8.xml"/></Relationships>
</file>

<file path=ppt/slides/_rels/slide2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5.png"/><Relationship Id="rId7" Type="http://schemas.openxmlformats.org/officeDocument/2006/relationships/image" Target="../media/image370.png"/><Relationship Id="rId2" Type="http://schemas.openxmlformats.org/officeDocument/2006/relationships/notesSlide" Target="../notesSlides/notesSlide24.xml"/><Relationship Id="rId1" Type="http://schemas.openxmlformats.org/officeDocument/2006/relationships/slideLayout" Target="../slideLayouts/slideLayout8.xml"/><Relationship Id="rId11" Type="http://schemas.openxmlformats.org/officeDocument/2006/relationships/slide" Target="slide2.xml"/><Relationship Id="rId10" Type="http://schemas.openxmlformats.org/officeDocument/2006/relationships/slide" Target="slide3.xml"/><Relationship Id="rId9" Type="http://schemas.openxmlformats.org/officeDocument/2006/relationships/slide" Target="slide8.xml"/></Relationships>
</file>

<file path=ppt/slides/_rels/slide25.xml.rels><?xml version="1.0" encoding="UTF-8" standalone="yes"?>
<Relationships xmlns="http://schemas.openxmlformats.org/package/2006/relationships"><Relationship Id="rId8" Type="http://schemas.openxmlformats.org/officeDocument/2006/relationships/image" Target="../media/image410.png"/><Relationship Id="rId13" Type="http://schemas.openxmlformats.org/officeDocument/2006/relationships/image" Target="../media/image460.png"/><Relationship Id="rId18" Type="http://schemas.openxmlformats.org/officeDocument/2006/relationships/slide" Target="slide2.xml"/><Relationship Id="rId3" Type="http://schemas.openxmlformats.org/officeDocument/2006/relationships/image" Target="../media/image35.png"/><Relationship Id="rId12" Type="http://schemas.openxmlformats.org/officeDocument/2006/relationships/image" Target="../media/image450.png"/><Relationship Id="rId17" Type="http://schemas.openxmlformats.org/officeDocument/2006/relationships/slide" Target="slide3.xml"/><Relationship Id="rId2" Type="http://schemas.openxmlformats.org/officeDocument/2006/relationships/notesSlide" Target="../notesSlides/notesSlide25.xml"/><Relationship Id="rId16" Type="http://schemas.openxmlformats.org/officeDocument/2006/relationships/slide" Target="slide8.xml"/><Relationship Id="rId1" Type="http://schemas.openxmlformats.org/officeDocument/2006/relationships/slideLayout" Target="../slideLayouts/slideLayout8.xml"/><Relationship Id="rId11" Type="http://schemas.openxmlformats.org/officeDocument/2006/relationships/image" Target="../media/image51.png"/><Relationship Id="rId15" Type="http://schemas.openxmlformats.org/officeDocument/2006/relationships/image" Target="../media/image53.png"/><Relationship Id="rId10"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420.png"/><Relationship Id="rId14" Type="http://schemas.openxmlformats.org/officeDocument/2006/relationships/image" Target="../media/image52.png"/></Relationships>
</file>

<file path=ppt/slides/_rels/slide26.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slide" Target="slide2.xml"/><Relationship Id="rId3" Type="http://schemas.openxmlformats.org/officeDocument/2006/relationships/image" Target="../media/image35.png"/><Relationship Id="rId7" Type="http://schemas.openxmlformats.org/officeDocument/2006/relationships/image" Target="../media/image57.png"/><Relationship Id="rId12" Type="http://schemas.openxmlformats.org/officeDocument/2006/relationships/slide" Target="slide3.xml"/><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56.png"/><Relationship Id="rId11" Type="http://schemas.openxmlformats.org/officeDocument/2006/relationships/slide" Target="slide8.xml"/><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27.xml.rels><?xml version="1.0" encoding="UTF-8" standalone="yes"?>
<Relationships xmlns="http://schemas.openxmlformats.org/package/2006/relationships"><Relationship Id="rId8" Type="http://schemas.openxmlformats.org/officeDocument/2006/relationships/slide" Target="slide3.xml"/><Relationship Id="rId3" Type="http://schemas.openxmlformats.org/officeDocument/2006/relationships/image" Target="../media/image61.png"/><Relationship Id="rId7" Type="http://schemas.openxmlformats.org/officeDocument/2006/relationships/slide" Target="slide8.xml"/><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35.png"/><Relationship Id="rId9" Type="http://schemas.openxmlformats.org/officeDocument/2006/relationships/slide" Target="slide2.xml"/></Relationships>
</file>

<file path=ppt/slides/_rels/slide28.xml.rels><?xml version="1.0" encoding="UTF-8" standalone="yes"?>
<Relationships xmlns="http://schemas.openxmlformats.org/package/2006/relationships"><Relationship Id="rId8" Type="http://schemas.openxmlformats.org/officeDocument/2006/relationships/slide" Target="slide8.xml"/><Relationship Id="rId3" Type="http://schemas.openxmlformats.org/officeDocument/2006/relationships/image" Target="../media/image64.png"/><Relationship Id="rId7" Type="http://schemas.openxmlformats.org/officeDocument/2006/relationships/image" Target="../media/image67.png"/><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slide" Target="slide2.xml"/><Relationship Id="rId4" Type="http://schemas.openxmlformats.org/officeDocument/2006/relationships/image" Target="../media/image35.png"/><Relationship Id="rId9" Type="http://schemas.openxmlformats.org/officeDocument/2006/relationships/slide" Target="slide3.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30.xml"/><Relationship Id="rId1" Type="http://schemas.openxmlformats.org/officeDocument/2006/relationships/slideLayout" Target="../slideLayouts/slideLayout8.xml"/><Relationship Id="rId6" Type="http://schemas.openxmlformats.org/officeDocument/2006/relationships/image" Target="../media/image68.png"/><Relationship Id="rId5" Type="http://schemas.openxmlformats.org/officeDocument/2006/relationships/slide" Target="slide2.xml"/><Relationship Id="rId4" Type="http://schemas.openxmlformats.org/officeDocument/2006/relationships/slide" Target="slide3.xml"/></Relationships>
</file>

<file path=ppt/slides/_rels/slide31.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31.xml"/><Relationship Id="rId1" Type="http://schemas.openxmlformats.org/officeDocument/2006/relationships/slideLayout" Target="../slideLayouts/slideLayout8.xml"/><Relationship Id="rId5" Type="http://schemas.openxmlformats.org/officeDocument/2006/relationships/slide" Target="slide2.xml"/><Relationship Id="rId4" Type="http://schemas.openxmlformats.org/officeDocument/2006/relationships/slide" Target="slide3.xml"/></Relationships>
</file>

<file path=ppt/slides/_rels/slide32.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slide" Target="slide8.xml"/><Relationship Id="rId7" Type="http://schemas.openxmlformats.org/officeDocument/2006/relationships/image" Target="../media/image70.png"/><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69.png"/><Relationship Id="rId5" Type="http://schemas.openxmlformats.org/officeDocument/2006/relationships/slide" Target="slide2.xml"/><Relationship Id="rId4" Type="http://schemas.openxmlformats.org/officeDocument/2006/relationships/slide" Target="slide3.xml"/></Relationships>
</file>

<file path=ppt/slides/_rels/slide33.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33.xml"/><Relationship Id="rId1" Type="http://schemas.openxmlformats.org/officeDocument/2006/relationships/slideLayout" Target="../slideLayouts/slideLayout8.xml"/><Relationship Id="rId6" Type="http://schemas.openxmlformats.org/officeDocument/2006/relationships/image" Target="../media/image71.png"/><Relationship Id="rId5" Type="http://schemas.openxmlformats.org/officeDocument/2006/relationships/slide" Target="slide2.xml"/><Relationship Id="rId4" Type="http://schemas.openxmlformats.org/officeDocument/2006/relationships/slide" Target="slide3.xml"/></Relationships>
</file>

<file path=ppt/slides/_rels/slide34.xml.rels><?xml version="1.0" encoding="UTF-8" standalone="yes"?>
<Relationships xmlns="http://schemas.openxmlformats.org/package/2006/relationships"><Relationship Id="rId3" Type="http://schemas.openxmlformats.org/officeDocument/2006/relationships/slide" Target="slide8.xml"/><Relationship Id="rId7" Type="http://schemas.openxmlformats.org/officeDocument/2006/relationships/image" Target="../media/image71.png"/><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image" Target="../media/image72.png"/><Relationship Id="rId5" Type="http://schemas.openxmlformats.org/officeDocument/2006/relationships/slide" Target="slide2.xml"/><Relationship Id="rId4" Type="http://schemas.openxmlformats.org/officeDocument/2006/relationships/slide" Target="slide3.xml"/></Relationships>
</file>

<file path=ppt/slides/_rels/slide35.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image" Target="../media/image71.png"/><Relationship Id="rId5" Type="http://schemas.openxmlformats.org/officeDocument/2006/relationships/slide" Target="slide2.xml"/><Relationship Id="rId4" Type="http://schemas.openxmlformats.org/officeDocument/2006/relationships/slide" Target="slide3.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37.xml"/><Relationship Id="rId1" Type="http://schemas.openxmlformats.org/officeDocument/2006/relationships/slideLayout" Target="../slideLayouts/slideLayout8.xml"/><Relationship Id="rId5" Type="http://schemas.openxmlformats.org/officeDocument/2006/relationships/slide" Target="slide2.xml"/><Relationship Id="rId4" Type="http://schemas.openxmlformats.org/officeDocument/2006/relationships/slide" Target="slide3.xml"/></Relationships>
</file>

<file path=ppt/slides/_rels/slide38.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38.xml"/><Relationship Id="rId1" Type="http://schemas.openxmlformats.org/officeDocument/2006/relationships/slideLayout" Target="../slideLayouts/slideLayout8.xml"/><Relationship Id="rId5" Type="http://schemas.openxmlformats.org/officeDocument/2006/relationships/slide" Target="slide2.xml"/><Relationship Id="rId4" Type="http://schemas.openxmlformats.org/officeDocument/2006/relationships/slide" Target="slide3.xml"/></Relationships>
</file>

<file path=ppt/slides/_rels/slide39.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39.xml"/><Relationship Id="rId1" Type="http://schemas.openxmlformats.org/officeDocument/2006/relationships/slideLayout" Target="../slideLayouts/slideLayout8.xml"/><Relationship Id="rId5" Type="http://schemas.openxmlformats.org/officeDocument/2006/relationships/slide" Target="slide2.xml"/><Relationship Id="rId4" Type="http://schemas.openxmlformats.org/officeDocument/2006/relationships/slide" Target="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 Target="slide8.xml"/><Relationship Id="rId7"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3.png"/><Relationship Id="rId5" Type="http://schemas.openxmlformats.org/officeDocument/2006/relationships/slide" Target="slide2.xml"/><Relationship Id="rId4" Type="http://schemas.openxmlformats.org/officeDocument/2006/relationships/slide" Target="slide3.xml"/><Relationship Id="rId9"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40.xml"/><Relationship Id="rId1" Type="http://schemas.openxmlformats.org/officeDocument/2006/relationships/slideLayout" Target="../slideLayouts/slideLayout8.xml"/><Relationship Id="rId5" Type="http://schemas.openxmlformats.org/officeDocument/2006/relationships/slide" Target="slide2.xml"/><Relationship Id="rId4" Type="http://schemas.openxmlformats.org/officeDocument/2006/relationships/slide" Target="slide3.xml"/></Relationships>
</file>

<file path=ppt/slides/_rels/slide41.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41.xml"/><Relationship Id="rId1" Type="http://schemas.openxmlformats.org/officeDocument/2006/relationships/slideLayout" Target="../slideLayouts/slideLayout8.xml"/><Relationship Id="rId5" Type="http://schemas.openxmlformats.org/officeDocument/2006/relationships/slide" Target="slide2.xml"/><Relationship Id="rId4" Type="http://schemas.openxmlformats.org/officeDocument/2006/relationships/slide" Target="slide3.xml"/></Relationships>
</file>

<file path=ppt/slides/_rels/slide42.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42.xml"/><Relationship Id="rId1" Type="http://schemas.openxmlformats.org/officeDocument/2006/relationships/slideLayout" Target="../slideLayouts/slideLayout8.xml"/><Relationship Id="rId5" Type="http://schemas.openxmlformats.org/officeDocument/2006/relationships/slide" Target="slide2.xml"/><Relationship Id="rId4" Type="http://schemas.openxmlformats.org/officeDocument/2006/relationships/slide" Target="slide3.xml"/></Relationships>
</file>

<file path=ppt/slides/_rels/slide43.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43.xml"/><Relationship Id="rId1" Type="http://schemas.openxmlformats.org/officeDocument/2006/relationships/slideLayout" Target="../slideLayouts/slideLayout8.xml"/><Relationship Id="rId5" Type="http://schemas.openxmlformats.org/officeDocument/2006/relationships/slide" Target="slide2.xml"/><Relationship Id="rId4" Type="http://schemas.openxmlformats.org/officeDocument/2006/relationships/slide" Target="slide3.xml"/></Relationships>
</file>

<file path=ppt/slides/_rels/slide44.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44.xml"/><Relationship Id="rId1" Type="http://schemas.openxmlformats.org/officeDocument/2006/relationships/slideLayout" Target="../slideLayouts/slideLayout8.xml"/><Relationship Id="rId5" Type="http://schemas.openxmlformats.org/officeDocument/2006/relationships/slide" Target="slide2.xml"/><Relationship Id="rId4" Type="http://schemas.openxmlformats.org/officeDocument/2006/relationships/slide" Target="slide3.xml"/></Relationships>
</file>

<file path=ppt/slides/_rels/slide45.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45.xml"/><Relationship Id="rId1" Type="http://schemas.openxmlformats.org/officeDocument/2006/relationships/slideLayout" Target="../slideLayouts/slideLayout8.xml"/><Relationship Id="rId5" Type="http://schemas.openxmlformats.org/officeDocument/2006/relationships/slide" Target="slide2.xml"/><Relationship Id="rId4" Type="http://schemas.openxmlformats.org/officeDocument/2006/relationships/slide" Target="slide3.xml"/></Relationships>
</file>

<file path=ppt/slides/_rels/slide46.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46.xml"/><Relationship Id="rId1" Type="http://schemas.openxmlformats.org/officeDocument/2006/relationships/slideLayout" Target="../slideLayouts/slideLayout8.xml"/><Relationship Id="rId5" Type="http://schemas.openxmlformats.org/officeDocument/2006/relationships/slide" Target="slide2.xml"/><Relationship Id="rId4" Type="http://schemas.openxmlformats.org/officeDocument/2006/relationships/slide" Target="slide3.xml"/></Relationships>
</file>

<file path=ppt/slides/_rels/slide47.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47.xml"/><Relationship Id="rId1" Type="http://schemas.openxmlformats.org/officeDocument/2006/relationships/slideLayout" Target="../slideLayouts/slideLayout8.xml"/><Relationship Id="rId5" Type="http://schemas.openxmlformats.org/officeDocument/2006/relationships/slide" Target="slide2.xml"/><Relationship Id="rId4" Type="http://schemas.openxmlformats.org/officeDocument/2006/relationships/slide" Target="slide3.xml"/></Relationships>
</file>

<file path=ppt/slides/_rels/slide48.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48.xml"/><Relationship Id="rId1" Type="http://schemas.openxmlformats.org/officeDocument/2006/relationships/slideLayout" Target="../slideLayouts/slideLayout8.xml"/><Relationship Id="rId5" Type="http://schemas.openxmlformats.org/officeDocument/2006/relationships/slide" Target="slide2.xml"/><Relationship Id="rId4" Type="http://schemas.openxmlformats.org/officeDocument/2006/relationships/slide" Target="slide3.xml"/></Relationships>
</file>

<file path=ppt/slides/_rels/slide49.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49.xml"/><Relationship Id="rId1" Type="http://schemas.openxmlformats.org/officeDocument/2006/relationships/slideLayout" Target="../slideLayouts/slideLayout8.xml"/><Relationship Id="rId5" Type="http://schemas.openxmlformats.org/officeDocument/2006/relationships/slide" Target="slide2.xml"/><Relationship Id="rId4" Type="http://schemas.openxmlformats.org/officeDocument/2006/relationships/slide" Target="slide3.xml"/></Relationships>
</file>

<file path=ppt/slides/_rels/slide5.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slide" Target="slide2.xml"/><Relationship Id="rId4" Type="http://schemas.openxmlformats.org/officeDocument/2006/relationships/slide" Target="slide3.xml"/></Relationships>
</file>

<file path=ppt/slides/_rels/slide50.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50.xml"/><Relationship Id="rId1" Type="http://schemas.openxmlformats.org/officeDocument/2006/relationships/slideLayout" Target="../slideLayouts/slideLayout8.xml"/><Relationship Id="rId5" Type="http://schemas.openxmlformats.org/officeDocument/2006/relationships/slide" Target="slide2.xml"/><Relationship Id="rId4" Type="http://schemas.openxmlformats.org/officeDocument/2006/relationships/slide" Target="slide3.xml"/></Relationships>
</file>

<file path=ppt/slides/_rels/slide51.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51.xml"/><Relationship Id="rId1" Type="http://schemas.openxmlformats.org/officeDocument/2006/relationships/slideLayout" Target="../slideLayouts/slideLayout8.xml"/><Relationship Id="rId5" Type="http://schemas.openxmlformats.org/officeDocument/2006/relationships/slide" Target="slide2.xml"/><Relationship Id="rId4" Type="http://schemas.openxmlformats.org/officeDocument/2006/relationships/slide" Target="slide3.xml"/></Relationships>
</file>

<file path=ppt/slides/_rels/slide52.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52.xml"/><Relationship Id="rId1" Type="http://schemas.openxmlformats.org/officeDocument/2006/relationships/slideLayout" Target="../slideLayouts/slideLayout8.xml"/><Relationship Id="rId5" Type="http://schemas.openxmlformats.org/officeDocument/2006/relationships/slide" Target="slide2.xml"/><Relationship Id="rId4" Type="http://schemas.openxmlformats.org/officeDocument/2006/relationships/slide" Target="slide3.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54.xml"/><Relationship Id="rId1" Type="http://schemas.openxmlformats.org/officeDocument/2006/relationships/slideLayout" Target="../slideLayouts/slideLayout8.xml"/><Relationship Id="rId5" Type="http://schemas.openxmlformats.org/officeDocument/2006/relationships/slide" Target="slide2.xml"/><Relationship Id="rId4" Type="http://schemas.openxmlformats.org/officeDocument/2006/relationships/slide" Target="slide3.xml"/></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5.xml"/><Relationship Id="rId1" Type="http://schemas.openxmlformats.org/officeDocument/2006/relationships/slideLayout" Target="../slideLayouts/slideLayout8.xml"/><Relationship Id="rId6" Type="http://schemas.openxmlformats.org/officeDocument/2006/relationships/slide" Target="slide2.xml"/><Relationship Id="rId5" Type="http://schemas.openxmlformats.org/officeDocument/2006/relationships/slide" Target="slide3.xml"/><Relationship Id="rId4" Type="http://schemas.openxmlformats.org/officeDocument/2006/relationships/slide" Target="slide8.xml"/></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6.xml"/><Relationship Id="rId1" Type="http://schemas.openxmlformats.org/officeDocument/2006/relationships/slideLayout" Target="../slideLayouts/slideLayout9.xml"/><Relationship Id="rId4" Type="http://schemas.openxmlformats.org/officeDocument/2006/relationships/image" Target="../media/image75.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slide" Target="slide8.xml"/><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6.xml"/><Relationship Id="rId16" Type="http://schemas.openxmlformats.org/officeDocument/2006/relationships/image" Target="../media/image18.png"/><Relationship Id="rId1" Type="http://schemas.openxmlformats.org/officeDocument/2006/relationships/slideLayout" Target="../slideLayouts/slideLayout8.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slide" Target="slide2.xml"/><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slide" Target="slide3.xml"/><Relationship Id="rId9" Type="http://schemas.openxmlformats.org/officeDocument/2006/relationships/image" Target="../media/image11.png"/><Relationship Id="rId14" Type="http://schemas.openxmlformats.org/officeDocument/2006/relationships/image" Target="../media/image16.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21.png"/><Relationship Id="rId7" Type="http://schemas.openxmlformats.org/officeDocument/2006/relationships/image" Target="../media/image10.png"/><Relationship Id="rId12" Type="http://schemas.openxmlformats.org/officeDocument/2006/relationships/image" Target="../media/image20.png"/><Relationship Id="rId17" Type="http://schemas.openxmlformats.org/officeDocument/2006/relationships/slide" Target="slide2.xml"/><Relationship Id="rId2" Type="http://schemas.openxmlformats.org/officeDocument/2006/relationships/notesSlide" Target="../notesSlides/notesSlide7.xml"/><Relationship Id="rId16" Type="http://schemas.openxmlformats.org/officeDocument/2006/relationships/slide" Target="slide3.xml"/><Relationship Id="rId1" Type="http://schemas.openxmlformats.org/officeDocument/2006/relationships/slideLayout" Target="../slideLayouts/slideLayout8.xml"/><Relationship Id="rId6" Type="http://schemas.openxmlformats.org/officeDocument/2006/relationships/image" Target="../media/image14.png"/><Relationship Id="rId11" Type="http://schemas.openxmlformats.org/officeDocument/2006/relationships/image" Target="../media/image12.png"/><Relationship Id="rId5" Type="http://schemas.openxmlformats.org/officeDocument/2006/relationships/image" Target="../media/image22.png"/><Relationship Id="rId15" Type="http://schemas.openxmlformats.org/officeDocument/2006/relationships/slide" Target="slide8.xml"/><Relationship Id="rId10" Type="http://schemas.openxmlformats.org/officeDocument/2006/relationships/image" Target="../media/image17.png"/><Relationship Id="rId4" Type="http://schemas.openxmlformats.org/officeDocument/2006/relationships/image" Target="../media/image8.png"/><Relationship Id="rId9" Type="http://schemas.openxmlformats.org/officeDocument/2006/relationships/image" Target="../media/image19.png"/><Relationship Id="rId1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slide" Target="slide2.xml"/><Relationship Id="rId5" Type="http://schemas.openxmlformats.org/officeDocument/2006/relationships/slide" Target="slide3.xml"/><Relationship Id="rId4" Type="http://schemas.openxmlformats.org/officeDocument/2006/relationships/slide" Target="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slide" Target="slide2.xml"/><Relationship Id="rId5" Type="http://schemas.openxmlformats.org/officeDocument/2006/relationships/slide" Target="slide3.xml"/><Relationship Id="rId4" Type="http://schemas.openxmlformats.org/officeDocument/2006/relationships/slide" Target="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3" name="Google Shape;233;p30"/>
          <p:cNvSpPr txBox="1">
            <a:spLocks noGrp="1"/>
          </p:cNvSpPr>
          <p:nvPr>
            <p:ph type="subTitle" idx="1"/>
          </p:nvPr>
        </p:nvSpPr>
        <p:spPr>
          <a:xfrm>
            <a:off x="938452" y="3187948"/>
            <a:ext cx="1612192" cy="320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dirty="0" err="1">
                <a:latin typeface="Microsoft JhengHei" panose="020B0604030504040204" pitchFamily="34" charset="-120"/>
                <a:ea typeface="Microsoft JhengHei" panose="020B0604030504040204" pitchFamily="34" charset="-120"/>
              </a:rPr>
              <a:t>報告學生：林莉庭</a:t>
            </a:r>
            <a:endParaRPr b="1" dirty="0">
              <a:latin typeface="Microsoft JhengHei" panose="020B0604030504040204" pitchFamily="34" charset="-120"/>
              <a:ea typeface="Microsoft JhengHei" panose="020B0604030504040204" pitchFamily="34" charset="-120"/>
            </a:endParaRPr>
          </a:p>
        </p:txBody>
      </p:sp>
      <p:sp>
        <p:nvSpPr>
          <p:cNvPr id="241" name="Google Shape;241;p30"/>
          <p:cNvSpPr/>
          <p:nvPr/>
        </p:nvSpPr>
        <p:spPr>
          <a:xfrm>
            <a:off x="1211550" y="-697125"/>
            <a:ext cx="320100" cy="320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2" name="Google Shape;242;p30"/>
          <p:cNvSpPr/>
          <p:nvPr/>
        </p:nvSpPr>
        <p:spPr>
          <a:xfrm>
            <a:off x="7612350" y="-697125"/>
            <a:ext cx="320100" cy="320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3" name="Google Shape;243;p30"/>
          <p:cNvSpPr/>
          <p:nvPr/>
        </p:nvSpPr>
        <p:spPr>
          <a:xfrm>
            <a:off x="666385" y="2654556"/>
            <a:ext cx="6344933" cy="45719"/>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effectLst>
                <a:outerShdw blurRad="38100" dist="38100" dir="2700000" algn="tl">
                  <a:srgbClr val="000000">
                    <a:alpha val="43137"/>
                  </a:srgbClr>
                </a:outerShdw>
              </a:effectLst>
            </a:endParaRPr>
          </a:p>
        </p:txBody>
      </p:sp>
      <p:sp>
        <p:nvSpPr>
          <p:cNvPr id="14" name="Google Shape;231;p30">
            <a:extLst>
              <a:ext uri="{FF2B5EF4-FFF2-40B4-BE49-F238E27FC236}">
                <a16:creationId xmlns:a16="http://schemas.microsoft.com/office/drawing/2014/main" id="{AAF48A48-C23E-7FA2-1194-91B1BB47D5D9}"/>
              </a:ext>
            </a:extLst>
          </p:cNvPr>
          <p:cNvSpPr/>
          <p:nvPr/>
        </p:nvSpPr>
        <p:spPr>
          <a:xfrm>
            <a:off x="787726" y="3186528"/>
            <a:ext cx="2301200" cy="320099"/>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4" name="Google Shape;753;p46">
            <a:extLst>
              <a:ext uri="{FF2B5EF4-FFF2-40B4-BE49-F238E27FC236}">
                <a16:creationId xmlns:a16="http://schemas.microsoft.com/office/drawing/2014/main" id="{861A4CDA-5C08-546C-CEB1-D60D20721D2C}"/>
              </a:ext>
            </a:extLst>
          </p:cNvPr>
          <p:cNvGrpSpPr/>
          <p:nvPr/>
        </p:nvGrpSpPr>
        <p:grpSpPr>
          <a:xfrm flipH="1">
            <a:off x="6452191" y="2413262"/>
            <a:ext cx="2030362" cy="2161551"/>
            <a:chOff x="5752125" y="761325"/>
            <a:chExt cx="2907101" cy="3232730"/>
          </a:xfrm>
        </p:grpSpPr>
        <p:grpSp>
          <p:nvGrpSpPr>
            <p:cNvPr id="55" name="Google Shape;754;p46">
              <a:extLst>
                <a:ext uri="{FF2B5EF4-FFF2-40B4-BE49-F238E27FC236}">
                  <a16:creationId xmlns:a16="http://schemas.microsoft.com/office/drawing/2014/main" id="{702110A8-77C2-CE27-B0A8-34106E46BB00}"/>
                </a:ext>
              </a:extLst>
            </p:cNvPr>
            <p:cNvGrpSpPr/>
            <p:nvPr/>
          </p:nvGrpSpPr>
          <p:grpSpPr>
            <a:xfrm>
              <a:off x="5752125" y="761325"/>
              <a:ext cx="1865301" cy="3232730"/>
              <a:chOff x="5752125" y="761325"/>
              <a:chExt cx="1865301" cy="3232730"/>
            </a:xfrm>
          </p:grpSpPr>
          <p:sp>
            <p:nvSpPr>
              <p:cNvPr id="213" name="Google Shape;755;p46">
                <a:extLst>
                  <a:ext uri="{FF2B5EF4-FFF2-40B4-BE49-F238E27FC236}">
                    <a16:creationId xmlns:a16="http://schemas.microsoft.com/office/drawing/2014/main" id="{C76A68C9-A8AF-3CB5-1268-D3E1832CD6DD}"/>
                  </a:ext>
                </a:extLst>
              </p:cNvPr>
              <p:cNvSpPr/>
              <p:nvPr/>
            </p:nvSpPr>
            <p:spPr>
              <a:xfrm>
                <a:off x="7212351" y="3356434"/>
                <a:ext cx="322559" cy="637617"/>
              </a:xfrm>
              <a:custGeom>
                <a:avLst/>
                <a:gdLst/>
                <a:ahLst/>
                <a:cxnLst/>
                <a:rect l="l" t="t" r="r" b="b"/>
                <a:pathLst>
                  <a:path w="2666" h="5270" extrusionOk="0">
                    <a:moveTo>
                      <a:pt x="2379" y="0"/>
                    </a:moveTo>
                    <a:lnTo>
                      <a:pt x="1120" y="176"/>
                    </a:lnTo>
                    <a:lnTo>
                      <a:pt x="1049" y="184"/>
                    </a:lnTo>
                    <a:lnTo>
                      <a:pt x="1033" y="184"/>
                    </a:lnTo>
                    <a:lnTo>
                      <a:pt x="225" y="298"/>
                    </a:lnTo>
                    <a:lnTo>
                      <a:pt x="151" y="310"/>
                    </a:lnTo>
                    <a:lnTo>
                      <a:pt x="1" y="5269"/>
                    </a:lnTo>
                    <a:lnTo>
                      <a:pt x="2665" y="5269"/>
                    </a:lnTo>
                    <a:lnTo>
                      <a:pt x="2391" y="224"/>
                    </a:lnTo>
                    <a:lnTo>
                      <a:pt x="2379"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4" name="Google Shape;756;p46">
                <a:extLst>
                  <a:ext uri="{FF2B5EF4-FFF2-40B4-BE49-F238E27FC236}">
                    <a16:creationId xmlns:a16="http://schemas.microsoft.com/office/drawing/2014/main" id="{D06D6B45-58FD-9DC1-AEF7-A0D9D6EADA96}"/>
                  </a:ext>
                </a:extLst>
              </p:cNvPr>
              <p:cNvSpPr/>
              <p:nvPr/>
            </p:nvSpPr>
            <p:spPr>
              <a:xfrm>
                <a:off x="7236186" y="2369763"/>
                <a:ext cx="381239" cy="1064107"/>
              </a:xfrm>
              <a:custGeom>
                <a:avLst/>
                <a:gdLst/>
                <a:ahLst/>
                <a:cxnLst/>
                <a:rect l="l" t="t" r="r" b="b"/>
                <a:pathLst>
                  <a:path w="3151" h="8795" extrusionOk="0">
                    <a:moveTo>
                      <a:pt x="738" y="1"/>
                    </a:moveTo>
                    <a:lnTo>
                      <a:pt x="1" y="8795"/>
                    </a:lnTo>
                    <a:lnTo>
                      <a:pt x="1" y="8795"/>
                    </a:lnTo>
                    <a:lnTo>
                      <a:pt x="3151" y="8198"/>
                    </a:lnTo>
                    <a:cubicBezTo>
                      <a:pt x="3151" y="8198"/>
                      <a:pt x="2908" y="6193"/>
                      <a:pt x="2444" y="3635"/>
                    </a:cubicBezTo>
                    <a:cubicBezTo>
                      <a:pt x="1982" y="1080"/>
                      <a:pt x="738" y="1"/>
                      <a:pt x="738"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5" name="Google Shape;757;p46">
                <a:extLst>
                  <a:ext uri="{FF2B5EF4-FFF2-40B4-BE49-F238E27FC236}">
                    <a16:creationId xmlns:a16="http://schemas.microsoft.com/office/drawing/2014/main" id="{BBE9DF0F-4517-2653-1815-B7289157C199}"/>
                  </a:ext>
                </a:extLst>
              </p:cNvPr>
              <p:cNvSpPr/>
              <p:nvPr/>
            </p:nvSpPr>
            <p:spPr>
              <a:xfrm>
                <a:off x="5752125" y="1804862"/>
                <a:ext cx="1588599" cy="2189193"/>
              </a:xfrm>
              <a:custGeom>
                <a:avLst/>
                <a:gdLst/>
                <a:ahLst/>
                <a:cxnLst/>
                <a:rect l="l" t="t" r="r" b="b"/>
                <a:pathLst>
                  <a:path w="13130" h="18094" extrusionOk="0">
                    <a:moveTo>
                      <a:pt x="5074" y="1"/>
                    </a:moveTo>
                    <a:lnTo>
                      <a:pt x="5070" y="2685"/>
                    </a:lnTo>
                    <a:cubicBezTo>
                      <a:pt x="5070" y="2728"/>
                      <a:pt x="4964" y="2806"/>
                      <a:pt x="4799" y="2900"/>
                    </a:cubicBezTo>
                    <a:cubicBezTo>
                      <a:pt x="4328" y="3179"/>
                      <a:pt x="3379" y="3591"/>
                      <a:pt x="3198" y="3685"/>
                    </a:cubicBezTo>
                    <a:cubicBezTo>
                      <a:pt x="2618" y="3991"/>
                      <a:pt x="2076" y="4360"/>
                      <a:pt x="1589" y="4791"/>
                    </a:cubicBezTo>
                    <a:cubicBezTo>
                      <a:pt x="1582" y="4796"/>
                      <a:pt x="1573" y="4804"/>
                      <a:pt x="1570" y="4807"/>
                    </a:cubicBezTo>
                    <a:cubicBezTo>
                      <a:pt x="557" y="5702"/>
                      <a:pt x="1" y="7005"/>
                      <a:pt x="1" y="8355"/>
                    </a:cubicBezTo>
                    <a:lnTo>
                      <a:pt x="1" y="16477"/>
                    </a:lnTo>
                    <a:cubicBezTo>
                      <a:pt x="5" y="16485"/>
                      <a:pt x="5" y="16492"/>
                      <a:pt x="5" y="16501"/>
                    </a:cubicBezTo>
                    <a:cubicBezTo>
                      <a:pt x="8" y="16524"/>
                      <a:pt x="12" y="16536"/>
                      <a:pt x="12" y="16536"/>
                    </a:cubicBezTo>
                    <a:lnTo>
                      <a:pt x="726" y="16144"/>
                    </a:lnTo>
                    <a:lnTo>
                      <a:pt x="895" y="16050"/>
                    </a:lnTo>
                    <a:lnTo>
                      <a:pt x="1370" y="15786"/>
                    </a:lnTo>
                    <a:lnTo>
                      <a:pt x="1370" y="16842"/>
                    </a:lnTo>
                    <a:lnTo>
                      <a:pt x="1370" y="16846"/>
                    </a:lnTo>
                    <a:cubicBezTo>
                      <a:pt x="1366" y="17321"/>
                      <a:pt x="1366" y="17740"/>
                      <a:pt x="1366" y="18093"/>
                    </a:cubicBezTo>
                    <a:lnTo>
                      <a:pt x="13028" y="18093"/>
                    </a:lnTo>
                    <a:cubicBezTo>
                      <a:pt x="13044" y="17137"/>
                      <a:pt x="13067" y="15681"/>
                      <a:pt x="13086" y="14067"/>
                    </a:cubicBezTo>
                    <a:lnTo>
                      <a:pt x="13086" y="14049"/>
                    </a:lnTo>
                    <a:cubicBezTo>
                      <a:pt x="13091" y="13805"/>
                      <a:pt x="13094" y="13558"/>
                      <a:pt x="13098" y="13307"/>
                    </a:cubicBezTo>
                    <a:cubicBezTo>
                      <a:pt x="13098" y="13209"/>
                      <a:pt x="13098" y="13111"/>
                      <a:pt x="13102" y="13008"/>
                    </a:cubicBezTo>
                    <a:cubicBezTo>
                      <a:pt x="13102" y="12863"/>
                      <a:pt x="13102" y="12714"/>
                      <a:pt x="13106" y="12565"/>
                    </a:cubicBezTo>
                    <a:cubicBezTo>
                      <a:pt x="13110" y="12243"/>
                      <a:pt x="13114" y="11921"/>
                      <a:pt x="13114" y="11604"/>
                    </a:cubicBezTo>
                    <a:cubicBezTo>
                      <a:pt x="13118" y="11501"/>
                      <a:pt x="13118" y="11400"/>
                      <a:pt x="13118" y="11302"/>
                    </a:cubicBezTo>
                    <a:cubicBezTo>
                      <a:pt x="13118" y="11074"/>
                      <a:pt x="13122" y="10854"/>
                      <a:pt x="13122" y="10630"/>
                    </a:cubicBezTo>
                    <a:cubicBezTo>
                      <a:pt x="13126" y="10121"/>
                      <a:pt x="13129" y="9623"/>
                      <a:pt x="13129" y="9139"/>
                    </a:cubicBezTo>
                    <a:lnTo>
                      <a:pt x="13129" y="9120"/>
                    </a:lnTo>
                    <a:lnTo>
                      <a:pt x="13129" y="8143"/>
                    </a:lnTo>
                    <a:cubicBezTo>
                      <a:pt x="13126" y="6774"/>
                      <a:pt x="13110" y="5655"/>
                      <a:pt x="13067" y="5082"/>
                    </a:cubicBezTo>
                    <a:cubicBezTo>
                      <a:pt x="13051" y="4847"/>
                      <a:pt x="13031" y="4706"/>
                      <a:pt x="13008" y="4674"/>
                    </a:cubicBezTo>
                    <a:lnTo>
                      <a:pt x="13004" y="4670"/>
                    </a:lnTo>
                    <a:cubicBezTo>
                      <a:pt x="12474" y="4137"/>
                      <a:pt x="10713" y="3728"/>
                      <a:pt x="9583" y="3395"/>
                    </a:cubicBezTo>
                    <a:cubicBezTo>
                      <a:pt x="9092" y="3250"/>
                      <a:pt x="8723" y="3120"/>
                      <a:pt x="8625" y="2998"/>
                    </a:cubicBezTo>
                    <a:lnTo>
                      <a:pt x="8629" y="2465"/>
                    </a:lnTo>
                    <a:lnTo>
                      <a:pt x="8633" y="1790"/>
                    </a:lnTo>
                    <a:lnTo>
                      <a:pt x="8636" y="1189"/>
                    </a:lnTo>
                    <a:lnTo>
                      <a:pt x="8641" y="601"/>
                    </a:lnTo>
                    <a:lnTo>
                      <a:pt x="5074" y="1"/>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6" name="Google Shape;758;p46">
                <a:extLst>
                  <a:ext uri="{FF2B5EF4-FFF2-40B4-BE49-F238E27FC236}">
                    <a16:creationId xmlns:a16="http://schemas.microsoft.com/office/drawing/2014/main" id="{D8F00B38-8117-1129-FB0E-017981237599}"/>
                  </a:ext>
                </a:extLst>
              </p:cNvPr>
              <p:cNvSpPr/>
              <p:nvPr/>
            </p:nvSpPr>
            <p:spPr>
              <a:xfrm>
                <a:off x="5883157" y="761325"/>
                <a:ext cx="742153" cy="633020"/>
              </a:xfrm>
              <a:custGeom>
                <a:avLst/>
                <a:gdLst/>
                <a:ahLst/>
                <a:cxnLst/>
                <a:rect l="l" t="t" r="r" b="b"/>
                <a:pathLst>
                  <a:path w="6134" h="5232" extrusionOk="0">
                    <a:moveTo>
                      <a:pt x="4627" y="0"/>
                    </a:moveTo>
                    <a:cubicBezTo>
                      <a:pt x="4233" y="0"/>
                      <a:pt x="3834" y="143"/>
                      <a:pt x="3536" y="406"/>
                    </a:cubicBezTo>
                    <a:cubicBezTo>
                      <a:pt x="3371" y="554"/>
                      <a:pt x="3221" y="739"/>
                      <a:pt x="3010" y="802"/>
                    </a:cubicBezTo>
                    <a:cubicBezTo>
                      <a:pt x="2953" y="819"/>
                      <a:pt x="2896" y="826"/>
                      <a:pt x="2839" y="826"/>
                    </a:cubicBezTo>
                    <a:cubicBezTo>
                      <a:pt x="2642" y="826"/>
                      <a:pt x="2440" y="742"/>
                      <a:pt x="2245" y="684"/>
                    </a:cubicBezTo>
                    <a:cubicBezTo>
                      <a:pt x="2069" y="634"/>
                      <a:pt x="1884" y="604"/>
                      <a:pt x="1701" y="604"/>
                    </a:cubicBezTo>
                    <a:cubicBezTo>
                      <a:pt x="1540" y="604"/>
                      <a:pt x="1381" y="627"/>
                      <a:pt x="1229" y="680"/>
                    </a:cubicBezTo>
                    <a:cubicBezTo>
                      <a:pt x="796" y="833"/>
                      <a:pt x="472" y="1202"/>
                      <a:pt x="263" y="1610"/>
                    </a:cubicBezTo>
                    <a:cubicBezTo>
                      <a:pt x="114" y="1904"/>
                      <a:pt x="12" y="2226"/>
                      <a:pt x="8" y="2552"/>
                    </a:cubicBezTo>
                    <a:cubicBezTo>
                      <a:pt x="1" y="3097"/>
                      <a:pt x="255" y="3611"/>
                      <a:pt x="573" y="4046"/>
                    </a:cubicBezTo>
                    <a:cubicBezTo>
                      <a:pt x="769" y="4318"/>
                      <a:pt x="997" y="4573"/>
                      <a:pt x="1280" y="4749"/>
                    </a:cubicBezTo>
                    <a:cubicBezTo>
                      <a:pt x="1562" y="4930"/>
                      <a:pt x="1892" y="5024"/>
                      <a:pt x="2221" y="5098"/>
                    </a:cubicBezTo>
                    <a:cubicBezTo>
                      <a:pt x="2560" y="5175"/>
                      <a:pt x="2912" y="5231"/>
                      <a:pt x="3260" y="5231"/>
                    </a:cubicBezTo>
                    <a:cubicBezTo>
                      <a:pt x="3568" y="5231"/>
                      <a:pt x="3872" y="5187"/>
                      <a:pt x="4159" y="5075"/>
                    </a:cubicBezTo>
                    <a:cubicBezTo>
                      <a:pt x="4728" y="4859"/>
                      <a:pt x="5176" y="4396"/>
                      <a:pt x="5467" y="3866"/>
                    </a:cubicBezTo>
                    <a:cubicBezTo>
                      <a:pt x="5745" y="3356"/>
                      <a:pt x="5882" y="2780"/>
                      <a:pt x="6023" y="2222"/>
                    </a:cubicBezTo>
                    <a:cubicBezTo>
                      <a:pt x="6133" y="1795"/>
                      <a:pt x="6113" y="1296"/>
                      <a:pt x="5949" y="884"/>
                    </a:cubicBezTo>
                    <a:cubicBezTo>
                      <a:pt x="5839" y="601"/>
                      <a:pt x="5635" y="350"/>
                      <a:pt x="5372" y="194"/>
                    </a:cubicBezTo>
                    <a:cubicBezTo>
                      <a:pt x="5146" y="63"/>
                      <a:pt x="4887" y="0"/>
                      <a:pt x="4627"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7" name="Google Shape;759;p46">
                <a:extLst>
                  <a:ext uri="{FF2B5EF4-FFF2-40B4-BE49-F238E27FC236}">
                    <a16:creationId xmlns:a16="http://schemas.microsoft.com/office/drawing/2014/main" id="{8F272DF4-F23A-89C8-B342-7B8884D8E8F1}"/>
                  </a:ext>
                </a:extLst>
              </p:cNvPr>
              <p:cNvSpPr/>
              <p:nvPr/>
            </p:nvSpPr>
            <p:spPr>
              <a:xfrm>
                <a:off x="6044557" y="990601"/>
                <a:ext cx="605918" cy="783168"/>
              </a:xfrm>
              <a:custGeom>
                <a:avLst/>
                <a:gdLst/>
                <a:ahLst/>
                <a:cxnLst/>
                <a:rect l="l" t="t" r="r" b="b"/>
                <a:pathLst>
                  <a:path w="5008" h="6473" extrusionOk="0">
                    <a:moveTo>
                      <a:pt x="3526" y="1"/>
                    </a:moveTo>
                    <a:cubicBezTo>
                      <a:pt x="3015" y="1"/>
                      <a:pt x="2499" y="258"/>
                      <a:pt x="2241" y="700"/>
                    </a:cubicBezTo>
                    <a:cubicBezTo>
                      <a:pt x="2068" y="1002"/>
                      <a:pt x="1998" y="1390"/>
                      <a:pt x="1708" y="1579"/>
                    </a:cubicBezTo>
                    <a:cubicBezTo>
                      <a:pt x="1543" y="1680"/>
                      <a:pt x="1338" y="1700"/>
                      <a:pt x="1158" y="1771"/>
                    </a:cubicBezTo>
                    <a:cubicBezTo>
                      <a:pt x="903" y="1873"/>
                      <a:pt x="703" y="2077"/>
                      <a:pt x="534" y="2293"/>
                    </a:cubicBezTo>
                    <a:cubicBezTo>
                      <a:pt x="310" y="2587"/>
                      <a:pt x="134" y="2924"/>
                      <a:pt x="75" y="3290"/>
                    </a:cubicBezTo>
                    <a:cubicBezTo>
                      <a:pt x="0" y="3764"/>
                      <a:pt x="130" y="4243"/>
                      <a:pt x="291" y="4690"/>
                    </a:cubicBezTo>
                    <a:cubicBezTo>
                      <a:pt x="416" y="5043"/>
                      <a:pt x="565" y="5393"/>
                      <a:pt x="781" y="5699"/>
                    </a:cubicBezTo>
                    <a:cubicBezTo>
                      <a:pt x="998" y="6005"/>
                      <a:pt x="1288" y="6271"/>
                      <a:pt x="1637" y="6401"/>
                    </a:cubicBezTo>
                    <a:cubicBezTo>
                      <a:pt x="1751" y="6446"/>
                      <a:pt x="1868" y="6472"/>
                      <a:pt x="1990" y="6472"/>
                    </a:cubicBezTo>
                    <a:cubicBezTo>
                      <a:pt x="1998" y="6472"/>
                      <a:pt x="2006" y="6472"/>
                      <a:pt x="2014" y="6472"/>
                    </a:cubicBezTo>
                    <a:cubicBezTo>
                      <a:pt x="2143" y="6464"/>
                      <a:pt x="2273" y="6421"/>
                      <a:pt x="2394" y="6366"/>
                    </a:cubicBezTo>
                    <a:cubicBezTo>
                      <a:pt x="2802" y="6173"/>
                      <a:pt x="3147" y="5848"/>
                      <a:pt x="3356" y="5447"/>
                    </a:cubicBezTo>
                    <a:cubicBezTo>
                      <a:pt x="3606" y="4973"/>
                      <a:pt x="3658" y="4424"/>
                      <a:pt x="3810" y="3906"/>
                    </a:cubicBezTo>
                    <a:cubicBezTo>
                      <a:pt x="4058" y="3051"/>
                      <a:pt x="4576" y="2281"/>
                      <a:pt x="4776" y="1414"/>
                    </a:cubicBezTo>
                    <a:cubicBezTo>
                      <a:pt x="4819" y="1226"/>
                      <a:pt x="4859" y="1017"/>
                      <a:pt x="5007" y="896"/>
                    </a:cubicBezTo>
                    <a:lnTo>
                      <a:pt x="4937" y="649"/>
                    </a:lnTo>
                    <a:cubicBezTo>
                      <a:pt x="4576" y="276"/>
                      <a:pt x="4077" y="17"/>
                      <a:pt x="3559" y="1"/>
                    </a:cubicBezTo>
                    <a:cubicBezTo>
                      <a:pt x="3548" y="1"/>
                      <a:pt x="3537" y="1"/>
                      <a:pt x="3526"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8" name="Google Shape;760;p46">
                <a:extLst>
                  <a:ext uri="{FF2B5EF4-FFF2-40B4-BE49-F238E27FC236}">
                    <a16:creationId xmlns:a16="http://schemas.microsoft.com/office/drawing/2014/main" id="{F154388A-1E89-A245-968E-A8ABBE85A1DA}"/>
                  </a:ext>
                </a:extLst>
              </p:cNvPr>
              <p:cNvSpPr/>
              <p:nvPr/>
            </p:nvSpPr>
            <p:spPr>
              <a:xfrm>
                <a:off x="6447695" y="979107"/>
                <a:ext cx="817166" cy="720374"/>
              </a:xfrm>
              <a:custGeom>
                <a:avLst/>
                <a:gdLst/>
                <a:ahLst/>
                <a:cxnLst/>
                <a:rect l="l" t="t" r="r" b="b"/>
                <a:pathLst>
                  <a:path w="6754" h="5954" extrusionOk="0">
                    <a:moveTo>
                      <a:pt x="1255" y="0"/>
                    </a:moveTo>
                    <a:cubicBezTo>
                      <a:pt x="1200" y="0"/>
                      <a:pt x="1145" y="1"/>
                      <a:pt x="1091" y="2"/>
                    </a:cubicBezTo>
                    <a:cubicBezTo>
                      <a:pt x="1060" y="3"/>
                      <a:pt x="1027" y="3"/>
                      <a:pt x="991" y="3"/>
                    </a:cubicBezTo>
                    <a:cubicBezTo>
                      <a:pt x="960" y="3"/>
                      <a:pt x="928" y="3"/>
                      <a:pt x="895" y="3"/>
                    </a:cubicBezTo>
                    <a:cubicBezTo>
                      <a:pt x="659" y="3"/>
                      <a:pt x="370" y="11"/>
                      <a:pt x="223" y="143"/>
                    </a:cubicBezTo>
                    <a:cubicBezTo>
                      <a:pt x="0" y="344"/>
                      <a:pt x="212" y="516"/>
                      <a:pt x="345" y="677"/>
                    </a:cubicBezTo>
                    <a:cubicBezTo>
                      <a:pt x="526" y="893"/>
                      <a:pt x="585" y="1172"/>
                      <a:pt x="636" y="1442"/>
                    </a:cubicBezTo>
                    <a:cubicBezTo>
                      <a:pt x="788" y="2293"/>
                      <a:pt x="926" y="3161"/>
                      <a:pt x="1268" y="3957"/>
                    </a:cubicBezTo>
                    <a:cubicBezTo>
                      <a:pt x="1612" y="4754"/>
                      <a:pt x="2193" y="5484"/>
                      <a:pt x="3001" y="5801"/>
                    </a:cubicBezTo>
                    <a:cubicBezTo>
                      <a:pt x="3239" y="5897"/>
                      <a:pt x="3496" y="5954"/>
                      <a:pt x="3752" y="5954"/>
                    </a:cubicBezTo>
                    <a:cubicBezTo>
                      <a:pt x="3897" y="5954"/>
                      <a:pt x="4042" y="5935"/>
                      <a:pt x="4182" y="5895"/>
                    </a:cubicBezTo>
                    <a:cubicBezTo>
                      <a:pt x="4658" y="5763"/>
                      <a:pt x="5030" y="5406"/>
                      <a:pt x="5482" y="5201"/>
                    </a:cubicBezTo>
                    <a:cubicBezTo>
                      <a:pt x="5741" y="5084"/>
                      <a:pt x="6031" y="5013"/>
                      <a:pt x="6250" y="4829"/>
                    </a:cubicBezTo>
                    <a:cubicBezTo>
                      <a:pt x="6408" y="4695"/>
                      <a:pt x="6513" y="4511"/>
                      <a:pt x="6584" y="4318"/>
                    </a:cubicBezTo>
                    <a:cubicBezTo>
                      <a:pt x="6753" y="3852"/>
                      <a:pt x="6710" y="3314"/>
                      <a:pt x="6474" y="2878"/>
                    </a:cubicBezTo>
                    <a:cubicBezTo>
                      <a:pt x="6239" y="2439"/>
                      <a:pt x="5819" y="2110"/>
                      <a:pt x="5341" y="1980"/>
                    </a:cubicBezTo>
                    <a:cubicBezTo>
                      <a:pt x="5132" y="1925"/>
                      <a:pt x="4901" y="1898"/>
                      <a:pt x="4747" y="1741"/>
                    </a:cubicBezTo>
                    <a:cubicBezTo>
                      <a:pt x="4591" y="1583"/>
                      <a:pt x="4567" y="1340"/>
                      <a:pt x="4485" y="1136"/>
                    </a:cubicBezTo>
                    <a:cubicBezTo>
                      <a:pt x="4375" y="873"/>
                      <a:pt x="4159" y="669"/>
                      <a:pt x="3916" y="528"/>
                    </a:cubicBezTo>
                    <a:cubicBezTo>
                      <a:pt x="3673" y="386"/>
                      <a:pt x="3398" y="304"/>
                      <a:pt x="3123" y="238"/>
                    </a:cubicBezTo>
                    <a:cubicBezTo>
                      <a:pt x="2778" y="151"/>
                      <a:pt x="2425" y="85"/>
                      <a:pt x="2068" y="45"/>
                    </a:cubicBezTo>
                    <a:cubicBezTo>
                      <a:pt x="1797" y="16"/>
                      <a:pt x="1526" y="0"/>
                      <a:pt x="1255"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9" name="Google Shape;761;p46">
                <a:extLst>
                  <a:ext uri="{FF2B5EF4-FFF2-40B4-BE49-F238E27FC236}">
                    <a16:creationId xmlns:a16="http://schemas.microsoft.com/office/drawing/2014/main" id="{A4DC7DE0-0FE1-1808-932A-0C35CD3BE4F4}"/>
                  </a:ext>
                </a:extLst>
              </p:cNvPr>
              <p:cNvSpPr/>
              <p:nvPr/>
            </p:nvSpPr>
            <p:spPr>
              <a:xfrm>
                <a:off x="6306984" y="1057145"/>
                <a:ext cx="772158" cy="967678"/>
              </a:xfrm>
              <a:custGeom>
                <a:avLst/>
                <a:gdLst/>
                <a:ahLst/>
                <a:cxnLst/>
                <a:rect l="l" t="t" r="r" b="b"/>
                <a:pathLst>
                  <a:path w="6382" h="7998" extrusionOk="0">
                    <a:moveTo>
                      <a:pt x="3192" y="0"/>
                    </a:moveTo>
                    <a:cubicBezTo>
                      <a:pt x="2967" y="0"/>
                      <a:pt x="2748" y="24"/>
                      <a:pt x="2536" y="71"/>
                    </a:cubicBezTo>
                    <a:cubicBezTo>
                      <a:pt x="2501" y="76"/>
                      <a:pt x="2469" y="83"/>
                      <a:pt x="2438" y="91"/>
                    </a:cubicBezTo>
                    <a:cubicBezTo>
                      <a:pt x="2348" y="114"/>
                      <a:pt x="2261" y="138"/>
                      <a:pt x="2175" y="165"/>
                    </a:cubicBezTo>
                    <a:cubicBezTo>
                      <a:pt x="912" y="594"/>
                      <a:pt x="1" y="1786"/>
                      <a:pt x="1" y="3195"/>
                    </a:cubicBezTo>
                    <a:cubicBezTo>
                      <a:pt x="1" y="3446"/>
                      <a:pt x="13" y="3682"/>
                      <a:pt x="53" y="3905"/>
                    </a:cubicBezTo>
                    <a:cubicBezTo>
                      <a:pt x="60" y="3941"/>
                      <a:pt x="68" y="3972"/>
                      <a:pt x="76" y="4007"/>
                    </a:cubicBezTo>
                    <a:cubicBezTo>
                      <a:pt x="100" y="4113"/>
                      <a:pt x="131" y="4219"/>
                      <a:pt x="174" y="4321"/>
                    </a:cubicBezTo>
                    <a:lnTo>
                      <a:pt x="178" y="4372"/>
                    </a:lnTo>
                    <a:lnTo>
                      <a:pt x="256" y="4815"/>
                    </a:lnTo>
                    <a:lnTo>
                      <a:pt x="296" y="5055"/>
                    </a:lnTo>
                    <a:lnTo>
                      <a:pt x="488" y="6181"/>
                    </a:lnTo>
                    <a:lnTo>
                      <a:pt x="629" y="6997"/>
                    </a:lnTo>
                    <a:cubicBezTo>
                      <a:pt x="703" y="7445"/>
                      <a:pt x="1366" y="7892"/>
                      <a:pt x="1818" y="7919"/>
                    </a:cubicBezTo>
                    <a:lnTo>
                      <a:pt x="5044" y="7998"/>
                    </a:lnTo>
                    <a:cubicBezTo>
                      <a:pt x="5730" y="7974"/>
                      <a:pt x="6024" y="7628"/>
                      <a:pt x="6068" y="7103"/>
                    </a:cubicBezTo>
                    <a:lnTo>
                      <a:pt x="6343" y="3705"/>
                    </a:lnTo>
                    <a:cubicBezTo>
                      <a:pt x="6370" y="3537"/>
                      <a:pt x="6381" y="3367"/>
                      <a:pt x="6381" y="3195"/>
                    </a:cubicBezTo>
                    <a:cubicBezTo>
                      <a:pt x="6381" y="2956"/>
                      <a:pt x="6354" y="2724"/>
                      <a:pt x="6303" y="2501"/>
                    </a:cubicBezTo>
                    <a:cubicBezTo>
                      <a:pt x="6174" y="1907"/>
                      <a:pt x="5879" y="1378"/>
                      <a:pt x="5471" y="962"/>
                    </a:cubicBezTo>
                    <a:cubicBezTo>
                      <a:pt x="4890" y="370"/>
                      <a:pt x="4082" y="0"/>
                      <a:pt x="3192"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 name="Google Shape;762;p46">
                <a:extLst>
                  <a:ext uri="{FF2B5EF4-FFF2-40B4-BE49-F238E27FC236}">
                    <a16:creationId xmlns:a16="http://schemas.microsoft.com/office/drawing/2014/main" id="{32431538-8382-78EF-EBE0-F17EDA7AA239}"/>
                  </a:ext>
                </a:extLst>
              </p:cNvPr>
              <p:cNvSpPr/>
              <p:nvPr/>
            </p:nvSpPr>
            <p:spPr>
              <a:xfrm>
                <a:off x="6143769" y="1525617"/>
                <a:ext cx="311065" cy="286504"/>
              </a:xfrm>
              <a:custGeom>
                <a:avLst/>
                <a:gdLst/>
                <a:ahLst/>
                <a:cxnLst/>
                <a:rect l="l" t="t" r="r" b="b"/>
                <a:pathLst>
                  <a:path w="2571" h="2368" extrusionOk="0">
                    <a:moveTo>
                      <a:pt x="1176" y="0"/>
                    </a:moveTo>
                    <a:cubicBezTo>
                      <a:pt x="1044" y="0"/>
                      <a:pt x="911" y="34"/>
                      <a:pt x="785" y="116"/>
                    </a:cubicBezTo>
                    <a:cubicBezTo>
                      <a:pt x="0" y="618"/>
                      <a:pt x="236" y="2360"/>
                      <a:pt x="1547" y="2367"/>
                    </a:cubicBezTo>
                    <a:cubicBezTo>
                      <a:pt x="1549" y="2367"/>
                      <a:pt x="1552" y="2367"/>
                      <a:pt x="1554" y="2367"/>
                    </a:cubicBezTo>
                    <a:cubicBezTo>
                      <a:pt x="2410" y="2367"/>
                      <a:pt x="2570" y="916"/>
                      <a:pt x="2570" y="916"/>
                    </a:cubicBezTo>
                    <a:cubicBezTo>
                      <a:pt x="2570" y="916"/>
                      <a:pt x="1865" y="0"/>
                      <a:pt x="1176"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1" name="Google Shape;763;p46">
                <a:extLst>
                  <a:ext uri="{FF2B5EF4-FFF2-40B4-BE49-F238E27FC236}">
                    <a16:creationId xmlns:a16="http://schemas.microsoft.com/office/drawing/2014/main" id="{648F26C7-7280-897A-3922-A53428069BC7}"/>
                  </a:ext>
                </a:extLst>
              </p:cNvPr>
              <p:cNvSpPr/>
              <p:nvPr/>
            </p:nvSpPr>
            <p:spPr>
              <a:xfrm>
                <a:off x="6605224" y="1042868"/>
                <a:ext cx="479120" cy="317720"/>
              </a:xfrm>
              <a:custGeom>
                <a:avLst/>
                <a:gdLst/>
                <a:ahLst/>
                <a:cxnLst/>
                <a:rect l="l" t="t" r="r" b="b"/>
                <a:pathLst>
                  <a:path w="3960" h="2626" extrusionOk="0">
                    <a:moveTo>
                      <a:pt x="687" y="1"/>
                    </a:moveTo>
                    <a:cubicBezTo>
                      <a:pt x="455" y="1"/>
                      <a:pt x="225" y="24"/>
                      <a:pt x="0" y="71"/>
                    </a:cubicBezTo>
                    <a:cubicBezTo>
                      <a:pt x="4" y="107"/>
                      <a:pt x="8" y="142"/>
                      <a:pt x="16" y="181"/>
                    </a:cubicBezTo>
                    <a:cubicBezTo>
                      <a:pt x="114" y="605"/>
                      <a:pt x="354" y="1002"/>
                      <a:pt x="683" y="1284"/>
                    </a:cubicBezTo>
                    <a:cubicBezTo>
                      <a:pt x="874" y="1448"/>
                      <a:pt x="1113" y="1579"/>
                      <a:pt x="1362" y="1579"/>
                    </a:cubicBezTo>
                    <a:cubicBezTo>
                      <a:pt x="1398" y="1579"/>
                      <a:pt x="1435" y="1577"/>
                      <a:pt x="1472" y="1571"/>
                    </a:cubicBezTo>
                    <a:cubicBezTo>
                      <a:pt x="1681" y="1536"/>
                      <a:pt x="1871" y="1398"/>
                      <a:pt x="2084" y="1398"/>
                    </a:cubicBezTo>
                    <a:cubicBezTo>
                      <a:pt x="2086" y="1398"/>
                      <a:pt x="2089" y="1398"/>
                      <a:pt x="2092" y="1398"/>
                    </a:cubicBezTo>
                    <a:cubicBezTo>
                      <a:pt x="2438" y="1398"/>
                      <a:pt x="2665" y="1735"/>
                      <a:pt x="2892" y="1994"/>
                    </a:cubicBezTo>
                    <a:cubicBezTo>
                      <a:pt x="3077" y="2202"/>
                      <a:pt x="3300" y="2383"/>
                      <a:pt x="3544" y="2516"/>
                    </a:cubicBezTo>
                    <a:cubicBezTo>
                      <a:pt x="3648" y="2575"/>
                      <a:pt x="3771" y="2625"/>
                      <a:pt x="3888" y="2625"/>
                    </a:cubicBezTo>
                    <a:cubicBezTo>
                      <a:pt x="3912" y="2625"/>
                      <a:pt x="3936" y="2623"/>
                      <a:pt x="3959" y="2619"/>
                    </a:cubicBezTo>
                    <a:cubicBezTo>
                      <a:pt x="3822" y="1998"/>
                      <a:pt x="3512" y="1441"/>
                      <a:pt x="3081" y="1005"/>
                    </a:cubicBezTo>
                    <a:cubicBezTo>
                      <a:pt x="2472" y="386"/>
                      <a:pt x="1625" y="1"/>
                      <a:pt x="687"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2" name="Google Shape;764;p46">
                <a:extLst>
                  <a:ext uri="{FF2B5EF4-FFF2-40B4-BE49-F238E27FC236}">
                    <a16:creationId xmlns:a16="http://schemas.microsoft.com/office/drawing/2014/main" id="{FAE7D190-D6FB-FFA6-B793-E363719982B1}"/>
                  </a:ext>
                </a:extLst>
              </p:cNvPr>
              <p:cNvSpPr/>
              <p:nvPr/>
            </p:nvSpPr>
            <p:spPr>
              <a:xfrm>
                <a:off x="6293312" y="1745577"/>
                <a:ext cx="48033" cy="48033"/>
              </a:xfrm>
              <a:custGeom>
                <a:avLst/>
                <a:gdLst/>
                <a:ahLst/>
                <a:cxnLst/>
                <a:rect l="l" t="t" r="r" b="b"/>
                <a:pathLst>
                  <a:path w="397" h="397" extrusionOk="0">
                    <a:moveTo>
                      <a:pt x="201" y="0"/>
                    </a:moveTo>
                    <a:cubicBezTo>
                      <a:pt x="90" y="0"/>
                      <a:pt x="1" y="91"/>
                      <a:pt x="1" y="201"/>
                    </a:cubicBezTo>
                    <a:cubicBezTo>
                      <a:pt x="1" y="310"/>
                      <a:pt x="90" y="397"/>
                      <a:pt x="201" y="397"/>
                    </a:cubicBezTo>
                    <a:cubicBezTo>
                      <a:pt x="307" y="397"/>
                      <a:pt x="396" y="310"/>
                      <a:pt x="396" y="201"/>
                    </a:cubicBezTo>
                    <a:cubicBezTo>
                      <a:pt x="396" y="91"/>
                      <a:pt x="307" y="0"/>
                      <a:pt x="201"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765;p46">
                <a:extLst>
                  <a:ext uri="{FF2B5EF4-FFF2-40B4-BE49-F238E27FC236}">
                    <a16:creationId xmlns:a16="http://schemas.microsoft.com/office/drawing/2014/main" id="{3DE7F555-7A2F-10E6-0421-8E3CEAD0D2EF}"/>
                  </a:ext>
                </a:extLst>
              </p:cNvPr>
              <p:cNvSpPr/>
              <p:nvPr/>
            </p:nvSpPr>
            <p:spPr>
              <a:xfrm>
                <a:off x="6636561" y="1488836"/>
                <a:ext cx="70416" cy="28070"/>
              </a:xfrm>
              <a:custGeom>
                <a:avLst/>
                <a:gdLst/>
                <a:ahLst/>
                <a:cxnLst/>
                <a:rect l="l" t="t" r="r" b="b"/>
                <a:pathLst>
                  <a:path w="582" h="232" extrusionOk="0">
                    <a:moveTo>
                      <a:pt x="356" y="1"/>
                    </a:moveTo>
                    <a:cubicBezTo>
                      <a:pt x="222" y="1"/>
                      <a:pt x="87" y="63"/>
                      <a:pt x="13" y="176"/>
                    </a:cubicBezTo>
                    <a:cubicBezTo>
                      <a:pt x="0" y="192"/>
                      <a:pt x="4" y="215"/>
                      <a:pt x="20" y="223"/>
                    </a:cubicBezTo>
                    <a:cubicBezTo>
                      <a:pt x="28" y="228"/>
                      <a:pt x="31" y="231"/>
                      <a:pt x="40" y="231"/>
                    </a:cubicBezTo>
                    <a:cubicBezTo>
                      <a:pt x="51" y="231"/>
                      <a:pt x="64" y="223"/>
                      <a:pt x="67" y="215"/>
                    </a:cubicBezTo>
                    <a:cubicBezTo>
                      <a:pt x="131" y="120"/>
                      <a:pt x="244" y="67"/>
                      <a:pt x="355" y="67"/>
                    </a:cubicBezTo>
                    <a:cubicBezTo>
                      <a:pt x="414" y="67"/>
                      <a:pt x="472" y="82"/>
                      <a:pt x="522" y="114"/>
                    </a:cubicBezTo>
                    <a:cubicBezTo>
                      <a:pt x="527" y="117"/>
                      <a:pt x="534" y="119"/>
                      <a:pt x="540" y="119"/>
                    </a:cubicBezTo>
                    <a:cubicBezTo>
                      <a:pt x="552" y="119"/>
                      <a:pt x="564" y="112"/>
                      <a:pt x="569" y="101"/>
                    </a:cubicBezTo>
                    <a:cubicBezTo>
                      <a:pt x="581" y="86"/>
                      <a:pt x="573" y="66"/>
                      <a:pt x="558" y="54"/>
                    </a:cubicBezTo>
                    <a:cubicBezTo>
                      <a:pt x="497" y="18"/>
                      <a:pt x="426" y="1"/>
                      <a:pt x="356"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4" name="Google Shape;766;p46">
                <a:extLst>
                  <a:ext uri="{FF2B5EF4-FFF2-40B4-BE49-F238E27FC236}">
                    <a16:creationId xmlns:a16="http://schemas.microsoft.com/office/drawing/2014/main" id="{99960310-2296-023F-0F41-69AB1030FC7C}"/>
                  </a:ext>
                </a:extLst>
              </p:cNvPr>
              <p:cNvSpPr/>
              <p:nvPr/>
            </p:nvSpPr>
            <p:spPr>
              <a:xfrm>
                <a:off x="6936131" y="1595549"/>
                <a:ext cx="78523" cy="78402"/>
              </a:xfrm>
              <a:custGeom>
                <a:avLst/>
                <a:gdLst/>
                <a:ahLst/>
                <a:cxnLst/>
                <a:rect l="l" t="t" r="r" b="b"/>
                <a:pathLst>
                  <a:path w="649" h="648" extrusionOk="0">
                    <a:moveTo>
                      <a:pt x="322" y="0"/>
                    </a:moveTo>
                    <a:cubicBezTo>
                      <a:pt x="145" y="0"/>
                      <a:pt x="0" y="146"/>
                      <a:pt x="0" y="326"/>
                    </a:cubicBezTo>
                    <a:cubicBezTo>
                      <a:pt x="0" y="507"/>
                      <a:pt x="145" y="648"/>
                      <a:pt x="322" y="648"/>
                    </a:cubicBezTo>
                    <a:cubicBezTo>
                      <a:pt x="503" y="648"/>
                      <a:pt x="648" y="507"/>
                      <a:pt x="648" y="326"/>
                    </a:cubicBezTo>
                    <a:cubicBezTo>
                      <a:pt x="648" y="146"/>
                      <a:pt x="503" y="0"/>
                      <a:pt x="322"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5" name="Google Shape;767;p46">
                <a:extLst>
                  <a:ext uri="{FF2B5EF4-FFF2-40B4-BE49-F238E27FC236}">
                    <a16:creationId xmlns:a16="http://schemas.microsoft.com/office/drawing/2014/main" id="{45DD1D0E-F9B7-F07A-91BD-ECD2282FFF33}"/>
                  </a:ext>
                </a:extLst>
              </p:cNvPr>
              <p:cNvSpPr/>
              <p:nvPr/>
            </p:nvSpPr>
            <p:spPr>
              <a:xfrm>
                <a:off x="6643699" y="1582724"/>
                <a:ext cx="78402" cy="78402"/>
              </a:xfrm>
              <a:custGeom>
                <a:avLst/>
                <a:gdLst/>
                <a:ahLst/>
                <a:cxnLst/>
                <a:rect l="l" t="t" r="r" b="b"/>
                <a:pathLst>
                  <a:path w="648" h="648" extrusionOk="0">
                    <a:moveTo>
                      <a:pt x="322" y="1"/>
                    </a:moveTo>
                    <a:cubicBezTo>
                      <a:pt x="146" y="1"/>
                      <a:pt x="1" y="146"/>
                      <a:pt x="1" y="326"/>
                    </a:cubicBezTo>
                    <a:cubicBezTo>
                      <a:pt x="1" y="502"/>
                      <a:pt x="146" y="648"/>
                      <a:pt x="322" y="648"/>
                    </a:cubicBezTo>
                    <a:cubicBezTo>
                      <a:pt x="503" y="648"/>
                      <a:pt x="648" y="502"/>
                      <a:pt x="648" y="326"/>
                    </a:cubicBezTo>
                    <a:cubicBezTo>
                      <a:pt x="648" y="146"/>
                      <a:pt x="503" y="1"/>
                      <a:pt x="322"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6" name="Google Shape;768;p46">
                <a:extLst>
                  <a:ext uri="{FF2B5EF4-FFF2-40B4-BE49-F238E27FC236}">
                    <a16:creationId xmlns:a16="http://schemas.microsoft.com/office/drawing/2014/main" id="{7B4CB5A3-6CE4-03B3-E46F-957F01044156}"/>
                  </a:ext>
                </a:extLst>
              </p:cNvPr>
              <p:cNvSpPr/>
              <p:nvPr/>
            </p:nvSpPr>
            <p:spPr>
              <a:xfrm>
                <a:off x="6835952" y="1580184"/>
                <a:ext cx="64246" cy="185478"/>
              </a:xfrm>
              <a:custGeom>
                <a:avLst/>
                <a:gdLst/>
                <a:ahLst/>
                <a:cxnLst/>
                <a:rect l="l" t="t" r="r" b="b"/>
                <a:pathLst>
                  <a:path w="531" h="1533" extrusionOk="0">
                    <a:moveTo>
                      <a:pt x="234" y="1"/>
                    </a:moveTo>
                    <a:cubicBezTo>
                      <a:pt x="231" y="1"/>
                      <a:pt x="228" y="1"/>
                      <a:pt x="225" y="2"/>
                    </a:cubicBezTo>
                    <a:cubicBezTo>
                      <a:pt x="205" y="9"/>
                      <a:pt x="196" y="29"/>
                      <a:pt x="201" y="45"/>
                    </a:cubicBezTo>
                    <a:cubicBezTo>
                      <a:pt x="306" y="367"/>
                      <a:pt x="389" y="701"/>
                      <a:pt x="444" y="1034"/>
                    </a:cubicBezTo>
                    <a:cubicBezTo>
                      <a:pt x="452" y="1101"/>
                      <a:pt x="460" y="1163"/>
                      <a:pt x="444" y="1222"/>
                    </a:cubicBezTo>
                    <a:cubicBezTo>
                      <a:pt x="424" y="1293"/>
                      <a:pt x="370" y="1356"/>
                      <a:pt x="287" y="1395"/>
                    </a:cubicBezTo>
                    <a:cubicBezTo>
                      <a:pt x="212" y="1434"/>
                      <a:pt x="130" y="1450"/>
                      <a:pt x="32" y="1465"/>
                    </a:cubicBezTo>
                    <a:cubicBezTo>
                      <a:pt x="13" y="1469"/>
                      <a:pt x="0" y="1485"/>
                      <a:pt x="4" y="1505"/>
                    </a:cubicBezTo>
                    <a:cubicBezTo>
                      <a:pt x="8" y="1521"/>
                      <a:pt x="20" y="1532"/>
                      <a:pt x="40" y="1532"/>
                    </a:cubicBezTo>
                    <a:lnTo>
                      <a:pt x="44" y="1532"/>
                    </a:lnTo>
                    <a:cubicBezTo>
                      <a:pt x="126" y="1521"/>
                      <a:pt x="228" y="1501"/>
                      <a:pt x="314" y="1458"/>
                    </a:cubicBezTo>
                    <a:cubicBezTo>
                      <a:pt x="417" y="1407"/>
                      <a:pt x="487" y="1328"/>
                      <a:pt x="511" y="1242"/>
                    </a:cubicBezTo>
                    <a:cubicBezTo>
                      <a:pt x="531" y="1171"/>
                      <a:pt x="522" y="1097"/>
                      <a:pt x="511" y="1022"/>
                    </a:cubicBezTo>
                    <a:cubicBezTo>
                      <a:pt x="455" y="685"/>
                      <a:pt x="373" y="347"/>
                      <a:pt x="267" y="25"/>
                    </a:cubicBezTo>
                    <a:cubicBezTo>
                      <a:pt x="264" y="9"/>
                      <a:pt x="250" y="1"/>
                      <a:pt x="234"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7" name="Google Shape;769;p46">
                <a:extLst>
                  <a:ext uri="{FF2B5EF4-FFF2-40B4-BE49-F238E27FC236}">
                    <a16:creationId xmlns:a16="http://schemas.microsoft.com/office/drawing/2014/main" id="{D3B292F2-1C55-040E-965A-2F417CBDC2F1}"/>
                  </a:ext>
                </a:extLst>
              </p:cNvPr>
              <p:cNvSpPr/>
              <p:nvPr/>
            </p:nvSpPr>
            <p:spPr>
              <a:xfrm>
                <a:off x="6967831" y="1510373"/>
                <a:ext cx="66665" cy="31699"/>
              </a:xfrm>
              <a:custGeom>
                <a:avLst/>
                <a:gdLst/>
                <a:ahLst/>
                <a:cxnLst/>
                <a:rect l="l" t="t" r="r" b="b"/>
                <a:pathLst>
                  <a:path w="551" h="262" extrusionOk="0">
                    <a:moveTo>
                      <a:pt x="163" y="0"/>
                    </a:moveTo>
                    <a:cubicBezTo>
                      <a:pt x="118" y="0"/>
                      <a:pt x="73" y="7"/>
                      <a:pt x="29" y="21"/>
                    </a:cubicBezTo>
                    <a:cubicBezTo>
                      <a:pt x="13" y="26"/>
                      <a:pt x="1" y="50"/>
                      <a:pt x="9" y="65"/>
                    </a:cubicBezTo>
                    <a:cubicBezTo>
                      <a:pt x="16" y="81"/>
                      <a:pt x="31" y="89"/>
                      <a:pt x="45" y="89"/>
                    </a:cubicBezTo>
                    <a:cubicBezTo>
                      <a:pt x="47" y="89"/>
                      <a:pt x="50" y="89"/>
                      <a:pt x="53" y="88"/>
                    </a:cubicBezTo>
                    <a:cubicBezTo>
                      <a:pt x="90" y="75"/>
                      <a:pt x="128" y="69"/>
                      <a:pt x="167" y="69"/>
                    </a:cubicBezTo>
                    <a:cubicBezTo>
                      <a:pt x="292" y="69"/>
                      <a:pt x="417" y="134"/>
                      <a:pt x="480" y="242"/>
                    </a:cubicBezTo>
                    <a:cubicBezTo>
                      <a:pt x="488" y="253"/>
                      <a:pt x="500" y="261"/>
                      <a:pt x="511" y="261"/>
                    </a:cubicBezTo>
                    <a:cubicBezTo>
                      <a:pt x="515" y="261"/>
                      <a:pt x="524" y="257"/>
                      <a:pt x="527" y="253"/>
                    </a:cubicBezTo>
                    <a:cubicBezTo>
                      <a:pt x="547" y="245"/>
                      <a:pt x="551" y="222"/>
                      <a:pt x="539" y="206"/>
                    </a:cubicBezTo>
                    <a:cubicBezTo>
                      <a:pt x="463" y="76"/>
                      <a:pt x="314" y="0"/>
                      <a:pt x="163"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8" name="Google Shape;770;p46">
                <a:extLst>
                  <a:ext uri="{FF2B5EF4-FFF2-40B4-BE49-F238E27FC236}">
                    <a16:creationId xmlns:a16="http://schemas.microsoft.com/office/drawing/2014/main" id="{E344ABE2-AAD7-3D63-9FAA-3683C9E2FF8F}"/>
                  </a:ext>
                </a:extLst>
              </p:cNvPr>
              <p:cNvSpPr/>
              <p:nvPr/>
            </p:nvSpPr>
            <p:spPr>
              <a:xfrm>
                <a:off x="6757066" y="1771105"/>
                <a:ext cx="124136" cy="47670"/>
              </a:xfrm>
              <a:custGeom>
                <a:avLst/>
                <a:gdLst/>
                <a:ahLst/>
                <a:cxnLst/>
                <a:rect l="l" t="t" r="r" b="b"/>
                <a:pathLst>
                  <a:path w="1026" h="394" extrusionOk="0">
                    <a:moveTo>
                      <a:pt x="42" y="0"/>
                    </a:moveTo>
                    <a:cubicBezTo>
                      <a:pt x="35" y="0"/>
                      <a:pt x="27" y="2"/>
                      <a:pt x="21" y="5"/>
                    </a:cubicBezTo>
                    <a:cubicBezTo>
                      <a:pt x="5" y="17"/>
                      <a:pt x="1" y="41"/>
                      <a:pt x="13" y="56"/>
                    </a:cubicBezTo>
                    <a:cubicBezTo>
                      <a:pt x="118" y="206"/>
                      <a:pt x="280" y="319"/>
                      <a:pt x="460" y="367"/>
                    </a:cubicBezTo>
                    <a:cubicBezTo>
                      <a:pt x="523" y="385"/>
                      <a:pt x="594" y="394"/>
                      <a:pt x="660" y="394"/>
                    </a:cubicBezTo>
                    <a:cubicBezTo>
                      <a:pt x="778" y="394"/>
                      <a:pt x="895" y="367"/>
                      <a:pt x="1002" y="319"/>
                    </a:cubicBezTo>
                    <a:cubicBezTo>
                      <a:pt x="1018" y="311"/>
                      <a:pt x="1025" y="287"/>
                      <a:pt x="1018" y="272"/>
                    </a:cubicBezTo>
                    <a:cubicBezTo>
                      <a:pt x="1012" y="261"/>
                      <a:pt x="999" y="253"/>
                      <a:pt x="986" y="253"/>
                    </a:cubicBezTo>
                    <a:cubicBezTo>
                      <a:pt x="981" y="253"/>
                      <a:pt x="976" y="254"/>
                      <a:pt x="971" y="256"/>
                    </a:cubicBezTo>
                    <a:cubicBezTo>
                      <a:pt x="874" y="301"/>
                      <a:pt x="767" y="324"/>
                      <a:pt x="660" y="324"/>
                    </a:cubicBezTo>
                    <a:cubicBezTo>
                      <a:pt x="598" y="324"/>
                      <a:pt x="536" y="316"/>
                      <a:pt x="476" y="300"/>
                    </a:cubicBezTo>
                    <a:cubicBezTo>
                      <a:pt x="315" y="256"/>
                      <a:pt x="166" y="155"/>
                      <a:pt x="71" y="13"/>
                    </a:cubicBezTo>
                    <a:cubicBezTo>
                      <a:pt x="65" y="4"/>
                      <a:pt x="54" y="0"/>
                      <a:pt x="42" y="0"/>
                    </a:cubicBez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9" name="Google Shape;771;p46">
                <a:extLst>
                  <a:ext uri="{FF2B5EF4-FFF2-40B4-BE49-F238E27FC236}">
                    <a16:creationId xmlns:a16="http://schemas.microsoft.com/office/drawing/2014/main" id="{D2EA2476-17E8-27C4-CED8-41FA40BE0C43}"/>
                  </a:ext>
                </a:extLst>
              </p:cNvPr>
              <p:cNvSpPr/>
              <p:nvPr/>
            </p:nvSpPr>
            <p:spPr>
              <a:xfrm>
                <a:off x="5752125" y="2155732"/>
                <a:ext cx="1588599" cy="1838322"/>
              </a:xfrm>
              <a:custGeom>
                <a:avLst/>
                <a:gdLst/>
                <a:ahLst/>
                <a:cxnLst/>
                <a:rect l="l" t="t" r="r" b="b"/>
                <a:pathLst>
                  <a:path w="13130" h="15194" extrusionOk="0">
                    <a:moveTo>
                      <a:pt x="4799" y="0"/>
                    </a:moveTo>
                    <a:cubicBezTo>
                      <a:pt x="4328" y="279"/>
                      <a:pt x="3379" y="691"/>
                      <a:pt x="3198" y="785"/>
                    </a:cubicBezTo>
                    <a:cubicBezTo>
                      <a:pt x="2618" y="1091"/>
                      <a:pt x="2076" y="1460"/>
                      <a:pt x="1589" y="1891"/>
                    </a:cubicBezTo>
                    <a:cubicBezTo>
                      <a:pt x="1582" y="1896"/>
                      <a:pt x="1573" y="1904"/>
                      <a:pt x="1570" y="1907"/>
                    </a:cubicBezTo>
                    <a:cubicBezTo>
                      <a:pt x="557" y="2802"/>
                      <a:pt x="1" y="4105"/>
                      <a:pt x="1" y="5455"/>
                    </a:cubicBezTo>
                    <a:lnTo>
                      <a:pt x="1" y="13577"/>
                    </a:lnTo>
                    <a:cubicBezTo>
                      <a:pt x="5" y="13585"/>
                      <a:pt x="5" y="13592"/>
                      <a:pt x="5" y="13601"/>
                    </a:cubicBezTo>
                    <a:cubicBezTo>
                      <a:pt x="8" y="13624"/>
                      <a:pt x="12" y="13636"/>
                      <a:pt x="12" y="13636"/>
                    </a:cubicBezTo>
                    <a:lnTo>
                      <a:pt x="726" y="13244"/>
                    </a:lnTo>
                    <a:lnTo>
                      <a:pt x="895" y="13150"/>
                    </a:lnTo>
                    <a:lnTo>
                      <a:pt x="1370" y="12886"/>
                    </a:lnTo>
                    <a:lnTo>
                      <a:pt x="1370" y="13942"/>
                    </a:lnTo>
                    <a:lnTo>
                      <a:pt x="1370" y="13946"/>
                    </a:lnTo>
                    <a:cubicBezTo>
                      <a:pt x="1366" y="14421"/>
                      <a:pt x="1366" y="14840"/>
                      <a:pt x="1366" y="15193"/>
                    </a:cubicBezTo>
                    <a:lnTo>
                      <a:pt x="13028" y="15193"/>
                    </a:lnTo>
                    <a:cubicBezTo>
                      <a:pt x="13044" y="14237"/>
                      <a:pt x="13067" y="12781"/>
                      <a:pt x="13086" y="11167"/>
                    </a:cubicBezTo>
                    <a:lnTo>
                      <a:pt x="13086" y="11149"/>
                    </a:lnTo>
                    <a:cubicBezTo>
                      <a:pt x="13091" y="10905"/>
                      <a:pt x="13094" y="10658"/>
                      <a:pt x="13098" y="10407"/>
                    </a:cubicBezTo>
                    <a:cubicBezTo>
                      <a:pt x="13098" y="10309"/>
                      <a:pt x="13098" y="10211"/>
                      <a:pt x="13102" y="10108"/>
                    </a:cubicBezTo>
                    <a:cubicBezTo>
                      <a:pt x="13102" y="9963"/>
                      <a:pt x="13102" y="9814"/>
                      <a:pt x="13106" y="9665"/>
                    </a:cubicBezTo>
                    <a:cubicBezTo>
                      <a:pt x="13110" y="9343"/>
                      <a:pt x="13114" y="9021"/>
                      <a:pt x="13114" y="8704"/>
                    </a:cubicBezTo>
                    <a:cubicBezTo>
                      <a:pt x="13118" y="8601"/>
                      <a:pt x="13118" y="8500"/>
                      <a:pt x="13118" y="8402"/>
                    </a:cubicBezTo>
                    <a:cubicBezTo>
                      <a:pt x="13118" y="8174"/>
                      <a:pt x="13122" y="7954"/>
                      <a:pt x="13122" y="7730"/>
                    </a:cubicBezTo>
                    <a:cubicBezTo>
                      <a:pt x="13126" y="7221"/>
                      <a:pt x="13129" y="6723"/>
                      <a:pt x="13129" y="6239"/>
                    </a:cubicBezTo>
                    <a:lnTo>
                      <a:pt x="13129" y="6220"/>
                    </a:lnTo>
                    <a:lnTo>
                      <a:pt x="13129" y="5243"/>
                    </a:lnTo>
                    <a:cubicBezTo>
                      <a:pt x="13126" y="3874"/>
                      <a:pt x="13110" y="2755"/>
                      <a:pt x="13067" y="2182"/>
                    </a:cubicBezTo>
                    <a:cubicBezTo>
                      <a:pt x="13051" y="1947"/>
                      <a:pt x="13031" y="1806"/>
                      <a:pt x="13008" y="1774"/>
                    </a:cubicBezTo>
                    <a:lnTo>
                      <a:pt x="13004" y="1770"/>
                    </a:lnTo>
                    <a:cubicBezTo>
                      <a:pt x="12474" y="1237"/>
                      <a:pt x="10713" y="828"/>
                      <a:pt x="9583" y="495"/>
                    </a:cubicBezTo>
                    <a:lnTo>
                      <a:pt x="9583" y="495"/>
                    </a:lnTo>
                    <a:cubicBezTo>
                      <a:pt x="9712" y="1735"/>
                      <a:pt x="9748" y="2998"/>
                      <a:pt x="9264" y="4137"/>
                    </a:cubicBezTo>
                    <a:cubicBezTo>
                      <a:pt x="9116" y="4490"/>
                      <a:pt x="8900" y="4843"/>
                      <a:pt x="8554" y="5015"/>
                    </a:cubicBezTo>
                    <a:cubicBezTo>
                      <a:pt x="8400" y="5093"/>
                      <a:pt x="8233" y="5128"/>
                      <a:pt x="8063" y="5128"/>
                    </a:cubicBezTo>
                    <a:cubicBezTo>
                      <a:pt x="7728" y="5128"/>
                      <a:pt x="7384" y="4991"/>
                      <a:pt x="7118" y="4780"/>
                    </a:cubicBezTo>
                    <a:cubicBezTo>
                      <a:pt x="6722" y="4458"/>
                      <a:pt x="6463" y="3995"/>
                      <a:pt x="6231" y="3539"/>
                    </a:cubicBezTo>
                    <a:cubicBezTo>
                      <a:pt x="5655" y="2402"/>
                      <a:pt x="5176" y="1221"/>
                      <a:pt x="4799"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7" name="Google Shape;772;p46">
                <a:extLst>
                  <a:ext uri="{FF2B5EF4-FFF2-40B4-BE49-F238E27FC236}">
                    <a16:creationId xmlns:a16="http://schemas.microsoft.com/office/drawing/2014/main" id="{EB729F72-F3D9-DC61-B29A-27CE5F745C44}"/>
                  </a:ext>
                </a:extLst>
              </p:cNvPr>
              <p:cNvSpPr/>
              <p:nvPr/>
            </p:nvSpPr>
            <p:spPr>
              <a:xfrm>
                <a:off x="7279379" y="2760076"/>
                <a:ext cx="68480" cy="1233977"/>
              </a:xfrm>
              <a:custGeom>
                <a:avLst/>
                <a:gdLst/>
                <a:ahLst/>
                <a:cxnLst/>
                <a:rect l="l" t="t" r="r" b="b"/>
                <a:pathLst>
                  <a:path w="566" h="10199" extrusionOk="0">
                    <a:moveTo>
                      <a:pt x="35" y="0"/>
                    </a:moveTo>
                    <a:cubicBezTo>
                      <a:pt x="16" y="4"/>
                      <a:pt x="1" y="20"/>
                      <a:pt x="4" y="40"/>
                    </a:cubicBezTo>
                    <a:cubicBezTo>
                      <a:pt x="4" y="47"/>
                      <a:pt x="32" y="221"/>
                      <a:pt x="67" y="503"/>
                    </a:cubicBezTo>
                    <a:lnTo>
                      <a:pt x="71" y="527"/>
                    </a:lnTo>
                    <a:cubicBezTo>
                      <a:pt x="142" y="1056"/>
                      <a:pt x="256" y="1951"/>
                      <a:pt x="345" y="2869"/>
                    </a:cubicBezTo>
                    <a:cubicBezTo>
                      <a:pt x="365" y="3046"/>
                      <a:pt x="381" y="3222"/>
                      <a:pt x="397" y="3399"/>
                    </a:cubicBezTo>
                    <a:cubicBezTo>
                      <a:pt x="436" y="3842"/>
                      <a:pt x="468" y="4281"/>
                      <a:pt x="483" y="4670"/>
                    </a:cubicBezTo>
                    <a:cubicBezTo>
                      <a:pt x="491" y="4827"/>
                      <a:pt x="495" y="4976"/>
                      <a:pt x="495" y="5113"/>
                    </a:cubicBezTo>
                    <a:cubicBezTo>
                      <a:pt x="495" y="5219"/>
                      <a:pt x="495" y="5317"/>
                      <a:pt x="491" y="5408"/>
                    </a:cubicBezTo>
                    <a:lnTo>
                      <a:pt x="491" y="5455"/>
                    </a:lnTo>
                    <a:cubicBezTo>
                      <a:pt x="483" y="5651"/>
                      <a:pt x="471" y="5886"/>
                      <a:pt x="463" y="6154"/>
                    </a:cubicBezTo>
                    <a:lnTo>
                      <a:pt x="463" y="6172"/>
                    </a:lnTo>
                    <a:cubicBezTo>
                      <a:pt x="428" y="7346"/>
                      <a:pt x="392" y="9068"/>
                      <a:pt x="369" y="10198"/>
                    </a:cubicBezTo>
                    <a:lnTo>
                      <a:pt x="436" y="10198"/>
                    </a:lnTo>
                    <a:cubicBezTo>
                      <a:pt x="468" y="8806"/>
                      <a:pt x="515" y="6514"/>
                      <a:pt x="557" y="5459"/>
                    </a:cubicBezTo>
                    <a:cubicBezTo>
                      <a:pt x="562" y="5439"/>
                      <a:pt x="562" y="5415"/>
                      <a:pt x="562" y="5396"/>
                    </a:cubicBezTo>
                    <a:cubicBezTo>
                      <a:pt x="566" y="5306"/>
                      <a:pt x="566" y="5207"/>
                      <a:pt x="566" y="5105"/>
                    </a:cubicBezTo>
                    <a:cubicBezTo>
                      <a:pt x="562" y="4705"/>
                      <a:pt x="534" y="4218"/>
                      <a:pt x="491" y="3709"/>
                    </a:cubicBezTo>
                    <a:cubicBezTo>
                      <a:pt x="483" y="3606"/>
                      <a:pt x="475" y="3505"/>
                      <a:pt x="468" y="3403"/>
                    </a:cubicBezTo>
                    <a:cubicBezTo>
                      <a:pt x="448" y="3206"/>
                      <a:pt x="432" y="3010"/>
                      <a:pt x="412" y="2814"/>
                    </a:cubicBezTo>
                    <a:cubicBezTo>
                      <a:pt x="318" y="1892"/>
                      <a:pt x="204" y="998"/>
                      <a:pt x="133" y="484"/>
                    </a:cubicBezTo>
                    <a:cubicBezTo>
                      <a:pt x="118" y="362"/>
                      <a:pt x="106" y="259"/>
                      <a:pt x="95" y="185"/>
                    </a:cubicBezTo>
                    <a:cubicBezTo>
                      <a:pt x="83" y="91"/>
                      <a:pt x="75" y="36"/>
                      <a:pt x="71" y="32"/>
                    </a:cubicBezTo>
                    <a:cubicBezTo>
                      <a:pt x="71" y="13"/>
                      <a:pt x="51" y="0"/>
                      <a:pt x="35"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8" name="Google Shape;773;p46">
                <a:extLst>
                  <a:ext uri="{FF2B5EF4-FFF2-40B4-BE49-F238E27FC236}">
                    <a16:creationId xmlns:a16="http://schemas.microsoft.com/office/drawing/2014/main" id="{F4DECB3A-ED4A-A41F-6655-891ECC2CD926}"/>
                  </a:ext>
                </a:extLst>
              </p:cNvPr>
              <p:cNvSpPr/>
              <p:nvPr/>
            </p:nvSpPr>
            <p:spPr>
              <a:xfrm>
                <a:off x="6998320" y="2412956"/>
                <a:ext cx="586922" cy="765625"/>
              </a:xfrm>
              <a:custGeom>
                <a:avLst/>
                <a:gdLst/>
                <a:ahLst/>
                <a:cxnLst/>
                <a:rect l="l" t="t" r="r" b="b"/>
                <a:pathLst>
                  <a:path w="4851" h="6328" extrusionOk="0">
                    <a:moveTo>
                      <a:pt x="1264" y="1"/>
                    </a:moveTo>
                    <a:cubicBezTo>
                      <a:pt x="1157" y="1"/>
                      <a:pt x="1067" y="74"/>
                      <a:pt x="1049" y="178"/>
                    </a:cubicBezTo>
                    <a:lnTo>
                      <a:pt x="24" y="5801"/>
                    </a:lnTo>
                    <a:cubicBezTo>
                      <a:pt x="0" y="5926"/>
                      <a:pt x="91" y="6044"/>
                      <a:pt x="220" y="6056"/>
                    </a:cubicBezTo>
                    <a:lnTo>
                      <a:pt x="3450" y="6326"/>
                    </a:lnTo>
                    <a:cubicBezTo>
                      <a:pt x="3457" y="6327"/>
                      <a:pt x="3464" y="6328"/>
                      <a:pt x="3472" y="6328"/>
                    </a:cubicBezTo>
                    <a:cubicBezTo>
                      <a:pt x="3569" y="6328"/>
                      <a:pt x="3658" y="6252"/>
                      <a:pt x="3677" y="6154"/>
                    </a:cubicBezTo>
                    <a:lnTo>
                      <a:pt x="4827" y="378"/>
                    </a:lnTo>
                    <a:cubicBezTo>
                      <a:pt x="4850" y="245"/>
                      <a:pt x="4752" y="123"/>
                      <a:pt x="4619" y="119"/>
                    </a:cubicBezTo>
                    <a:lnTo>
                      <a:pt x="1272" y="1"/>
                    </a:lnTo>
                    <a:cubicBezTo>
                      <a:pt x="1269" y="1"/>
                      <a:pt x="1266" y="1"/>
                      <a:pt x="1264"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89" name="Google Shape;774;p46">
                <a:extLst>
                  <a:ext uri="{FF2B5EF4-FFF2-40B4-BE49-F238E27FC236}">
                    <a16:creationId xmlns:a16="http://schemas.microsoft.com/office/drawing/2014/main" id="{67C4C713-3B37-F116-F0D2-55BFE12D6ADF}"/>
                  </a:ext>
                </a:extLst>
              </p:cNvPr>
              <p:cNvSpPr/>
              <p:nvPr/>
            </p:nvSpPr>
            <p:spPr>
              <a:xfrm>
                <a:off x="7165407" y="2475387"/>
                <a:ext cx="75135" cy="74046"/>
              </a:xfrm>
              <a:custGeom>
                <a:avLst/>
                <a:gdLst/>
                <a:ahLst/>
                <a:cxnLst/>
                <a:rect l="l" t="t" r="r" b="b"/>
                <a:pathLst>
                  <a:path w="621" h="612" extrusionOk="0">
                    <a:moveTo>
                      <a:pt x="307" y="31"/>
                    </a:moveTo>
                    <a:cubicBezTo>
                      <a:pt x="318" y="31"/>
                      <a:pt x="331" y="31"/>
                      <a:pt x="338" y="35"/>
                    </a:cubicBezTo>
                    <a:cubicBezTo>
                      <a:pt x="412" y="42"/>
                      <a:pt x="476" y="82"/>
                      <a:pt x="523" y="137"/>
                    </a:cubicBezTo>
                    <a:cubicBezTo>
                      <a:pt x="566" y="196"/>
                      <a:pt x="586" y="267"/>
                      <a:pt x="577" y="341"/>
                    </a:cubicBezTo>
                    <a:cubicBezTo>
                      <a:pt x="570" y="412"/>
                      <a:pt x="530" y="474"/>
                      <a:pt x="476" y="521"/>
                    </a:cubicBezTo>
                    <a:cubicBezTo>
                      <a:pt x="424" y="558"/>
                      <a:pt x="365" y="578"/>
                      <a:pt x="302" y="578"/>
                    </a:cubicBezTo>
                    <a:cubicBezTo>
                      <a:pt x="292" y="578"/>
                      <a:pt x="282" y="577"/>
                      <a:pt x="271" y="576"/>
                    </a:cubicBezTo>
                    <a:cubicBezTo>
                      <a:pt x="122" y="557"/>
                      <a:pt x="16" y="423"/>
                      <a:pt x="36" y="270"/>
                    </a:cubicBezTo>
                    <a:cubicBezTo>
                      <a:pt x="44" y="200"/>
                      <a:pt x="79" y="133"/>
                      <a:pt x="138" y="89"/>
                    </a:cubicBezTo>
                    <a:cubicBezTo>
                      <a:pt x="185" y="50"/>
                      <a:pt x="244" y="31"/>
                      <a:pt x="307" y="31"/>
                    </a:cubicBezTo>
                    <a:close/>
                    <a:moveTo>
                      <a:pt x="302" y="0"/>
                    </a:moveTo>
                    <a:cubicBezTo>
                      <a:pt x="237" y="0"/>
                      <a:pt x="170" y="23"/>
                      <a:pt x="119" y="62"/>
                    </a:cubicBezTo>
                    <a:cubicBezTo>
                      <a:pt x="56" y="113"/>
                      <a:pt x="12" y="187"/>
                      <a:pt x="5" y="267"/>
                    </a:cubicBezTo>
                    <a:cubicBezTo>
                      <a:pt x="1" y="282"/>
                      <a:pt x="1" y="294"/>
                      <a:pt x="1" y="305"/>
                    </a:cubicBezTo>
                    <a:cubicBezTo>
                      <a:pt x="1" y="459"/>
                      <a:pt x="115" y="588"/>
                      <a:pt x="267" y="607"/>
                    </a:cubicBezTo>
                    <a:cubicBezTo>
                      <a:pt x="283" y="611"/>
                      <a:pt x="295" y="611"/>
                      <a:pt x="307" y="611"/>
                    </a:cubicBezTo>
                    <a:cubicBezTo>
                      <a:pt x="374" y="611"/>
                      <a:pt x="440" y="588"/>
                      <a:pt x="495" y="544"/>
                    </a:cubicBezTo>
                    <a:cubicBezTo>
                      <a:pt x="557" y="493"/>
                      <a:pt x="601" y="423"/>
                      <a:pt x="609" y="345"/>
                    </a:cubicBezTo>
                    <a:cubicBezTo>
                      <a:pt x="621" y="262"/>
                      <a:pt x="597" y="184"/>
                      <a:pt x="546" y="117"/>
                    </a:cubicBezTo>
                    <a:cubicBezTo>
                      <a:pt x="499" y="55"/>
                      <a:pt x="425" y="11"/>
                      <a:pt x="342" y="3"/>
                    </a:cubicBezTo>
                    <a:cubicBezTo>
                      <a:pt x="329" y="1"/>
                      <a:pt x="316" y="0"/>
                      <a:pt x="30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0" name="Google Shape;775;p46">
                <a:extLst>
                  <a:ext uri="{FF2B5EF4-FFF2-40B4-BE49-F238E27FC236}">
                    <a16:creationId xmlns:a16="http://schemas.microsoft.com/office/drawing/2014/main" id="{EC6B9FD2-E984-C903-D846-1B66F6AE0BF1}"/>
                  </a:ext>
                </a:extLst>
              </p:cNvPr>
              <p:cNvSpPr/>
              <p:nvPr/>
            </p:nvSpPr>
            <p:spPr>
              <a:xfrm>
                <a:off x="7251794" y="2481799"/>
                <a:ext cx="35813" cy="34482"/>
              </a:xfrm>
              <a:custGeom>
                <a:avLst/>
                <a:gdLst/>
                <a:ahLst/>
                <a:cxnLst/>
                <a:rect l="l" t="t" r="r" b="b"/>
                <a:pathLst>
                  <a:path w="296" h="285" extrusionOk="0">
                    <a:moveTo>
                      <a:pt x="158" y="33"/>
                    </a:moveTo>
                    <a:cubicBezTo>
                      <a:pt x="216" y="40"/>
                      <a:pt x="260" y="96"/>
                      <a:pt x="252" y="158"/>
                    </a:cubicBezTo>
                    <a:cubicBezTo>
                      <a:pt x="252" y="185"/>
                      <a:pt x="236" y="214"/>
                      <a:pt x="213" y="229"/>
                    </a:cubicBezTo>
                    <a:cubicBezTo>
                      <a:pt x="193" y="245"/>
                      <a:pt x="171" y="253"/>
                      <a:pt x="146" y="253"/>
                    </a:cubicBezTo>
                    <a:cubicBezTo>
                      <a:pt x="141" y="253"/>
                      <a:pt x="136" y="253"/>
                      <a:pt x="131" y="252"/>
                    </a:cubicBezTo>
                    <a:cubicBezTo>
                      <a:pt x="99" y="248"/>
                      <a:pt x="75" y="232"/>
                      <a:pt x="55" y="209"/>
                    </a:cubicBezTo>
                    <a:cubicBezTo>
                      <a:pt x="40" y="185"/>
                      <a:pt x="28" y="158"/>
                      <a:pt x="32" y="131"/>
                    </a:cubicBezTo>
                    <a:cubicBezTo>
                      <a:pt x="40" y="72"/>
                      <a:pt x="91" y="33"/>
                      <a:pt x="142" y="33"/>
                    </a:cubicBezTo>
                    <a:close/>
                    <a:moveTo>
                      <a:pt x="141" y="0"/>
                    </a:moveTo>
                    <a:cubicBezTo>
                      <a:pt x="72" y="0"/>
                      <a:pt x="12" y="56"/>
                      <a:pt x="1" y="127"/>
                    </a:cubicBezTo>
                    <a:lnTo>
                      <a:pt x="1" y="143"/>
                    </a:lnTo>
                    <a:cubicBezTo>
                      <a:pt x="1" y="174"/>
                      <a:pt x="13" y="205"/>
                      <a:pt x="32" y="232"/>
                    </a:cubicBezTo>
                    <a:cubicBezTo>
                      <a:pt x="55" y="261"/>
                      <a:pt x="87" y="279"/>
                      <a:pt x="126" y="284"/>
                    </a:cubicBezTo>
                    <a:lnTo>
                      <a:pt x="142" y="284"/>
                    </a:lnTo>
                    <a:cubicBezTo>
                      <a:pt x="216" y="284"/>
                      <a:pt x="276" y="232"/>
                      <a:pt x="287" y="162"/>
                    </a:cubicBezTo>
                    <a:cubicBezTo>
                      <a:pt x="295" y="84"/>
                      <a:pt x="240" y="9"/>
                      <a:pt x="162" y="2"/>
                    </a:cubicBezTo>
                    <a:cubicBezTo>
                      <a:pt x="155" y="1"/>
                      <a:pt x="148" y="0"/>
                      <a:pt x="141"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1" name="Google Shape;776;p46">
                <a:extLst>
                  <a:ext uri="{FF2B5EF4-FFF2-40B4-BE49-F238E27FC236}">
                    <a16:creationId xmlns:a16="http://schemas.microsoft.com/office/drawing/2014/main" id="{E9F5D4C9-C6FE-E7B7-79A7-77E97DF563B3}"/>
                  </a:ext>
                </a:extLst>
              </p:cNvPr>
              <p:cNvSpPr/>
              <p:nvPr/>
            </p:nvSpPr>
            <p:spPr>
              <a:xfrm>
                <a:off x="7245623" y="2524025"/>
                <a:ext cx="36781" cy="34966"/>
              </a:xfrm>
              <a:custGeom>
                <a:avLst/>
                <a:gdLst/>
                <a:ahLst/>
                <a:cxnLst/>
                <a:rect l="l" t="t" r="r" b="b"/>
                <a:pathLst>
                  <a:path w="304" h="289" extrusionOk="0">
                    <a:moveTo>
                      <a:pt x="166" y="33"/>
                    </a:moveTo>
                    <a:cubicBezTo>
                      <a:pt x="224" y="41"/>
                      <a:pt x="267" y="95"/>
                      <a:pt x="260" y="158"/>
                    </a:cubicBezTo>
                    <a:cubicBezTo>
                      <a:pt x="256" y="186"/>
                      <a:pt x="244" y="213"/>
                      <a:pt x="220" y="229"/>
                    </a:cubicBezTo>
                    <a:cubicBezTo>
                      <a:pt x="201" y="245"/>
                      <a:pt x="176" y="253"/>
                      <a:pt x="152" y="253"/>
                    </a:cubicBezTo>
                    <a:cubicBezTo>
                      <a:pt x="148" y="253"/>
                      <a:pt x="143" y="253"/>
                      <a:pt x="138" y="253"/>
                    </a:cubicBezTo>
                    <a:cubicBezTo>
                      <a:pt x="79" y="245"/>
                      <a:pt x="36" y="189"/>
                      <a:pt x="44" y="131"/>
                    </a:cubicBezTo>
                    <a:cubicBezTo>
                      <a:pt x="44" y="100"/>
                      <a:pt x="59" y="76"/>
                      <a:pt x="83" y="57"/>
                    </a:cubicBezTo>
                    <a:cubicBezTo>
                      <a:pt x="103" y="41"/>
                      <a:pt x="126" y="33"/>
                      <a:pt x="150" y="33"/>
                    </a:cubicBezTo>
                    <a:close/>
                    <a:moveTo>
                      <a:pt x="155" y="0"/>
                    </a:moveTo>
                    <a:cubicBezTo>
                      <a:pt x="122" y="0"/>
                      <a:pt x="91" y="12"/>
                      <a:pt x="64" y="33"/>
                    </a:cubicBezTo>
                    <a:cubicBezTo>
                      <a:pt x="32" y="57"/>
                      <a:pt x="12" y="88"/>
                      <a:pt x="8" y="127"/>
                    </a:cubicBezTo>
                    <a:cubicBezTo>
                      <a:pt x="1" y="205"/>
                      <a:pt x="56" y="276"/>
                      <a:pt x="135" y="288"/>
                    </a:cubicBezTo>
                    <a:lnTo>
                      <a:pt x="150" y="288"/>
                    </a:lnTo>
                    <a:cubicBezTo>
                      <a:pt x="182" y="288"/>
                      <a:pt x="213" y="276"/>
                      <a:pt x="240" y="256"/>
                    </a:cubicBezTo>
                    <a:cubicBezTo>
                      <a:pt x="267" y="233"/>
                      <a:pt x="287" y="198"/>
                      <a:pt x="291" y="162"/>
                    </a:cubicBezTo>
                    <a:cubicBezTo>
                      <a:pt x="303" y="84"/>
                      <a:pt x="248" y="13"/>
                      <a:pt x="169" y="1"/>
                    </a:cubicBezTo>
                    <a:cubicBezTo>
                      <a:pt x="165" y="1"/>
                      <a:pt x="160" y="0"/>
                      <a:pt x="155"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2" name="Google Shape;777;p46">
                <a:extLst>
                  <a:ext uri="{FF2B5EF4-FFF2-40B4-BE49-F238E27FC236}">
                    <a16:creationId xmlns:a16="http://schemas.microsoft.com/office/drawing/2014/main" id="{C9EB3F34-DB6C-2B58-2FBD-AEDC2EE30E21}"/>
                  </a:ext>
                </a:extLst>
              </p:cNvPr>
              <p:cNvSpPr/>
              <p:nvPr/>
            </p:nvSpPr>
            <p:spPr>
              <a:xfrm>
                <a:off x="5859806" y="3081545"/>
                <a:ext cx="1131015" cy="899924"/>
              </a:xfrm>
              <a:custGeom>
                <a:avLst/>
                <a:gdLst/>
                <a:ahLst/>
                <a:cxnLst/>
                <a:rect l="l" t="t" r="r" b="b"/>
                <a:pathLst>
                  <a:path w="9348" h="7438" extrusionOk="0">
                    <a:moveTo>
                      <a:pt x="7629" y="0"/>
                    </a:moveTo>
                    <a:lnTo>
                      <a:pt x="3438" y="3332"/>
                    </a:lnTo>
                    <a:lnTo>
                      <a:pt x="1" y="5489"/>
                    </a:lnTo>
                    <a:cubicBezTo>
                      <a:pt x="1" y="5489"/>
                      <a:pt x="774" y="7165"/>
                      <a:pt x="1896" y="7428"/>
                    </a:cubicBezTo>
                    <a:cubicBezTo>
                      <a:pt x="1921" y="7434"/>
                      <a:pt x="1949" y="7437"/>
                      <a:pt x="1979" y="7437"/>
                    </a:cubicBezTo>
                    <a:cubicBezTo>
                      <a:pt x="3301" y="7437"/>
                      <a:pt x="9347" y="1833"/>
                      <a:pt x="9347" y="1833"/>
                    </a:cubicBezTo>
                    <a:lnTo>
                      <a:pt x="7629"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3" name="Google Shape;778;p46">
                <a:extLst>
                  <a:ext uri="{FF2B5EF4-FFF2-40B4-BE49-F238E27FC236}">
                    <a16:creationId xmlns:a16="http://schemas.microsoft.com/office/drawing/2014/main" id="{C848CBD1-8104-B4B5-9A01-FED398370CCB}"/>
                  </a:ext>
                </a:extLst>
              </p:cNvPr>
              <p:cNvSpPr/>
              <p:nvPr/>
            </p:nvSpPr>
            <p:spPr>
              <a:xfrm>
                <a:off x="6782716" y="2601458"/>
                <a:ext cx="740701" cy="701863"/>
              </a:xfrm>
              <a:custGeom>
                <a:avLst/>
                <a:gdLst/>
                <a:ahLst/>
                <a:cxnLst/>
                <a:rect l="l" t="t" r="r" b="b"/>
                <a:pathLst>
                  <a:path w="6122" h="5801" extrusionOk="0">
                    <a:moveTo>
                      <a:pt x="4476" y="1"/>
                    </a:moveTo>
                    <a:cubicBezTo>
                      <a:pt x="4079" y="1"/>
                      <a:pt x="2418" y="1441"/>
                      <a:pt x="2418" y="1441"/>
                    </a:cubicBezTo>
                    <a:lnTo>
                      <a:pt x="2536" y="315"/>
                    </a:lnTo>
                    <a:lnTo>
                      <a:pt x="2536" y="315"/>
                    </a:lnTo>
                    <a:lnTo>
                      <a:pt x="1" y="3968"/>
                    </a:lnTo>
                    <a:lnTo>
                      <a:pt x="1719" y="5801"/>
                    </a:lnTo>
                    <a:cubicBezTo>
                      <a:pt x="1719" y="5801"/>
                      <a:pt x="2650" y="5275"/>
                      <a:pt x="2834" y="5243"/>
                    </a:cubicBezTo>
                    <a:cubicBezTo>
                      <a:pt x="3014" y="5208"/>
                      <a:pt x="3544" y="5078"/>
                      <a:pt x="4008" y="4600"/>
                    </a:cubicBezTo>
                    <a:cubicBezTo>
                      <a:pt x="4470" y="4117"/>
                      <a:pt x="5757" y="3109"/>
                      <a:pt x="5675" y="2944"/>
                    </a:cubicBezTo>
                    <a:cubicBezTo>
                      <a:pt x="5659" y="2913"/>
                      <a:pt x="5626" y="2900"/>
                      <a:pt x="5582" y="2900"/>
                    </a:cubicBezTo>
                    <a:cubicBezTo>
                      <a:pt x="5398" y="2900"/>
                      <a:pt x="5031" y="3128"/>
                      <a:pt x="5031" y="3128"/>
                    </a:cubicBezTo>
                    <a:cubicBezTo>
                      <a:pt x="5031" y="3128"/>
                      <a:pt x="6122" y="2053"/>
                      <a:pt x="5957" y="1806"/>
                    </a:cubicBezTo>
                    <a:cubicBezTo>
                      <a:pt x="5940" y="1780"/>
                      <a:pt x="5911" y="1768"/>
                      <a:pt x="5872" y="1768"/>
                    </a:cubicBezTo>
                    <a:cubicBezTo>
                      <a:pt x="5540" y="1768"/>
                      <a:pt x="4517" y="2630"/>
                      <a:pt x="4517" y="2630"/>
                    </a:cubicBezTo>
                    <a:cubicBezTo>
                      <a:pt x="4517" y="2630"/>
                      <a:pt x="5859" y="1308"/>
                      <a:pt x="5710" y="1061"/>
                    </a:cubicBezTo>
                    <a:cubicBezTo>
                      <a:pt x="5701" y="1045"/>
                      <a:pt x="5682" y="1038"/>
                      <a:pt x="5654" y="1038"/>
                    </a:cubicBezTo>
                    <a:cubicBezTo>
                      <a:pt x="5247" y="1038"/>
                      <a:pt x="3014" y="2630"/>
                      <a:pt x="3014" y="2630"/>
                    </a:cubicBezTo>
                    <a:lnTo>
                      <a:pt x="2881" y="2501"/>
                    </a:lnTo>
                    <a:cubicBezTo>
                      <a:pt x="2881" y="2501"/>
                      <a:pt x="4765" y="232"/>
                      <a:pt x="4537" y="20"/>
                    </a:cubicBezTo>
                    <a:cubicBezTo>
                      <a:pt x="4523" y="7"/>
                      <a:pt x="4502" y="1"/>
                      <a:pt x="4476"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4" name="Google Shape;779;p46">
                <a:extLst>
                  <a:ext uri="{FF2B5EF4-FFF2-40B4-BE49-F238E27FC236}">
                    <a16:creationId xmlns:a16="http://schemas.microsoft.com/office/drawing/2014/main" id="{1A08F9F7-D346-D3F5-7D29-D2405CA0BA95}"/>
                  </a:ext>
                </a:extLst>
              </p:cNvPr>
              <p:cNvSpPr/>
              <p:nvPr/>
            </p:nvSpPr>
            <p:spPr>
              <a:xfrm>
                <a:off x="5752125" y="2893406"/>
                <a:ext cx="557885" cy="916499"/>
              </a:xfrm>
              <a:custGeom>
                <a:avLst/>
                <a:gdLst/>
                <a:ahLst/>
                <a:cxnLst/>
                <a:rect l="l" t="t" r="r" b="b"/>
                <a:pathLst>
                  <a:path w="4611" h="7575" extrusionOk="0">
                    <a:moveTo>
                      <a:pt x="3957" y="1"/>
                    </a:moveTo>
                    <a:cubicBezTo>
                      <a:pt x="3955" y="1"/>
                      <a:pt x="3953" y="1"/>
                      <a:pt x="3951" y="1"/>
                    </a:cubicBezTo>
                    <a:cubicBezTo>
                      <a:pt x="3932" y="5"/>
                      <a:pt x="3920" y="21"/>
                      <a:pt x="3920" y="41"/>
                    </a:cubicBezTo>
                    <a:lnTo>
                      <a:pt x="4536" y="4722"/>
                    </a:lnTo>
                    <a:lnTo>
                      <a:pt x="4536" y="4733"/>
                    </a:lnTo>
                    <a:lnTo>
                      <a:pt x="4465" y="4780"/>
                    </a:lnTo>
                    <a:lnTo>
                      <a:pt x="5" y="7504"/>
                    </a:lnTo>
                    <a:lnTo>
                      <a:pt x="1" y="7508"/>
                    </a:lnTo>
                    <a:lnTo>
                      <a:pt x="1" y="7575"/>
                    </a:lnTo>
                    <a:lnTo>
                      <a:pt x="12" y="7575"/>
                    </a:lnTo>
                    <a:cubicBezTo>
                      <a:pt x="16" y="7575"/>
                      <a:pt x="24" y="7575"/>
                      <a:pt x="28" y="7571"/>
                    </a:cubicBezTo>
                    <a:lnTo>
                      <a:pt x="726" y="7147"/>
                    </a:lnTo>
                    <a:lnTo>
                      <a:pt x="891" y="7044"/>
                    </a:lnTo>
                    <a:lnTo>
                      <a:pt x="942" y="7013"/>
                    </a:lnTo>
                    <a:lnTo>
                      <a:pt x="4592" y="4784"/>
                    </a:lnTo>
                    <a:cubicBezTo>
                      <a:pt x="4603" y="4777"/>
                      <a:pt x="4610" y="4761"/>
                      <a:pt x="4607" y="4749"/>
                    </a:cubicBezTo>
                    <a:lnTo>
                      <a:pt x="4599" y="4670"/>
                    </a:lnTo>
                    <a:lnTo>
                      <a:pt x="3991" y="32"/>
                    </a:lnTo>
                    <a:cubicBezTo>
                      <a:pt x="3987" y="15"/>
                      <a:pt x="3974" y="1"/>
                      <a:pt x="3957"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5" name="Google Shape;780;p46">
                <a:extLst>
                  <a:ext uri="{FF2B5EF4-FFF2-40B4-BE49-F238E27FC236}">
                    <a16:creationId xmlns:a16="http://schemas.microsoft.com/office/drawing/2014/main" id="{FFD97D0F-2C61-8F61-A7E0-D5D6ED9C196A}"/>
                  </a:ext>
                </a:extLst>
              </p:cNvPr>
              <p:cNvSpPr/>
              <p:nvPr/>
            </p:nvSpPr>
            <p:spPr>
              <a:xfrm>
                <a:off x="6372507" y="1570747"/>
                <a:ext cx="221625" cy="310625"/>
              </a:xfrm>
              <a:custGeom>
                <a:avLst/>
                <a:gdLst/>
                <a:ahLst/>
                <a:cxnLst/>
                <a:rect l="l" t="t" r="r" b="b"/>
                <a:pathLst>
                  <a:path w="8865" h="12425" extrusionOk="0">
                    <a:moveTo>
                      <a:pt x="2966" y="59"/>
                    </a:moveTo>
                    <a:cubicBezTo>
                      <a:pt x="1581" y="674"/>
                      <a:pt x="-602" y="7476"/>
                      <a:pt x="156" y="9512"/>
                    </a:cubicBezTo>
                    <a:cubicBezTo>
                      <a:pt x="914" y="11548"/>
                      <a:pt x="6129" y="12890"/>
                      <a:pt x="7514" y="12275"/>
                    </a:cubicBezTo>
                    <a:cubicBezTo>
                      <a:pt x="8899" y="11660"/>
                      <a:pt x="9224" y="7857"/>
                      <a:pt x="8466" y="5821"/>
                    </a:cubicBezTo>
                    <a:cubicBezTo>
                      <a:pt x="7708" y="3785"/>
                      <a:pt x="4351" y="-556"/>
                      <a:pt x="2966" y="59"/>
                    </a:cubicBezTo>
                    <a:close/>
                  </a:path>
                </a:pathLst>
              </a:custGeom>
              <a:solidFill>
                <a:schemeClr val="lt1"/>
              </a:solidFill>
              <a:ln>
                <a:noFill/>
              </a:ln>
            </p:spPr>
            <p:txBody>
              <a:bodyPr/>
              <a:lstStyle/>
              <a:p>
                <a:endParaRPr lang="zh-TW" altLang="en-US"/>
              </a:p>
            </p:txBody>
          </p:sp>
          <p:sp>
            <p:nvSpPr>
              <p:cNvPr id="1096" name="Google Shape;781;p46">
                <a:extLst>
                  <a:ext uri="{FF2B5EF4-FFF2-40B4-BE49-F238E27FC236}">
                    <a16:creationId xmlns:a16="http://schemas.microsoft.com/office/drawing/2014/main" id="{AC6E2660-E694-8CC6-464C-6A823B78AF4F}"/>
                  </a:ext>
                </a:extLst>
              </p:cNvPr>
              <p:cNvSpPr/>
              <p:nvPr/>
            </p:nvSpPr>
            <p:spPr>
              <a:xfrm>
                <a:off x="6247215" y="1050611"/>
                <a:ext cx="490009" cy="597812"/>
              </a:xfrm>
              <a:custGeom>
                <a:avLst/>
                <a:gdLst/>
                <a:ahLst/>
                <a:cxnLst/>
                <a:rect l="l" t="t" r="r" b="b"/>
                <a:pathLst>
                  <a:path w="4050" h="4941" extrusionOk="0">
                    <a:moveTo>
                      <a:pt x="2647" y="0"/>
                    </a:moveTo>
                    <a:cubicBezTo>
                      <a:pt x="2171" y="0"/>
                      <a:pt x="1702" y="184"/>
                      <a:pt x="1308" y="455"/>
                    </a:cubicBezTo>
                    <a:cubicBezTo>
                      <a:pt x="857" y="765"/>
                      <a:pt x="480" y="1197"/>
                      <a:pt x="264" y="1702"/>
                    </a:cubicBezTo>
                    <a:cubicBezTo>
                      <a:pt x="48" y="2205"/>
                      <a:pt x="1" y="2790"/>
                      <a:pt x="165" y="3312"/>
                    </a:cubicBezTo>
                    <a:cubicBezTo>
                      <a:pt x="244" y="3562"/>
                      <a:pt x="366" y="3790"/>
                      <a:pt x="487" y="4022"/>
                    </a:cubicBezTo>
                    <a:cubicBezTo>
                      <a:pt x="660" y="4344"/>
                      <a:pt x="891" y="4681"/>
                      <a:pt x="1150" y="4940"/>
                    </a:cubicBezTo>
                    <a:cubicBezTo>
                      <a:pt x="1080" y="4775"/>
                      <a:pt x="1245" y="4594"/>
                      <a:pt x="1418" y="4544"/>
                    </a:cubicBezTo>
                    <a:cubicBezTo>
                      <a:pt x="1590" y="4496"/>
                      <a:pt x="1779" y="4524"/>
                      <a:pt x="1951" y="4485"/>
                    </a:cubicBezTo>
                    <a:cubicBezTo>
                      <a:pt x="2273" y="4410"/>
                      <a:pt x="2516" y="4085"/>
                      <a:pt x="2492" y="3755"/>
                    </a:cubicBezTo>
                    <a:cubicBezTo>
                      <a:pt x="2481" y="3586"/>
                      <a:pt x="2410" y="3414"/>
                      <a:pt x="2461" y="3252"/>
                    </a:cubicBezTo>
                    <a:cubicBezTo>
                      <a:pt x="2524" y="3044"/>
                      <a:pt x="2755" y="2950"/>
                      <a:pt x="2952" y="2856"/>
                    </a:cubicBezTo>
                    <a:cubicBezTo>
                      <a:pt x="3278" y="2696"/>
                      <a:pt x="3575" y="2464"/>
                      <a:pt x="3772" y="2158"/>
                    </a:cubicBezTo>
                    <a:cubicBezTo>
                      <a:pt x="3968" y="1856"/>
                      <a:pt x="4050" y="1467"/>
                      <a:pt x="3956" y="1119"/>
                    </a:cubicBezTo>
                    <a:cubicBezTo>
                      <a:pt x="3815" y="592"/>
                      <a:pt x="3395" y="70"/>
                      <a:pt x="2854" y="12"/>
                    </a:cubicBezTo>
                    <a:cubicBezTo>
                      <a:pt x="2785" y="4"/>
                      <a:pt x="2716" y="0"/>
                      <a:pt x="2647"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7" name="Google Shape;782;p46">
                <a:extLst>
                  <a:ext uri="{FF2B5EF4-FFF2-40B4-BE49-F238E27FC236}">
                    <a16:creationId xmlns:a16="http://schemas.microsoft.com/office/drawing/2014/main" id="{45A7AB7A-7DAE-A770-9FC9-A3359A3DEF6F}"/>
                  </a:ext>
                </a:extLst>
              </p:cNvPr>
              <p:cNvSpPr/>
              <p:nvPr/>
            </p:nvSpPr>
            <p:spPr>
              <a:xfrm>
                <a:off x="6247215" y="1554534"/>
                <a:ext cx="131758" cy="212579"/>
              </a:xfrm>
              <a:custGeom>
                <a:avLst/>
                <a:gdLst/>
                <a:ahLst/>
                <a:cxnLst/>
                <a:rect l="l" t="t" r="r" b="b"/>
                <a:pathLst>
                  <a:path w="1089" h="1757" extrusionOk="0">
                    <a:moveTo>
                      <a:pt x="42" y="0"/>
                    </a:moveTo>
                    <a:cubicBezTo>
                      <a:pt x="30" y="0"/>
                      <a:pt x="18" y="7"/>
                      <a:pt x="13" y="18"/>
                    </a:cubicBezTo>
                    <a:cubicBezTo>
                      <a:pt x="1" y="38"/>
                      <a:pt x="9" y="57"/>
                      <a:pt x="24" y="69"/>
                    </a:cubicBezTo>
                    <a:cubicBezTo>
                      <a:pt x="299" y="218"/>
                      <a:pt x="535" y="465"/>
                      <a:pt x="707" y="775"/>
                    </a:cubicBezTo>
                    <a:cubicBezTo>
                      <a:pt x="853" y="1042"/>
                      <a:pt x="955" y="1356"/>
                      <a:pt x="1009" y="1724"/>
                    </a:cubicBezTo>
                    <a:cubicBezTo>
                      <a:pt x="1013" y="1744"/>
                      <a:pt x="1029" y="1756"/>
                      <a:pt x="1049" y="1756"/>
                    </a:cubicBezTo>
                    <a:lnTo>
                      <a:pt x="1052" y="1756"/>
                    </a:lnTo>
                    <a:cubicBezTo>
                      <a:pt x="1072" y="1752"/>
                      <a:pt x="1088" y="1737"/>
                      <a:pt x="1084" y="1717"/>
                    </a:cubicBezTo>
                    <a:cubicBezTo>
                      <a:pt x="1025" y="1336"/>
                      <a:pt x="923" y="1014"/>
                      <a:pt x="770" y="739"/>
                    </a:cubicBezTo>
                    <a:cubicBezTo>
                      <a:pt x="594" y="418"/>
                      <a:pt x="346" y="163"/>
                      <a:pt x="60" y="6"/>
                    </a:cubicBezTo>
                    <a:cubicBezTo>
                      <a:pt x="55" y="2"/>
                      <a:pt x="48" y="0"/>
                      <a:pt x="42"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98" name="Google Shape;783;p46">
                <a:extLst>
                  <a:ext uri="{FF2B5EF4-FFF2-40B4-BE49-F238E27FC236}">
                    <a16:creationId xmlns:a16="http://schemas.microsoft.com/office/drawing/2014/main" id="{826425C1-C328-EC3E-742D-036C7FCD59E6}"/>
                  </a:ext>
                </a:extLst>
              </p:cNvPr>
              <p:cNvSpPr/>
              <p:nvPr/>
            </p:nvSpPr>
            <p:spPr>
              <a:xfrm>
                <a:off x="6673168" y="3000351"/>
                <a:ext cx="358900" cy="356050"/>
              </a:xfrm>
              <a:custGeom>
                <a:avLst/>
                <a:gdLst/>
                <a:ahLst/>
                <a:cxnLst/>
                <a:rect l="l" t="t" r="r" b="b"/>
                <a:pathLst>
                  <a:path w="14356" h="14242" extrusionOk="0">
                    <a:moveTo>
                      <a:pt x="7165" y="1024"/>
                    </a:moveTo>
                    <a:cubicBezTo>
                      <a:pt x="5386" y="2572"/>
                      <a:pt x="262" y="7533"/>
                      <a:pt x="12" y="9734"/>
                    </a:cubicBezTo>
                    <a:cubicBezTo>
                      <a:pt x="-238" y="11936"/>
                      <a:pt x="3392" y="14072"/>
                      <a:pt x="5665" y="14233"/>
                    </a:cubicBezTo>
                    <a:cubicBezTo>
                      <a:pt x="7938" y="14394"/>
                      <a:pt x="12321" y="12486"/>
                      <a:pt x="13648" y="10698"/>
                    </a:cubicBezTo>
                    <a:cubicBezTo>
                      <a:pt x="14975" y="8910"/>
                      <a:pt x="14120" y="5213"/>
                      <a:pt x="13626" y="3504"/>
                    </a:cubicBezTo>
                    <a:cubicBezTo>
                      <a:pt x="13132" y="1796"/>
                      <a:pt x="11761" y="860"/>
                      <a:pt x="10684" y="447"/>
                    </a:cubicBezTo>
                    <a:cubicBezTo>
                      <a:pt x="9607" y="34"/>
                      <a:pt x="8944" y="-524"/>
                      <a:pt x="7165" y="1024"/>
                    </a:cubicBezTo>
                    <a:close/>
                  </a:path>
                </a:pathLst>
              </a:custGeom>
              <a:solidFill>
                <a:schemeClr val="lt1"/>
              </a:solidFill>
              <a:ln>
                <a:noFill/>
              </a:ln>
            </p:spPr>
            <p:txBody>
              <a:bodyPr/>
              <a:lstStyle/>
              <a:p>
                <a:endParaRPr lang="zh-TW" altLang="en-US"/>
              </a:p>
            </p:txBody>
          </p:sp>
        </p:grpSp>
        <p:grpSp>
          <p:nvGrpSpPr>
            <p:cNvPr id="56" name="Google Shape;784;p46">
              <a:extLst>
                <a:ext uri="{FF2B5EF4-FFF2-40B4-BE49-F238E27FC236}">
                  <a16:creationId xmlns:a16="http://schemas.microsoft.com/office/drawing/2014/main" id="{2E52764D-8B3A-743C-9324-E56DF8F4A8FC}"/>
                </a:ext>
              </a:extLst>
            </p:cNvPr>
            <p:cNvGrpSpPr/>
            <p:nvPr/>
          </p:nvGrpSpPr>
          <p:grpSpPr>
            <a:xfrm>
              <a:off x="7784799" y="2450151"/>
              <a:ext cx="481060" cy="471643"/>
              <a:chOff x="9438274" y="1910188"/>
              <a:chExt cx="481060" cy="471643"/>
            </a:xfrm>
          </p:grpSpPr>
          <p:sp>
            <p:nvSpPr>
              <p:cNvPr id="202" name="Google Shape;785;p46">
                <a:extLst>
                  <a:ext uri="{FF2B5EF4-FFF2-40B4-BE49-F238E27FC236}">
                    <a16:creationId xmlns:a16="http://schemas.microsoft.com/office/drawing/2014/main" id="{E586E96D-23F8-74E0-06C7-B6742908F3D5}"/>
                  </a:ext>
                </a:extLst>
              </p:cNvPr>
              <p:cNvSpPr/>
              <p:nvPr/>
            </p:nvSpPr>
            <p:spPr>
              <a:xfrm>
                <a:off x="9438274" y="1910188"/>
                <a:ext cx="481060" cy="401044"/>
              </a:xfrm>
              <a:custGeom>
                <a:avLst/>
                <a:gdLst/>
                <a:ahLst/>
                <a:cxnLst/>
                <a:rect l="l" t="t" r="r" b="b"/>
                <a:pathLst>
                  <a:path w="6487" h="5408" extrusionOk="0">
                    <a:moveTo>
                      <a:pt x="185" y="0"/>
                    </a:moveTo>
                    <a:cubicBezTo>
                      <a:pt x="82" y="0"/>
                      <a:pt x="1" y="87"/>
                      <a:pt x="1" y="185"/>
                    </a:cubicBezTo>
                    <a:lnTo>
                      <a:pt x="1" y="5223"/>
                    </a:lnTo>
                    <a:cubicBezTo>
                      <a:pt x="1" y="5321"/>
                      <a:pt x="82" y="5408"/>
                      <a:pt x="185" y="5408"/>
                    </a:cubicBezTo>
                    <a:lnTo>
                      <a:pt x="6302" y="5408"/>
                    </a:lnTo>
                    <a:cubicBezTo>
                      <a:pt x="6404" y="5408"/>
                      <a:pt x="6486" y="5321"/>
                      <a:pt x="6486" y="5223"/>
                    </a:cubicBezTo>
                    <a:lnTo>
                      <a:pt x="6486" y="185"/>
                    </a:lnTo>
                    <a:cubicBezTo>
                      <a:pt x="6486" y="87"/>
                      <a:pt x="6404" y="0"/>
                      <a:pt x="6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3" name="Google Shape;786;p46">
                <a:extLst>
                  <a:ext uri="{FF2B5EF4-FFF2-40B4-BE49-F238E27FC236}">
                    <a16:creationId xmlns:a16="http://schemas.microsoft.com/office/drawing/2014/main" id="{308FEE62-B210-07C5-ADD5-01A282DCE5A7}"/>
                  </a:ext>
                </a:extLst>
              </p:cNvPr>
              <p:cNvSpPr/>
              <p:nvPr/>
            </p:nvSpPr>
            <p:spPr>
              <a:xfrm>
                <a:off x="9501382" y="2295215"/>
                <a:ext cx="77495" cy="86616"/>
              </a:xfrm>
              <a:custGeom>
                <a:avLst/>
                <a:gdLst/>
                <a:ahLst/>
                <a:cxnLst/>
                <a:rect l="l" t="t" r="r" b="b"/>
                <a:pathLst>
                  <a:path w="1045" h="1168" extrusionOk="0">
                    <a:moveTo>
                      <a:pt x="1" y="0"/>
                    </a:moveTo>
                    <a:lnTo>
                      <a:pt x="370" y="1127"/>
                    </a:lnTo>
                    <a:cubicBezTo>
                      <a:pt x="378" y="1153"/>
                      <a:pt x="401" y="1167"/>
                      <a:pt x="425" y="1167"/>
                    </a:cubicBezTo>
                    <a:cubicBezTo>
                      <a:pt x="447" y="1167"/>
                      <a:pt x="468" y="1156"/>
                      <a:pt x="479" y="1134"/>
                    </a:cubicBezTo>
                    <a:lnTo>
                      <a:pt x="10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204" name="Google Shape;787;p46">
                <a:extLst>
                  <a:ext uri="{FF2B5EF4-FFF2-40B4-BE49-F238E27FC236}">
                    <a16:creationId xmlns:a16="http://schemas.microsoft.com/office/drawing/2014/main" id="{9B23AEC3-EC1A-6B89-5601-9618FE807CFE}"/>
                  </a:ext>
                </a:extLst>
              </p:cNvPr>
              <p:cNvGrpSpPr/>
              <p:nvPr/>
            </p:nvGrpSpPr>
            <p:grpSpPr>
              <a:xfrm>
                <a:off x="9500863" y="1968698"/>
                <a:ext cx="380054" cy="284098"/>
                <a:chOff x="9500863" y="1968698"/>
                <a:chExt cx="380054" cy="284098"/>
              </a:xfrm>
            </p:grpSpPr>
            <p:sp>
              <p:nvSpPr>
                <p:cNvPr id="205" name="Google Shape;788;p46">
                  <a:extLst>
                    <a:ext uri="{FF2B5EF4-FFF2-40B4-BE49-F238E27FC236}">
                      <a16:creationId xmlns:a16="http://schemas.microsoft.com/office/drawing/2014/main" id="{9BB4375D-D88A-3F23-3F3B-33DE69BE7C8E}"/>
                    </a:ext>
                  </a:extLst>
                </p:cNvPr>
                <p:cNvSpPr/>
                <p:nvPr/>
              </p:nvSpPr>
              <p:spPr>
                <a:xfrm>
                  <a:off x="9500863" y="2026319"/>
                  <a:ext cx="299151" cy="154248"/>
                </a:xfrm>
                <a:custGeom>
                  <a:avLst/>
                  <a:gdLst/>
                  <a:ahLst/>
                  <a:cxnLst/>
                  <a:rect l="l" t="t" r="r" b="b"/>
                  <a:pathLst>
                    <a:path w="4034" h="2080" extrusionOk="0">
                      <a:moveTo>
                        <a:pt x="3920" y="99"/>
                      </a:moveTo>
                      <a:lnTo>
                        <a:pt x="3527" y="1974"/>
                      </a:lnTo>
                      <a:lnTo>
                        <a:pt x="310" y="1433"/>
                      </a:lnTo>
                      <a:lnTo>
                        <a:pt x="110" y="99"/>
                      </a:lnTo>
                      <a:close/>
                      <a:moveTo>
                        <a:pt x="51" y="1"/>
                      </a:moveTo>
                      <a:cubicBezTo>
                        <a:pt x="35" y="1"/>
                        <a:pt x="24" y="4"/>
                        <a:pt x="12" y="17"/>
                      </a:cubicBezTo>
                      <a:cubicBezTo>
                        <a:pt x="4" y="28"/>
                        <a:pt x="0" y="44"/>
                        <a:pt x="4" y="55"/>
                      </a:cubicBezTo>
                      <a:lnTo>
                        <a:pt x="220" y="1480"/>
                      </a:lnTo>
                      <a:cubicBezTo>
                        <a:pt x="220" y="1504"/>
                        <a:pt x="239" y="1519"/>
                        <a:pt x="259" y="1523"/>
                      </a:cubicBezTo>
                      <a:lnTo>
                        <a:pt x="3559" y="2080"/>
                      </a:lnTo>
                      <a:lnTo>
                        <a:pt x="3567" y="2080"/>
                      </a:lnTo>
                      <a:cubicBezTo>
                        <a:pt x="3590" y="2080"/>
                        <a:pt x="3610" y="2065"/>
                        <a:pt x="3614" y="2041"/>
                      </a:cubicBezTo>
                      <a:lnTo>
                        <a:pt x="4030" y="59"/>
                      </a:lnTo>
                      <a:cubicBezTo>
                        <a:pt x="4034" y="44"/>
                        <a:pt x="4030" y="28"/>
                        <a:pt x="4018" y="17"/>
                      </a:cubicBezTo>
                      <a:cubicBezTo>
                        <a:pt x="4010" y="4"/>
                        <a:pt x="3994" y="1"/>
                        <a:pt x="3979"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6" name="Google Shape;789;p46">
                  <a:extLst>
                    <a:ext uri="{FF2B5EF4-FFF2-40B4-BE49-F238E27FC236}">
                      <a16:creationId xmlns:a16="http://schemas.microsoft.com/office/drawing/2014/main" id="{8050916E-34ED-0D56-A0AC-8799AB0EE938}"/>
                    </a:ext>
                  </a:extLst>
                </p:cNvPr>
                <p:cNvSpPr/>
                <p:nvPr/>
              </p:nvSpPr>
              <p:spPr>
                <a:xfrm>
                  <a:off x="9507463" y="2062063"/>
                  <a:ext cx="281502" cy="14387"/>
                </a:xfrm>
                <a:custGeom>
                  <a:avLst/>
                  <a:gdLst/>
                  <a:ahLst/>
                  <a:cxnLst/>
                  <a:rect l="l" t="t" r="r" b="b"/>
                  <a:pathLst>
                    <a:path w="3796" h="194" extrusionOk="0">
                      <a:moveTo>
                        <a:pt x="44" y="1"/>
                      </a:moveTo>
                      <a:cubicBezTo>
                        <a:pt x="21" y="1"/>
                        <a:pt x="1" y="21"/>
                        <a:pt x="1" y="40"/>
                      </a:cubicBezTo>
                      <a:cubicBezTo>
                        <a:pt x="1" y="64"/>
                        <a:pt x="17" y="84"/>
                        <a:pt x="40" y="84"/>
                      </a:cubicBezTo>
                      <a:lnTo>
                        <a:pt x="3753" y="194"/>
                      </a:lnTo>
                      <a:cubicBezTo>
                        <a:pt x="3776" y="194"/>
                        <a:pt x="3791" y="174"/>
                        <a:pt x="3791" y="154"/>
                      </a:cubicBezTo>
                      <a:cubicBezTo>
                        <a:pt x="3796" y="131"/>
                        <a:pt x="3776" y="111"/>
                        <a:pt x="3753" y="111"/>
                      </a:cubicBezTo>
                      <a:lnTo>
                        <a:pt x="4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7" name="Google Shape;790;p46">
                  <a:extLst>
                    <a:ext uri="{FF2B5EF4-FFF2-40B4-BE49-F238E27FC236}">
                      <a16:creationId xmlns:a16="http://schemas.microsoft.com/office/drawing/2014/main" id="{F0038157-861E-1682-7A13-F914DC041458}"/>
                    </a:ext>
                  </a:extLst>
                </p:cNvPr>
                <p:cNvSpPr/>
                <p:nvPr/>
              </p:nvSpPr>
              <p:spPr>
                <a:xfrm>
                  <a:off x="9512134" y="2096991"/>
                  <a:ext cx="264297" cy="31220"/>
                </a:xfrm>
                <a:custGeom>
                  <a:avLst/>
                  <a:gdLst/>
                  <a:ahLst/>
                  <a:cxnLst/>
                  <a:rect l="l" t="t" r="r" b="b"/>
                  <a:pathLst>
                    <a:path w="3564" h="421" extrusionOk="0">
                      <a:moveTo>
                        <a:pt x="43" y="0"/>
                      </a:moveTo>
                      <a:cubicBezTo>
                        <a:pt x="25" y="0"/>
                        <a:pt x="8" y="18"/>
                        <a:pt x="5" y="36"/>
                      </a:cubicBezTo>
                      <a:cubicBezTo>
                        <a:pt x="1" y="60"/>
                        <a:pt x="21" y="80"/>
                        <a:pt x="40" y="83"/>
                      </a:cubicBezTo>
                      <a:lnTo>
                        <a:pt x="3516" y="421"/>
                      </a:lnTo>
                      <a:lnTo>
                        <a:pt x="3521" y="421"/>
                      </a:lnTo>
                      <a:cubicBezTo>
                        <a:pt x="3540" y="421"/>
                        <a:pt x="3560" y="406"/>
                        <a:pt x="3560" y="386"/>
                      </a:cubicBezTo>
                      <a:cubicBezTo>
                        <a:pt x="3563" y="362"/>
                        <a:pt x="3548" y="342"/>
                        <a:pt x="3525" y="339"/>
                      </a:cubicBezTo>
                      <a:lnTo>
                        <a:pt x="48" y="1"/>
                      </a:lnTo>
                      <a:cubicBezTo>
                        <a:pt x="46" y="0"/>
                        <a:pt x="45" y="0"/>
                        <a:pt x="43"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8" name="Google Shape;791;p46">
                  <a:extLst>
                    <a:ext uri="{FF2B5EF4-FFF2-40B4-BE49-F238E27FC236}">
                      <a16:creationId xmlns:a16="http://schemas.microsoft.com/office/drawing/2014/main" id="{FBB1F445-F3D4-0A5B-5BE3-3B37C26EEBE1}"/>
                    </a:ext>
                  </a:extLst>
                </p:cNvPr>
                <p:cNvSpPr/>
                <p:nvPr/>
              </p:nvSpPr>
              <p:spPr>
                <a:xfrm>
                  <a:off x="9791779" y="1974779"/>
                  <a:ext cx="68818" cy="58881"/>
                </a:xfrm>
                <a:custGeom>
                  <a:avLst/>
                  <a:gdLst/>
                  <a:ahLst/>
                  <a:cxnLst/>
                  <a:rect l="l" t="t" r="r" b="b"/>
                  <a:pathLst>
                    <a:path w="928" h="794" extrusionOk="0">
                      <a:moveTo>
                        <a:pt x="212" y="1"/>
                      </a:moveTo>
                      <a:cubicBezTo>
                        <a:pt x="189" y="1"/>
                        <a:pt x="169" y="17"/>
                        <a:pt x="165" y="40"/>
                      </a:cubicBezTo>
                      <a:lnTo>
                        <a:pt x="9" y="735"/>
                      </a:lnTo>
                      <a:cubicBezTo>
                        <a:pt x="1" y="759"/>
                        <a:pt x="20" y="786"/>
                        <a:pt x="48" y="794"/>
                      </a:cubicBezTo>
                      <a:lnTo>
                        <a:pt x="56" y="794"/>
                      </a:lnTo>
                      <a:cubicBezTo>
                        <a:pt x="80" y="794"/>
                        <a:pt x="98" y="778"/>
                        <a:pt x="107" y="754"/>
                      </a:cubicBezTo>
                      <a:lnTo>
                        <a:pt x="252" y="99"/>
                      </a:lnTo>
                      <a:lnTo>
                        <a:pt x="875" y="99"/>
                      </a:lnTo>
                      <a:cubicBezTo>
                        <a:pt x="904" y="99"/>
                        <a:pt x="927" y="76"/>
                        <a:pt x="927" y="48"/>
                      </a:cubicBezTo>
                      <a:cubicBezTo>
                        <a:pt x="927" y="20"/>
                        <a:pt x="904" y="1"/>
                        <a:pt x="875"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9" name="Google Shape;792;p46">
                  <a:extLst>
                    <a:ext uri="{FF2B5EF4-FFF2-40B4-BE49-F238E27FC236}">
                      <a16:creationId xmlns:a16="http://schemas.microsoft.com/office/drawing/2014/main" id="{5C7FFC43-8255-E247-5392-5E9A1BD61BB1}"/>
                    </a:ext>
                  </a:extLst>
                </p:cNvPr>
                <p:cNvSpPr/>
                <p:nvPr/>
              </p:nvSpPr>
              <p:spPr>
                <a:xfrm>
                  <a:off x="9826411" y="1968698"/>
                  <a:ext cx="54506" cy="19578"/>
                </a:xfrm>
                <a:custGeom>
                  <a:avLst/>
                  <a:gdLst/>
                  <a:ahLst/>
                  <a:cxnLst/>
                  <a:rect l="l" t="t" r="r" b="b"/>
                  <a:pathLst>
                    <a:path w="735" h="264" extrusionOk="0">
                      <a:moveTo>
                        <a:pt x="36" y="1"/>
                      </a:moveTo>
                      <a:cubicBezTo>
                        <a:pt x="17" y="1"/>
                        <a:pt x="1" y="17"/>
                        <a:pt x="1" y="36"/>
                      </a:cubicBezTo>
                      <a:lnTo>
                        <a:pt x="1" y="229"/>
                      </a:lnTo>
                      <a:cubicBezTo>
                        <a:pt x="1" y="247"/>
                        <a:pt x="17" y="263"/>
                        <a:pt x="36" y="263"/>
                      </a:cubicBezTo>
                      <a:lnTo>
                        <a:pt x="699" y="263"/>
                      </a:lnTo>
                      <a:cubicBezTo>
                        <a:pt x="714" y="263"/>
                        <a:pt x="734" y="247"/>
                        <a:pt x="734" y="229"/>
                      </a:cubicBezTo>
                      <a:lnTo>
                        <a:pt x="734" y="36"/>
                      </a:lnTo>
                      <a:cubicBezTo>
                        <a:pt x="734" y="17"/>
                        <a:pt x="714" y="1"/>
                        <a:pt x="699" y="1"/>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0" name="Google Shape;793;p46">
                  <a:extLst>
                    <a:ext uri="{FF2B5EF4-FFF2-40B4-BE49-F238E27FC236}">
                      <a16:creationId xmlns:a16="http://schemas.microsoft.com/office/drawing/2014/main" id="{209FE9C8-74F1-78B1-B632-1C6F67C3E098}"/>
                    </a:ext>
                  </a:extLst>
                </p:cNvPr>
                <p:cNvSpPr/>
                <p:nvPr/>
              </p:nvSpPr>
              <p:spPr>
                <a:xfrm>
                  <a:off x="9528746" y="2173225"/>
                  <a:ext cx="240715" cy="42937"/>
                </a:xfrm>
                <a:custGeom>
                  <a:avLst/>
                  <a:gdLst/>
                  <a:ahLst/>
                  <a:cxnLst/>
                  <a:rect l="l" t="t" r="r" b="b"/>
                  <a:pathLst>
                    <a:path w="3246" h="579" extrusionOk="0">
                      <a:moveTo>
                        <a:pt x="3195" y="0"/>
                      </a:moveTo>
                      <a:cubicBezTo>
                        <a:pt x="3170" y="0"/>
                        <a:pt x="3147" y="16"/>
                        <a:pt x="3144" y="41"/>
                      </a:cubicBezTo>
                      <a:lnTo>
                        <a:pt x="3042" y="476"/>
                      </a:lnTo>
                      <a:lnTo>
                        <a:pt x="52" y="476"/>
                      </a:lnTo>
                      <a:cubicBezTo>
                        <a:pt x="25" y="476"/>
                        <a:pt x="1" y="499"/>
                        <a:pt x="1" y="526"/>
                      </a:cubicBezTo>
                      <a:cubicBezTo>
                        <a:pt x="1" y="555"/>
                        <a:pt x="25" y="578"/>
                        <a:pt x="52" y="578"/>
                      </a:cubicBezTo>
                      <a:lnTo>
                        <a:pt x="3085" y="578"/>
                      </a:lnTo>
                      <a:cubicBezTo>
                        <a:pt x="3104" y="578"/>
                        <a:pt x="3128" y="562"/>
                        <a:pt x="3132" y="539"/>
                      </a:cubicBezTo>
                      <a:lnTo>
                        <a:pt x="3238" y="60"/>
                      </a:lnTo>
                      <a:cubicBezTo>
                        <a:pt x="3245" y="32"/>
                        <a:pt x="3230" y="9"/>
                        <a:pt x="3203" y="1"/>
                      </a:cubicBezTo>
                      <a:cubicBezTo>
                        <a:pt x="3200" y="1"/>
                        <a:pt x="3197" y="0"/>
                        <a:pt x="3195" y="0"/>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1" name="Google Shape;794;p46">
                  <a:extLst>
                    <a:ext uri="{FF2B5EF4-FFF2-40B4-BE49-F238E27FC236}">
                      <a16:creationId xmlns:a16="http://schemas.microsoft.com/office/drawing/2014/main" id="{15994CEF-6217-051C-506E-EDEE31E4570A}"/>
                    </a:ext>
                  </a:extLst>
                </p:cNvPr>
                <p:cNvSpPr/>
                <p:nvPr/>
              </p:nvSpPr>
              <p:spPr>
                <a:xfrm>
                  <a:off x="9587255" y="2212825"/>
                  <a:ext cx="39674" cy="39971"/>
                </a:xfrm>
                <a:custGeom>
                  <a:avLst/>
                  <a:gdLst/>
                  <a:ahLst/>
                  <a:cxnLst/>
                  <a:rect l="l" t="t" r="r" b="b"/>
                  <a:pathLst>
                    <a:path w="535" h="539" extrusionOk="0">
                      <a:moveTo>
                        <a:pt x="267" y="87"/>
                      </a:moveTo>
                      <a:cubicBezTo>
                        <a:pt x="369" y="87"/>
                        <a:pt x="451" y="170"/>
                        <a:pt x="451" y="267"/>
                      </a:cubicBezTo>
                      <a:cubicBezTo>
                        <a:pt x="451" y="369"/>
                        <a:pt x="369" y="452"/>
                        <a:pt x="267" y="452"/>
                      </a:cubicBezTo>
                      <a:cubicBezTo>
                        <a:pt x="165" y="452"/>
                        <a:pt x="83" y="369"/>
                        <a:pt x="83" y="267"/>
                      </a:cubicBezTo>
                      <a:cubicBezTo>
                        <a:pt x="83" y="170"/>
                        <a:pt x="165" y="87"/>
                        <a:pt x="267" y="87"/>
                      </a:cubicBezTo>
                      <a:close/>
                      <a:moveTo>
                        <a:pt x="267" y="1"/>
                      </a:moveTo>
                      <a:cubicBezTo>
                        <a:pt x="118" y="1"/>
                        <a:pt x="0" y="122"/>
                        <a:pt x="0" y="267"/>
                      </a:cubicBezTo>
                      <a:cubicBezTo>
                        <a:pt x="0" y="416"/>
                        <a:pt x="118" y="539"/>
                        <a:pt x="267" y="539"/>
                      </a:cubicBezTo>
                      <a:cubicBezTo>
                        <a:pt x="416" y="539"/>
                        <a:pt x="534" y="416"/>
                        <a:pt x="534" y="267"/>
                      </a:cubicBezTo>
                      <a:cubicBezTo>
                        <a:pt x="534" y="122"/>
                        <a:pt x="416" y="1"/>
                        <a:pt x="267"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2" name="Google Shape;795;p46">
                  <a:extLst>
                    <a:ext uri="{FF2B5EF4-FFF2-40B4-BE49-F238E27FC236}">
                      <a16:creationId xmlns:a16="http://schemas.microsoft.com/office/drawing/2014/main" id="{18C71487-F419-3594-FBCE-DD39E4EC4E45}"/>
                    </a:ext>
                  </a:extLst>
                </p:cNvPr>
                <p:cNvSpPr/>
                <p:nvPr/>
              </p:nvSpPr>
              <p:spPr>
                <a:xfrm>
                  <a:off x="9668457" y="2212825"/>
                  <a:ext cx="39897" cy="39971"/>
                </a:xfrm>
                <a:custGeom>
                  <a:avLst/>
                  <a:gdLst/>
                  <a:ahLst/>
                  <a:cxnLst/>
                  <a:rect l="l" t="t" r="r" b="b"/>
                  <a:pathLst>
                    <a:path w="538" h="539" extrusionOk="0">
                      <a:moveTo>
                        <a:pt x="267" y="87"/>
                      </a:moveTo>
                      <a:cubicBezTo>
                        <a:pt x="369" y="87"/>
                        <a:pt x="452" y="170"/>
                        <a:pt x="452" y="267"/>
                      </a:cubicBezTo>
                      <a:cubicBezTo>
                        <a:pt x="452" y="369"/>
                        <a:pt x="369" y="452"/>
                        <a:pt x="267" y="452"/>
                      </a:cubicBezTo>
                      <a:cubicBezTo>
                        <a:pt x="165" y="452"/>
                        <a:pt x="82" y="369"/>
                        <a:pt x="82" y="267"/>
                      </a:cubicBezTo>
                      <a:cubicBezTo>
                        <a:pt x="82" y="170"/>
                        <a:pt x="165" y="87"/>
                        <a:pt x="267" y="87"/>
                      </a:cubicBezTo>
                      <a:close/>
                      <a:moveTo>
                        <a:pt x="267" y="1"/>
                      </a:moveTo>
                      <a:cubicBezTo>
                        <a:pt x="118" y="1"/>
                        <a:pt x="0" y="122"/>
                        <a:pt x="0" y="267"/>
                      </a:cubicBezTo>
                      <a:cubicBezTo>
                        <a:pt x="0" y="416"/>
                        <a:pt x="118" y="539"/>
                        <a:pt x="267" y="539"/>
                      </a:cubicBezTo>
                      <a:cubicBezTo>
                        <a:pt x="416" y="539"/>
                        <a:pt x="537" y="416"/>
                        <a:pt x="537" y="267"/>
                      </a:cubicBezTo>
                      <a:cubicBezTo>
                        <a:pt x="537" y="122"/>
                        <a:pt x="416" y="1"/>
                        <a:pt x="267" y="1"/>
                      </a:cubicBez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grpSp>
          <p:nvGrpSpPr>
            <p:cNvPr id="57" name="Google Shape;796;p46">
              <a:extLst>
                <a:ext uri="{FF2B5EF4-FFF2-40B4-BE49-F238E27FC236}">
                  <a16:creationId xmlns:a16="http://schemas.microsoft.com/office/drawing/2014/main" id="{4E75E7BA-F9BC-4640-6F4B-6F41F2C58AE2}"/>
                </a:ext>
              </a:extLst>
            </p:cNvPr>
            <p:cNvGrpSpPr/>
            <p:nvPr/>
          </p:nvGrpSpPr>
          <p:grpSpPr>
            <a:xfrm>
              <a:off x="8097561" y="1606319"/>
              <a:ext cx="561665" cy="467266"/>
              <a:chOff x="9117324" y="2766042"/>
              <a:chExt cx="561665" cy="467266"/>
            </a:xfrm>
          </p:grpSpPr>
          <p:sp>
            <p:nvSpPr>
              <p:cNvPr id="199" name="Google Shape;797;p46">
                <a:extLst>
                  <a:ext uri="{FF2B5EF4-FFF2-40B4-BE49-F238E27FC236}">
                    <a16:creationId xmlns:a16="http://schemas.microsoft.com/office/drawing/2014/main" id="{CB0C239D-E0E7-3365-EA7B-D56266BDEE4D}"/>
                  </a:ext>
                </a:extLst>
              </p:cNvPr>
              <p:cNvSpPr/>
              <p:nvPr/>
            </p:nvSpPr>
            <p:spPr>
              <a:xfrm>
                <a:off x="9117324" y="2766042"/>
                <a:ext cx="522365" cy="467266"/>
              </a:xfrm>
              <a:custGeom>
                <a:avLst/>
                <a:gdLst/>
                <a:ahLst/>
                <a:cxnLst/>
                <a:rect l="l" t="t" r="r" b="b"/>
                <a:pathLst>
                  <a:path w="7044" h="6301" extrusionOk="0">
                    <a:moveTo>
                      <a:pt x="5539" y="564"/>
                    </a:moveTo>
                    <a:cubicBezTo>
                      <a:pt x="5607" y="564"/>
                      <a:pt x="5677" y="580"/>
                      <a:pt x="5741" y="612"/>
                    </a:cubicBezTo>
                    <a:cubicBezTo>
                      <a:pt x="5756" y="620"/>
                      <a:pt x="5772" y="628"/>
                      <a:pt x="5788" y="640"/>
                    </a:cubicBezTo>
                    <a:cubicBezTo>
                      <a:pt x="5796" y="647"/>
                      <a:pt x="5808" y="655"/>
                      <a:pt x="5819" y="663"/>
                    </a:cubicBezTo>
                    <a:cubicBezTo>
                      <a:pt x="5992" y="805"/>
                      <a:pt x="6031" y="1060"/>
                      <a:pt x="5906" y="1252"/>
                    </a:cubicBezTo>
                    <a:cubicBezTo>
                      <a:pt x="5879" y="1287"/>
                      <a:pt x="5850" y="1319"/>
                      <a:pt x="5815" y="1346"/>
                    </a:cubicBezTo>
                    <a:cubicBezTo>
                      <a:pt x="5812" y="1350"/>
                      <a:pt x="5803" y="1354"/>
                      <a:pt x="5799" y="1361"/>
                    </a:cubicBezTo>
                    <a:cubicBezTo>
                      <a:pt x="5780" y="1373"/>
                      <a:pt x="5761" y="1385"/>
                      <a:pt x="5741" y="1393"/>
                    </a:cubicBezTo>
                    <a:cubicBezTo>
                      <a:pt x="5737" y="1393"/>
                      <a:pt x="5737" y="1397"/>
                      <a:pt x="5737" y="1397"/>
                    </a:cubicBezTo>
                    <a:cubicBezTo>
                      <a:pt x="5676" y="1428"/>
                      <a:pt x="5609" y="1444"/>
                      <a:pt x="5540" y="1444"/>
                    </a:cubicBezTo>
                    <a:cubicBezTo>
                      <a:pt x="5456" y="1444"/>
                      <a:pt x="5370" y="1420"/>
                      <a:pt x="5294" y="1370"/>
                    </a:cubicBezTo>
                    <a:cubicBezTo>
                      <a:pt x="5089" y="1232"/>
                      <a:pt x="5039" y="957"/>
                      <a:pt x="5176" y="757"/>
                    </a:cubicBezTo>
                    <a:cubicBezTo>
                      <a:pt x="5260" y="631"/>
                      <a:pt x="5398" y="564"/>
                      <a:pt x="5539" y="564"/>
                    </a:cubicBezTo>
                    <a:close/>
                    <a:moveTo>
                      <a:pt x="2923" y="0"/>
                    </a:moveTo>
                    <a:lnTo>
                      <a:pt x="624" y="2585"/>
                    </a:lnTo>
                    <a:lnTo>
                      <a:pt x="106" y="3166"/>
                    </a:lnTo>
                    <a:cubicBezTo>
                      <a:pt x="0" y="3288"/>
                      <a:pt x="24" y="3472"/>
                      <a:pt x="153" y="3567"/>
                    </a:cubicBezTo>
                    <a:lnTo>
                      <a:pt x="3956" y="6251"/>
                    </a:lnTo>
                    <a:cubicBezTo>
                      <a:pt x="4003" y="6284"/>
                      <a:pt x="4058" y="6300"/>
                      <a:pt x="4112" y="6300"/>
                    </a:cubicBezTo>
                    <a:cubicBezTo>
                      <a:pt x="4192" y="6300"/>
                      <a:pt x="4271" y="6265"/>
                      <a:pt x="4325" y="6200"/>
                    </a:cubicBezTo>
                    <a:lnTo>
                      <a:pt x="7044" y="2829"/>
                    </a:lnTo>
                    <a:lnTo>
                      <a:pt x="6828" y="2143"/>
                    </a:lnTo>
                    <a:lnTo>
                      <a:pt x="6726" y="1817"/>
                    </a:lnTo>
                    <a:lnTo>
                      <a:pt x="6706" y="1766"/>
                    </a:lnTo>
                    <a:lnTo>
                      <a:pt x="6223" y="240"/>
                    </a:lnTo>
                    <a:lnTo>
                      <a:pt x="6200" y="240"/>
                    </a:lnTo>
                    <a:lnTo>
                      <a:pt x="6047" y="227"/>
                    </a:lnTo>
                    <a:lnTo>
                      <a:pt x="2923"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0" name="Google Shape;798;p46">
                <a:extLst>
                  <a:ext uri="{FF2B5EF4-FFF2-40B4-BE49-F238E27FC236}">
                    <a16:creationId xmlns:a16="http://schemas.microsoft.com/office/drawing/2014/main" id="{C295FD2E-0CF7-41E2-56CE-5606D5BFBDE6}"/>
                  </a:ext>
                </a:extLst>
              </p:cNvPr>
              <p:cNvSpPr/>
              <p:nvPr/>
            </p:nvSpPr>
            <p:spPr>
              <a:xfrm>
                <a:off x="9533417" y="2766117"/>
                <a:ext cx="145571" cy="134670"/>
              </a:xfrm>
              <a:custGeom>
                <a:avLst/>
                <a:gdLst/>
                <a:ahLst/>
                <a:cxnLst/>
                <a:rect l="l" t="t" r="r" b="b"/>
                <a:pathLst>
                  <a:path w="1963" h="1816" extrusionOk="0">
                    <a:moveTo>
                      <a:pt x="1077" y="1"/>
                    </a:moveTo>
                    <a:cubicBezTo>
                      <a:pt x="862" y="1"/>
                      <a:pt x="638" y="73"/>
                      <a:pt x="444" y="223"/>
                    </a:cubicBezTo>
                    <a:cubicBezTo>
                      <a:pt x="444" y="223"/>
                      <a:pt x="440" y="226"/>
                      <a:pt x="436" y="226"/>
                    </a:cubicBezTo>
                    <a:cubicBezTo>
                      <a:pt x="302" y="333"/>
                      <a:pt x="197" y="470"/>
                      <a:pt x="130" y="611"/>
                    </a:cubicBezTo>
                    <a:cubicBezTo>
                      <a:pt x="9" y="866"/>
                      <a:pt x="0" y="1153"/>
                      <a:pt x="126" y="1396"/>
                    </a:cubicBezTo>
                    <a:cubicBezTo>
                      <a:pt x="126" y="1396"/>
                      <a:pt x="126" y="1392"/>
                      <a:pt x="130" y="1392"/>
                    </a:cubicBezTo>
                    <a:cubicBezTo>
                      <a:pt x="134" y="1392"/>
                      <a:pt x="141" y="1388"/>
                      <a:pt x="150" y="1388"/>
                    </a:cubicBezTo>
                    <a:cubicBezTo>
                      <a:pt x="165" y="1376"/>
                      <a:pt x="177" y="1369"/>
                      <a:pt x="188" y="1360"/>
                    </a:cubicBezTo>
                    <a:cubicBezTo>
                      <a:pt x="192" y="1353"/>
                      <a:pt x="201" y="1349"/>
                      <a:pt x="204" y="1345"/>
                    </a:cubicBezTo>
                    <a:cubicBezTo>
                      <a:pt x="98" y="1133"/>
                      <a:pt x="103" y="886"/>
                      <a:pt x="208" y="662"/>
                    </a:cubicBezTo>
                    <a:cubicBezTo>
                      <a:pt x="268" y="525"/>
                      <a:pt x="369" y="400"/>
                      <a:pt x="503" y="297"/>
                    </a:cubicBezTo>
                    <a:cubicBezTo>
                      <a:pt x="530" y="273"/>
                      <a:pt x="558" y="254"/>
                      <a:pt x="589" y="239"/>
                    </a:cubicBezTo>
                    <a:cubicBezTo>
                      <a:pt x="742" y="142"/>
                      <a:pt x="914" y="95"/>
                      <a:pt x="1080" y="95"/>
                    </a:cubicBezTo>
                    <a:cubicBezTo>
                      <a:pt x="1189" y="95"/>
                      <a:pt x="1296" y="115"/>
                      <a:pt x="1393" y="156"/>
                    </a:cubicBezTo>
                    <a:cubicBezTo>
                      <a:pt x="1440" y="175"/>
                      <a:pt x="1483" y="199"/>
                      <a:pt x="1527" y="226"/>
                    </a:cubicBezTo>
                    <a:cubicBezTo>
                      <a:pt x="1586" y="266"/>
                      <a:pt x="1641" y="320"/>
                      <a:pt x="1688" y="380"/>
                    </a:cubicBezTo>
                    <a:cubicBezTo>
                      <a:pt x="1817" y="548"/>
                      <a:pt x="1864" y="760"/>
                      <a:pt x="1821" y="980"/>
                    </a:cubicBezTo>
                    <a:cubicBezTo>
                      <a:pt x="1782" y="1192"/>
                      <a:pt x="1660" y="1388"/>
                      <a:pt x="1480" y="1533"/>
                    </a:cubicBezTo>
                    <a:cubicBezTo>
                      <a:pt x="1476" y="1537"/>
                      <a:pt x="1468" y="1541"/>
                      <a:pt x="1464" y="1548"/>
                    </a:cubicBezTo>
                    <a:cubicBezTo>
                      <a:pt x="1346" y="1639"/>
                      <a:pt x="1217" y="1698"/>
                      <a:pt x="1087" y="1726"/>
                    </a:cubicBezTo>
                    <a:lnTo>
                      <a:pt x="1095" y="1765"/>
                    </a:lnTo>
                    <a:lnTo>
                      <a:pt x="1110" y="1816"/>
                    </a:lnTo>
                    <a:lnTo>
                      <a:pt x="1115" y="1816"/>
                    </a:lnTo>
                    <a:cubicBezTo>
                      <a:pt x="1244" y="1789"/>
                      <a:pt x="1369" y="1729"/>
                      <a:pt x="1487" y="1643"/>
                    </a:cubicBezTo>
                    <a:cubicBezTo>
                      <a:pt x="1499" y="1639"/>
                      <a:pt x="1511" y="1631"/>
                      <a:pt x="1523" y="1624"/>
                    </a:cubicBezTo>
                    <a:cubicBezTo>
                      <a:pt x="1727" y="1463"/>
                      <a:pt x="1869" y="1239"/>
                      <a:pt x="1916" y="996"/>
                    </a:cubicBezTo>
                    <a:cubicBezTo>
                      <a:pt x="1963" y="748"/>
                      <a:pt x="1907" y="509"/>
                      <a:pt x="1762" y="324"/>
                    </a:cubicBezTo>
                    <a:cubicBezTo>
                      <a:pt x="1664" y="195"/>
                      <a:pt x="1534" y="105"/>
                      <a:pt x="1385" y="54"/>
                    </a:cubicBezTo>
                    <a:cubicBezTo>
                      <a:pt x="1288" y="19"/>
                      <a:pt x="1183" y="1"/>
                      <a:pt x="1077" y="1"/>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1" name="Google Shape;799;p46">
                <a:extLst>
                  <a:ext uri="{FF2B5EF4-FFF2-40B4-BE49-F238E27FC236}">
                    <a16:creationId xmlns:a16="http://schemas.microsoft.com/office/drawing/2014/main" id="{082FEDB7-D379-8FEC-81C7-8FB114705686}"/>
                  </a:ext>
                </a:extLst>
              </p:cNvPr>
              <p:cNvSpPr/>
              <p:nvPr/>
            </p:nvSpPr>
            <p:spPr>
              <a:xfrm>
                <a:off x="9311392" y="2889589"/>
                <a:ext cx="162405" cy="184356"/>
              </a:xfrm>
              <a:custGeom>
                <a:avLst/>
                <a:gdLst/>
                <a:ahLst/>
                <a:cxnLst/>
                <a:rect l="l" t="t" r="r" b="b"/>
                <a:pathLst>
                  <a:path w="2190" h="2486" extrusionOk="0">
                    <a:moveTo>
                      <a:pt x="969" y="222"/>
                    </a:moveTo>
                    <a:cubicBezTo>
                      <a:pt x="999" y="222"/>
                      <a:pt x="1028" y="230"/>
                      <a:pt x="1056" y="249"/>
                    </a:cubicBezTo>
                    <a:cubicBezTo>
                      <a:pt x="1107" y="288"/>
                      <a:pt x="1130" y="339"/>
                      <a:pt x="1127" y="406"/>
                    </a:cubicBezTo>
                    <a:cubicBezTo>
                      <a:pt x="1119" y="477"/>
                      <a:pt x="1087" y="547"/>
                      <a:pt x="1036" y="626"/>
                    </a:cubicBezTo>
                    <a:cubicBezTo>
                      <a:pt x="1009" y="669"/>
                      <a:pt x="978" y="700"/>
                      <a:pt x="950" y="731"/>
                    </a:cubicBezTo>
                    <a:cubicBezTo>
                      <a:pt x="922" y="755"/>
                      <a:pt x="895" y="774"/>
                      <a:pt x="868" y="787"/>
                    </a:cubicBezTo>
                    <a:cubicBezTo>
                      <a:pt x="838" y="803"/>
                      <a:pt x="810" y="811"/>
                      <a:pt x="783" y="811"/>
                    </a:cubicBezTo>
                    <a:cubicBezTo>
                      <a:pt x="753" y="811"/>
                      <a:pt x="724" y="801"/>
                      <a:pt x="695" y="783"/>
                    </a:cubicBezTo>
                    <a:cubicBezTo>
                      <a:pt x="679" y="771"/>
                      <a:pt x="667" y="759"/>
                      <a:pt x="660" y="747"/>
                    </a:cubicBezTo>
                    <a:cubicBezTo>
                      <a:pt x="632" y="716"/>
                      <a:pt x="620" y="673"/>
                      <a:pt x="625" y="626"/>
                    </a:cubicBezTo>
                    <a:cubicBezTo>
                      <a:pt x="632" y="555"/>
                      <a:pt x="663" y="484"/>
                      <a:pt x="714" y="406"/>
                    </a:cubicBezTo>
                    <a:cubicBezTo>
                      <a:pt x="766" y="331"/>
                      <a:pt x="821" y="276"/>
                      <a:pt x="884" y="245"/>
                    </a:cubicBezTo>
                    <a:cubicBezTo>
                      <a:pt x="912" y="230"/>
                      <a:pt x="941" y="222"/>
                      <a:pt x="969" y="222"/>
                    </a:cubicBezTo>
                    <a:close/>
                    <a:moveTo>
                      <a:pt x="965" y="1"/>
                    </a:moveTo>
                    <a:cubicBezTo>
                      <a:pt x="959" y="1"/>
                      <a:pt x="952" y="1"/>
                      <a:pt x="946" y="1"/>
                    </a:cubicBezTo>
                    <a:cubicBezTo>
                      <a:pt x="864" y="1"/>
                      <a:pt x="785" y="29"/>
                      <a:pt x="710" y="77"/>
                    </a:cubicBezTo>
                    <a:cubicBezTo>
                      <a:pt x="632" y="124"/>
                      <a:pt x="569" y="186"/>
                      <a:pt x="511" y="272"/>
                    </a:cubicBezTo>
                    <a:cubicBezTo>
                      <a:pt x="455" y="351"/>
                      <a:pt x="420" y="437"/>
                      <a:pt x="404" y="524"/>
                    </a:cubicBezTo>
                    <a:cubicBezTo>
                      <a:pt x="389" y="610"/>
                      <a:pt x="397" y="689"/>
                      <a:pt x="420" y="763"/>
                    </a:cubicBezTo>
                    <a:cubicBezTo>
                      <a:pt x="420" y="767"/>
                      <a:pt x="424" y="767"/>
                      <a:pt x="424" y="771"/>
                    </a:cubicBezTo>
                    <a:cubicBezTo>
                      <a:pt x="451" y="845"/>
                      <a:pt x="499" y="908"/>
                      <a:pt x="573" y="959"/>
                    </a:cubicBezTo>
                    <a:cubicBezTo>
                      <a:pt x="639" y="1003"/>
                      <a:pt x="712" y="1026"/>
                      <a:pt x="785" y="1026"/>
                    </a:cubicBezTo>
                    <a:cubicBezTo>
                      <a:pt x="790" y="1026"/>
                      <a:pt x="795" y="1026"/>
                      <a:pt x="801" y="1026"/>
                    </a:cubicBezTo>
                    <a:cubicBezTo>
                      <a:pt x="884" y="1022"/>
                      <a:pt x="962" y="998"/>
                      <a:pt x="1040" y="951"/>
                    </a:cubicBezTo>
                    <a:cubicBezTo>
                      <a:pt x="1114" y="908"/>
                      <a:pt x="1181" y="841"/>
                      <a:pt x="1237" y="763"/>
                    </a:cubicBezTo>
                    <a:cubicBezTo>
                      <a:pt x="1248" y="743"/>
                      <a:pt x="1260" y="727"/>
                      <a:pt x="1272" y="707"/>
                    </a:cubicBezTo>
                    <a:cubicBezTo>
                      <a:pt x="1308" y="645"/>
                      <a:pt x="1335" y="575"/>
                      <a:pt x="1346" y="508"/>
                    </a:cubicBezTo>
                    <a:cubicBezTo>
                      <a:pt x="1362" y="421"/>
                      <a:pt x="1358" y="339"/>
                      <a:pt x="1331" y="260"/>
                    </a:cubicBezTo>
                    <a:cubicBezTo>
                      <a:pt x="1303" y="182"/>
                      <a:pt x="1252" y="119"/>
                      <a:pt x="1178" y="68"/>
                    </a:cubicBezTo>
                    <a:cubicBezTo>
                      <a:pt x="1109" y="21"/>
                      <a:pt x="1041" y="1"/>
                      <a:pt x="965" y="1"/>
                    </a:cubicBezTo>
                    <a:close/>
                    <a:moveTo>
                      <a:pt x="2066" y="718"/>
                    </a:moveTo>
                    <a:cubicBezTo>
                      <a:pt x="2051" y="718"/>
                      <a:pt x="2033" y="721"/>
                      <a:pt x="2014" y="727"/>
                    </a:cubicBezTo>
                    <a:lnTo>
                      <a:pt x="83" y="1524"/>
                    </a:lnTo>
                    <a:cubicBezTo>
                      <a:pt x="55" y="1536"/>
                      <a:pt x="36" y="1551"/>
                      <a:pt x="20" y="1571"/>
                    </a:cubicBezTo>
                    <a:cubicBezTo>
                      <a:pt x="0" y="1598"/>
                      <a:pt x="0" y="1630"/>
                      <a:pt x="8" y="1665"/>
                    </a:cubicBezTo>
                    <a:cubicBezTo>
                      <a:pt x="20" y="1696"/>
                      <a:pt x="40" y="1720"/>
                      <a:pt x="60" y="1736"/>
                    </a:cubicBezTo>
                    <a:cubicBezTo>
                      <a:pt x="78" y="1747"/>
                      <a:pt x="99" y="1753"/>
                      <a:pt x="121" y="1753"/>
                    </a:cubicBezTo>
                    <a:cubicBezTo>
                      <a:pt x="137" y="1753"/>
                      <a:pt x="155" y="1750"/>
                      <a:pt x="173" y="1743"/>
                    </a:cubicBezTo>
                    <a:lnTo>
                      <a:pt x="2108" y="951"/>
                    </a:lnTo>
                    <a:cubicBezTo>
                      <a:pt x="2135" y="935"/>
                      <a:pt x="2155" y="919"/>
                      <a:pt x="2166" y="901"/>
                    </a:cubicBezTo>
                    <a:cubicBezTo>
                      <a:pt x="2186" y="872"/>
                      <a:pt x="2190" y="841"/>
                      <a:pt x="2179" y="810"/>
                    </a:cubicBezTo>
                    <a:cubicBezTo>
                      <a:pt x="2166" y="778"/>
                      <a:pt x="2150" y="751"/>
                      <a:pt x="2127" y="736"/>
                    </a:cubicBezTo>
                    <a:cubicBezTo>
                      <a:pt x="2109" y="724"/>
                      <a:pt x="2089" y="718"/>
                      <a:pt x="2066" y="718"/>
                    </a:cubicBezTo>
                    <a:close/>
                    <a:moveTo>
                      <a:pt x="1424" y="1681"/>
                    </a:moveTo>
                    <a:cubicBezTo>
                      <a:pt x="1454" y="1681"/>
                      <a:pt x="1483" y="1690"/>
                      <a:pt x="1511" y="1709"/>
                    </a:cubicBezTo>
                    <a:cubicBezTo>
                      <a:pt x="1562" y="1743"/>
                      <a:pt x="1585" y="1799"/>
                      <a:pt x="1578" y="1866"/>
                    </a:cubicBezTo>
                    <a:cubicBezTo>
                      <a:pt x="1574" y="1932"/>
                      <a:pt x="1543" y="2007"/>
                      <a:pt x="1491" y="2085"/>
                    </a:cubicBezTo>
                    <a:cubicBezTo>
                      <a:pt x="1437" y="2160"/>
                      <a:pt x="1382" y="2214"/>
                      <a:pt x="1323" y="2246"/>
                    </a:cubicBezTo>
                    <a:cubicBezTo>
                      <a:pt x="1292" y="2261"/>
                      <a:pt x="1264" y="2269"/>
                      <a:pt x="1236" y="2269"/>
                    </a:cubicBezTo>
                    <a:cubicBezTo>
                      <a:pt x="1207" y="2269"/>
                      <a:pt x="1178" y="2260"/>
                      <a:pt x="1150" y="2243"/>
                    </a:cubicBezTo>
                    <a:cubicBezTo>
                      <a:pt x="1099" y="2207"/>
                      <a:pt x="1076" y="2152"/>
                      <a:pt x="1080" y="2085"/>
                    </a:cubicBezTo>
                    <a:cubicBezTo>
                      <a:pt x="1087" y="2015"/>
                      <a:pt x="1114" y="1940"/>
                      <a:pt x="1170" y="1866"/>
                    </a:cubicBezTo>
                    <a:cubicBezTo>
                      <a:pt x="1217" y="1790"/>
                      <a:pt x="1275" y="1736"/>
                      <a:pt x="1339" y="1705"/>
                    </a:cubicBezTo>
                    <a:cubicBezTo>
                      <a:pt x="1367" y="1689"/>
                      <a:pt x="1396" y="1681"/>
                      <a:pt x="1424" y="1681"/>
                    </a:cubicBezTo>
                    <a:close/>
                    <a:moveTo>
                      <a:pt x="1419" y="1460"/>
                    </a:moveTo>
                    <a:cubicBezTo>
                      <a:pt x="1413" y="1460"/>
                      <a:pt x="1407" y="1461"/>
                      <a:pt x="1402" y="1461"/>
                    </a:cubicBezTo>
                    <a:cubicBezTo>
                      <a:pt x="1319" y="1461"/>
                      <a:pt x="1241" y="1489"/>
                      <a:pt x="1166" y="1536"/>
                    </a:cubicBezTo>
                    <a:cubicBezTo>
                      <a:pt x="1087" y="1583"/>
                      <a:pt x="1025" y="1645"/>
                      <a:pt x="966" y="1732"/>
                    </a:cubicBezTo>
                    <a:cubicBezTo>
                      <a:pt x="911" y="1810"/>
                      <a:pt x="875" y="1897"/>
                      <a:pt x="864" y="1984"/>
                    </a:cubicBezTo>
                    <a:cubicBezTo>
                      <a:pt x="848" y="2073"/>
                      <a:pt x="852" y="2156"/>
                      <a:pt x="879" y="2230"/>
                    </a:cubicBezTo>
                    <a:cubicBezTo>
                      <a:pt x="911" y="2308"/>
                      <a:pt x="958" y="2372"/>
                      <a:pt x="1029" y="2419"/>
                    </a:cubicBezTo>
                    <a:cubicBezTo>
                      <a:pt x="1094" y="2462"/>
                      <a:pt x="1167" y="2486"/>
                      <a:pt x="1239" y="2486"/>
                    </a:cubicBezTo>
                    <a:cubicBezTo>
                      <a:pt x="1245" y="2486"/>
                      <a:pt x="1250" y="2486"/>
                      <a:pt x="1256" y="2485"/>
                    </a:cubicBezTo>
                    <a:cubicBezTo>
                      <a:pt x="1339" y="2482"/>
                      <a:pt x="1417" y="2458"/>
                      <a:pt x="1491" y="2411"/>
                    </a:cubicBezTo>
                    <a:cubicBezTo>
                      <a:pt x="1570" y="2364"/>
                      <a:pt x="1637" y="2301"/>
                      <a:pt x="1692" y="2219"/>
                    </a:cubicBezTo>
                    <a:cubicBezTo>
                      <a:pt x="1746" y="2136"/>
                      <a:pt x="1786" y="2054"/>
                      <a:pt x="1797" y="1964"/>
                    </a:cubicBezTo>
                    <a:cubicBezTo>
                      <a:pt x="1813" y="1877"/>
                      <a:pt x="1809" y="1795"/>
                      <a:pt x="1782" y="1720"/>
                    </a:cubicBezTo>
                    <a:cubicBezTo>
                      <a:pt x="1759" y="1642"/>
                      <a:pt x="1708" y="1579"/>
                      <a:pt x="1637" y="1528"/>
                    </a:cubicBezTo>
                    <a:cubicBezTo>
                      <a:pt x="1567" y="1484"/>
                      <a:pt x="1494" y="1460"/>
                      <a:pt x="1419" y="146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nvGrpSpPr>
            <p:cNvPr id="58" name="Google Shape;800;p46">
              <a:extLst>
                <a:ext uri="{FF2B5EF4-FFF2-40B4-BE49-F238E27FC236}">
                  <a16:creationId xmlns:a16="http://schemas.microsoft.com/office/drawing/2014/main" id="{9DD46EA2-4D59-8FE1-866B-32FB4F95D1B5}"/>
                </a:ext>
              </a:extLst>
            </p:cNvPr>
            <p:cNvGrpSpPr/>
            <p:nvPr/>
          </p:nvGrpSpPr>
          <p:grpSpPr>
            <a:xfrm>
              <a:off x="7331338" y="1357213"/>
              <a:ext cx="655922" cy="649916"/>
              <a:chOff x="10266976" y="2032400"/>
              <a:chExt cx="655922" cy="649916"/>
            </a:xfrm>
          </p:grpSpPr>
          <p:sp>
            <p:nvSpPr>
              <p:cNvPr id="59" name="Google Shape;801;p46">
                <a:extLst>
                  <a:ext uri="{FF2B5EF4-FFF2-40B4-BE49-F238E27FC236}">
                    <a16:creationId xmlns:a16="http://schemas.microsoft.com/office/drawing/2014/main" id="{4316BCCF-CFEC-EDC4-52BB-C532A7689588}"/>
                  </a:ext>
                </a:extLst>
              </p:cNvPr>
              <p:cNvSpPr/>
              <p:nvPr/>
            </p:nvSpPr>
            <p:spPr>
              <a:xfrm>
                <a:off x="10266976" y="2037961"/>
                <a:ext cx="654440" cy="644355"/>
              </a:xfrm>
              <a:custGeom>
                <a:avLst/>
                <a:gdLst/>
                <a:ahLst/>
                <a:cxnLst/>
                <a:rect l="l" t="t" r="r" b="b"/>
                <a:pathLst>
                  <a:path w="8825" h="8689" extrusionOk="0">
                    <a:moveTo>
                      <a:pt x="1240" y="1"/>
                    </a:moveTo>
                    <a:lnTo>
                      <a:pt x="16" y="7279"/>
                    </a:lnTo>
                    <a:cubicBezTo>
                      <a:pt x="0" y="7374"/>
                      <a:pt x="103" y="7472"/>
                      <a:pt x="244" y="7495"/>
                    </a:cubicBezTo>
                    <a:lnTo>
                      <a:pt x="7314" y="8684"/>
                    </a:lnTo>
                    <a:cubicBezTo>
                      <a:pt x="7336" y="8687"/>
                      <a:pt x="7357" y="8689"/>
                      <a:pt x="7377" y="8689"/>
                    </a:cubicBezTo>
                    <a:cubicBezTo>
                      <a:pt x="7492" y="8689"/>
                      <a:pt x="7588" y="8635"/>
                      <a:pt x="7601" y="8555"/>
                    </a:cubicBezTo>
                    <a:lnTo>
                      <a:pt x="8825" y="1276"/>
                    </a:lnTo>
                    <a:lnTo>
                      <a:pt x="1240" y="1"/>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0" name="Google Shape;802;p46">
                <a:extLst>
                  <a:ext uri="{FF2B5EF4-FFF2-40B4-BE49-F238E27FC236}">
                    <a16:creationId xmlns:a16="http://schemas.microsoft.com/office/drawing/2014/main" id="{4D19869E-77CE-4887-AB8C-0FA704DFB892}"/>
                  </a:ext>
                </a:extLst>
              </p:cNvPr>
              <p:cNvSpPr/>
              <p:nvPr/>
            </p:nvSpPr>
            <p:spPr>
              <a:xfrm>
                <a:off x="10347288" y="2032400"/>
                <a:ext cx="575611" cy="169450"/>
              </a:xfrm>
              <a:custGeom>
                <a:avLst/>
                <a:gdLst/>
                <a:ahLst/>
                <a:cxnLst/>
                <a:rect l="l" t="t" r="r" b="b"/>
                <a:pathLst>
                  <a:path w="7762" h="2285" extrusionOk="0">
                    <a:moveTo>
                      <a:pt x="170" y="1"/>
                    </a:moveTo>
                    <a:lnTo>
                      <a:pt x="0" y="1009"/>
                    </a:lnTo>
                    <a:lnTo>
                      <a:pt x="7593" y="2284"/>
                    </a:lnTo>
                    <a:lnTo>
                      <a:pt x="7762" y="1280"/>
                    </a:lnTo>
                    <a:lnTo>
                      <a:pt x="1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803;p46">
                <a:extLst>
                  <a:ext uri="{FF2B5EF4-FFF2-40B4-BE49-F238E27FC236}">
                    <a16:creationId xmlns:a16="http://schemas.microsoft.com/office/drawing/2014/main" id="{B1FA18B5-3D69-42F2-9509-C4FE30EC30DC}"/>
                  </a:ext>
                </a:extLst>
              </p:cNvPr>
              <p:cNvSpPr/>
              <p:nvPr/>
            </p:nvSpPr>
            <p:spPr>
              <a:xfrm>
                <a:off x="10490781" y="2079341"/>
                <a:ext cx="33519" cy="31369"/>
              </a:xfrm>
              <a:custGeom>
                <a:avLst/>
                <a:gdLst/>
                <a:ahLst/>
                <a:cxnLst/>
                <a:rect l="l" t="t" r="r" b="b"/>
                <a:pathLst>
                  <a:path w="452" h="423" extrusionOk="0">
                    <a:moveTo>
                      <a:pt x="225" y="0"/>
                    </a:moveTo>
                    <a:cubicBezTo>
                      <a:pt x="125" y="0"/>
                      <a:pt x="37" y="74"/>
                      <a:pt x="19" y="176"/>
                    </a:cubicBezTo>
                    <a:cubicBezTo>
                      <a:pt x="0" y="290"/>
                      <a:pt x="75" y="400"/>
                      <a:pt x="192" y="419"/>
                    </a:cubicBezTo>
                    <a:cubicBezTo>
                      <a:pt x="204" y="421"/>
                      <a:pt x="216" y="422"/>
                      <a:pt x="228" y="422"/>
                    </a:cubicBezTo>
                    <a:cubicBezTo>
                      <a:pt x="327" y="422"/>
                      <a:pt x="414" y="349"/>
                      <a:pt x="432" y="247"/>
                    </a:cubicBezTo>
                    <a:cubicBezTo>
                      <a:pt x="451" y="133"/>
                      <a:pt x="377" y="23"/>
                      <a:pt x="259" y="3"/>
                    </a:cubicBezTo>
                    <a:cubicBezTo>
                      <a:pt x="248" y="1"/>
                      <a:pt x="236" y="0"/>
                      <a:pt x="2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2" name="Google Shape;804;p46">
                <a:extLst>
                  <a:ext uri="{FF2B5EF4-FFF2-40B4-BE49-F238E27FC236}">
                    <a16:creationId xmlns:a16="http://schemas.microsoft.com/office/drawing/2014/main" id="{777121A2-D2D6-653A-E1DA-529D03131134}"/>
                  </a:ext>
                </a:extLst>
              </p:cNvPr>
              <p:cNvSpPr/>
              <p:nvPr/>
            </p:nvSpPr>
            <p:spPr>
              <a:xfrm>
                <a:off x="10442431" y="2071258"/>
                <a:ext cx="33519" cy="31294"/>
              </a:xfrm>
              <a:custGeom>
                <a:avLst/>
                <a:gdLst/>
                <a:ahLst/>
                <a:cxnLst/>
                <a:rect l="l" t="t" r="r" b="b"/>
                <a:pathLst>
                  <a:path w="452" h="422" extrusionOk="0">
                    <a:moveTo>
                      <a:pt x="232" y="1"/>
                    </a:moveTo>
                    <a:cubicBezTo>
                      <a:pt x="127" y="1"/>
                      <a:pt x="38" y="72"/>
                      <a:pt x="20" y="175"/>
                    </a:cubicBezTo>
                    <a:cubicBezTo>
                      <a:pt x="1" y="289"/>
                      <a:pt x="79" y="399"/>
                      <a:pt x="193" y="418"/>
                    </a:cubicBezTo>
                    <a:cubicBezTo>
                      <a:pt x="205" y="420"/>
                      <a:pt x="216" y="421"/>
                      <a:pt x="228" y="421"/>
                    </a:cubicBezTo>
                    <a:cubicBezTo>
                      <a:pt x="329" y="421"/>
                      <a:pt x="418" y="348"/>
                      <a:pt x="432" y="246"/>
                    </a:cubicBezTo>
                    <a:cubicBezTo>
                      <a:pt x="452" y="132"/>
                      <a:pt x="377" y="23"/>
                      <a:pt x="263" y="3"/>
                    </a:cubicBezTo>
                    <a:cubicBezTo>
                      <a:pt x="253" y="1"/>
                      <a:pt x="242" y="1"/>
                      <a:pt x="2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3" name="Google Shape;805;p46">
                <a:extLst>
                  <a:ext uri="{FF2B5EF4-FFF2-40B4-BE49-F238E27FC236}">
                    <a16:creationId xmlns:a16="http://schemas.microsoft.com/office/drawing/2014/main" id="{2584B6B2-006C-B63F-7799-79D5333833BE}"/>
                  </a:ext>
                </a:extLst>
              </p:cNvPr>
              <p:cNvSpPr/>
              <p:nvPr/>
            </p:nvSpPr>
            <p:spPr>
              <a:xfrm>
                <a:off x="10394081" y="2063323"/>
                <a:ext cx="33890" cy="31146"/>
              </a:xfrm>
              <a:custGeom>
                <a:avLst/>
                <a:gdLst/>
                <a:ahLst/>
                <a:cxnLst/>
                <a:rect l="l" t="t" r="r" b="b"/>
                <a:pathLst>
                  <a:path w="457" h="420" extrusionOk="0">
                    <a:moveTo>
                      <a:pt x="227" y="0"/>
                    </a:moveTo>
                    <a:cubicBezTo>
                      <a:pt x="128" y="0"/>
                      <a:pt x="38" y="71"/>
                      <a:pt x="21" y="172"/>
                    </a:cubicBezTo>
                    <a:cubicBezTo>
                      <a:pt x="1" y="290"/>
                      <a:pt x="80" y="396"/>
                      <a:pt x="193" y="416"/>
                    </a:cubicBezTo>
                    <a:cubicBezTo>
                      <a:pt x="205" y="418"/>
                      <a:pt x="217" y="419"/>
                      <a:pt x="228" y="419"/>
                    </a:cubicBezTo>
                    <a:cubicBezTo>
                      <a:pt x="329" y="419"/>
                      <a:pt x="419" y="345"/>
                      <a:pt x="437" y="243"/>
                    </a:cubicBezTo>
                    <a:cubicBezTo>
                      <a:pt x="457" y="130"/>
                      <a:pt x="378" y="20"/>
                      <a:pt x="264" y="4"/>
                    </a:cubicBezTo>
                    <a:cubicBezTo>
                      <a:pt x="252" y="1"/>
                      <a:pt x="239" y="0"/>
                      <a:pt x="2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2" name="Google Shape;806;p46">
                <a:extLst>
                  <a:ext uri="{FF2B5EF4-FFF2-40B4-BE49-F238E27FC236}">
                    <a16:creationId xmlns:a16="http://schemas.microsoft.com/office/drawing/2014/main" id="{D7FDB683-BF01-04B7-2DA6-FA17E3BC7DAC}"/>
                  </a:ext>
                </a:extLst>
              </p:cNvPr>
              <p:cNvSpPr/>
              <p:nvPr/>
            </p:nvSpPr>
            <p:spPr>
              <a:xfrm>
                <a:off x="10376357" y="2168924"/>
                <a:ext cx="443833" cy="437084"/>
              </a:xfrm>
              <a:custGeom>
                <a:avLst/>
                <a:gdLst/>
                <a:ahLst/>
                <a:cxnLst/>
                <a:rect l="l" t="t" r="r" b="b"/>
                <a:pathLst>
                  <a:path w="5985" h="5894" extrusionOk="0">
                    <a:moveTo>
                      <a:pt x="2218" y="1"/>
                    </a:moveTo>
                    <a:lnTo>
                      <a:pt x="1821" y="789"/>
                    </a:lnTo>
                    <a:lnTo>
                      <a:pt x="1" y="1091"/>
                    </a:lnTo>
                    <a:lnTo>
                      <a:pt x="295" y="5164"/>
                    </a:lnTo>
                    <a:lnTo>
                      <a:pt x="4619" y="5894"/>
                    </a:lnTo>
                    <a:lnTo>
                      <a:pt x="5984" y="2017"/>
                    </a:lnTo>
                    <a:lnTo>
                      <a:pt x="4517" y="1134"/>
                    </a:lnTo>
                    <a:lnTo>
                      <a:pt x="4368" y="361"/>
                    </a:lnTo>
                    <a:lnTo>
                      <a:pt x="22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3" name="Google Shape;807;p46">
                <a:extLst>
                  <a:ext uri="{FF2B5EF4-FFF2-40B4-BE49-F238E27FC236}">
                    <a16:creationId xmlns:a16="http://schemas.microsoft.com/office/drawing/2014/main" id="{0FDDA60C-1124-8992-957E-F389B27B866E}"/>
                  </a:ext>
                </a:extLst>
              </p:cNvPr>
              <p:cNvSpPr/>
              <p:nvPr/>
            </p:nvSpPr>
            <p:spPr>
              <a:xfrm>
                <a:off x="10540763" y="2168924"/>
                <a:ext cx="159587" cy="91436"/>
              </a:xfrm>
              <a:custGeom>
                <a:avLst/>
                <a:gdLst/>
                <a:ahLst/>
                <a:cxnLst/>
                <a:rect l="l" t="t" r="r" b="b"/>
                <a:pathLst>
                  <a:path w="2152" h="1233" extrusionOk="0">
                    <a:moveTo>
                      <a:pt x="1" y="1"/>
                    </a:moveTo>
                    <a:lnTo>
                      <a:pt x="1013" y="1232"/>
                    </a:lnTo>
                    <a:lnTo>
                      <a:pt x="2151" y="361"/>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4" name="Google Shape;808;p46">
                <a:extLst>
                  <a:ext uri="{FF2B5EF4-FFF2-40B4-BE49-F238E27FC236}">
                    <a16:creationId xmlns:a16="http://schemas.microsoft.com/office/drawing/2014/main" id="{7BB10E64-3AEF-51EC-A60C-383CF683DC93}"/>
                  </a:ext>
                </a:extLst>
              </p:cNvPr>
              <p:cNvSpPr/>
              <p:nvPr/>
            </p:nvSpPr>
            <p:spPr>
              <a:xfrm>
                <a:off x="10509617" y="2225877"/>
                <a:ext cx="205268" cy="122582"/>
              </a:xfrm>
              <a:custGeom>
                <a:avLst/>
                <a:gdLst/>
                <a:ahLst/>
                <a:cxnLst/>
                <a:rect l="l" t="t" r="r" b="b"/>
                <a:pathLst>
                  <a:path w="2768" h="1653" extrusionOk="0">
                    <a:moveTo>
                      <a:pt x="27" y="0"/>
                    </a:moveTo>
                    <a:cubicBezTo>
                      <a:pt x="25" y="0"/>
                      <a:pt x="22" y="0"/>
                      <a:pt x="20" y="1"/>
                    </a:cubicBezTo>
                    <a:cubicBezTo>
                      <a:pt x="9" y="5"/>
                      <a:pt x="1" y="17"/>
                      <a:pt x="5" y="28"/>
                    </a:cubicBezTo>
                    <a:lnTo>
                      <a:pt x="339" y="1390"/>
                    </a:lnTo>
                    <a:cubicBezTo>
                      <a:pt x="339" y="1399"/>
                      <a:pt x="346" y="1402"/>
                      <a:pt x="354" y="1406"/>
                    </a:cubicBezTo>
                    <a:lnTo>
                      <a:pt x="358" y="1406"/>
                    </a:lnTo>
                    <a:cubicBezTo>
                      <a:pt x="362" y="1406"/>
                      <a:pt x="370" y="1406"/>
                      <a:pt x="373" y="1402"/>
                    </a:cubicBezTo>
                    <a:lnTo>
                      <a:pt x="1413" y="511"/>
                    </a:lnTo>
                    <a:lnTo>
                      <a:pt x="1940" y="1638"/>
                    </a:lnTo>
                    <a:cubicBezTo>
                      <a:pt x="1943" y="1645"/>
                      <a:pt x="1951" y="1653"/>
                      <a:pt x="1959" y="1653"/>
                    </a:cubicBezTo>
                    <a:cubicBezTo>
                      <a:pt x="1967" y="1653"/>
                      <a:pt x="1974" y="1649"/>
                      <a:pt x="1978" y="1642"/>
                    </a:cubicBezTo>
                    <a:lnTo>
                      <a:pt x="2760" y="405"/>
                    </a:lnTo>
                    <a:cubicBezTo>
                      <a:pt x="2767" y="394"/>
                      <a:pt x="2764" y="381"/>
                      <a:pt x="2755" y="374"/>
                    </a:cubicBezTo>
                    <a:cubicBezTo>
                      <a:pt x="2751" y="371"/>
                      <a:pt x="2746" y="370"/>
                      <a:pt x="2742" y="370"/>
                    </a:cubicBezTo>
                    <a:cubicBezTo>
                      <a:pt x="2734" y="370"/>
                      <a:pt x="2726" y="374"/>
                      <a:pt x="2724" y="381"/>
                    </a:cubicBezTo>
                    <a:lnTo>
                      <a:pt x="1963" y="1582"/>
                    </a:lnTo>
                    <a:lnTo>
                      <a:pt x="1445" y="464"/>
                    </a:lnTo>
                    <a:cubicBezTo>
                      <a:pt x="1441" y="461"/>
                      <a:pt x="1433" y="452"/>
                      <a:pt x="1429" y="452"/>
                    </a:cubicBezTo>
                    <a:cubicBezTo>
                      <a:pt x="1418" y="452"/>
                      <a:pt x="1413" y="452"/>
                      <a:pt x="1409" y="457"/>
                    </a:cubicBezTo>
                    <a:lnTo>
                      <a:pt x="373" y="1343"/>
                    </a:lnTo>
                    <a:lnTo>
                      <a:pt x="48" y="17"/>
                    </a:lnTo>
                    <a:cubicBezTo>
                      <a:pt x="45" y="7"/>
                      <a:pt x="36" y="0"/>
                      <a:pt x="27"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5" name="Google Shape;809;p46">
                <a:extLst>
                  <a:ext uri="{FF2B5EF4-FFF2-40B4-BE49-F238E27FC236}">
                    <a16:creationId xmlns:a16="http://schemas.microsoft.com/office/drawing/2014/main" id="{B0EBBA3F-6AC1-C054-BED0-5719520FD401}"/>
                  </a:ext>
                </a:extLst>
              </p:cNvPr>
              <p:cNvSpPr/>
              <p:nvPr/>
            </p:nvSpPr>
            <p:spPr>
              <a:xfrm>
                <a:off x="10555001" y="2259322"/>
                <a:ext cx="62070" cy="321695"/>
              </a:xfrm>
              <a:custGeom>
                <a:avLst/>
                <a:gdLst/>
                <a:ahLst/>
                <a:cxnLst/>
                <a:rect l="l" t="t" r="r" b="b"/>
                <a:pathLst>
                  <a:path w="837" h="4338" extrusionOk="0">
                    <a:moveTo>
                      <a:pt x="809" y="0"/>
                    </a:moveTo>
                    <a:cubicBezTo>
                      <a:pt x="798" y="0"/>
                      <a:pt x="790" y="11"/>
                      <a:pt x="790" y="21"/>
                    </a:cubicBezTo>
                    <a:lnTo>
                      <a:pt x="5" y="4310"/>
                    </a:lnTo>
                    <a:cubicBezTo>
                      <a:pt x="1" y="4322"/>
                      <a:pt x="9" y="4333"/>
                      <a:pt x="24" y="4338"/>
                    </a:cubicBezTo>
                    <a:cubicBezTo>
                      <a:pt x="36" y="4338"/>
                      <a:pt x="48" y="4329"/>
                      <a:pt x="48" y="4318"/>
                    </a:cubicBezTo>
                    <a:lnTo>
                      <a:pt x="833" y="29"/>
                    </a:lnTo>
                    <a:cubicBezTo>
                      <a:pt x="837" y="17"/>
                      <a:pt x="825" y="6"/>
                      <a:pt x="813" y="1"/>
                    </a:cubicBezTo>
                    <a:cubicBezTo>
                      <a:pt x="812" y="1"/>
                      <a:pt x="810" y="0"/>
                      <a:pt x="809" y="0"/>
                    </a:cubicBez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6" name="Google Shape;810;p46">
                <a:extLst>
                  <a:ext uri="{FF2B5EF4-FFF2-40B4-BE49-F238E27FC236}">
                    <a16:creationId xmlns:a16="http://schemas.microsoft.com/office/drawing/2014/main" id="{14C86A2A-6C02-E14D-9E41-8B32E852D5E3}"/>
                  </a:ext>
                </a:extLst>
              </p:cNvPr>
              <p:cNvSpPr/>
              <p:nvPr/>
            </p:nvSpPr>
            <p:spPr>
              <a:xfrm>
                <a:off x="10603351" y="2400593"/>
                <a:ext cx="28254" cy="26326"/>
              </a:xfrm>
              <a:custGeom>
                <a:avLst/>
                <a:gdLst/>
                <a:ahLst/>
                <a:cxnLst/>
                <a:rect l="l" t="t" r="r" b="b"/>
                <a:pathLst>
                  <a:path w="381" h="355" extrusionOk="0">
                    <a:moveTo>
                      <a:pt x="191" y="1"/>
                    </a:moveTo>
                    <a:cubicBezTo>
                      <a:pt x="104" y="1"/>
                      <a:pt x="30" y="60"/>
                      <a:pt x="16" y="149"/>
                    </a:cubicBezTo>
                    <a:cubicBezTo>
                      <a:pt x="0" y="243"/>
                      <a:pt x="63" y="333"/>
                      <a:pt x="161" y="353"/>
                    </a:cubicBezTo>
                    <a:cubicBezTo>
                      <a:pt x="171" y="354"/>
                      <a:pt x="180" y="355"/>
                      <a:pt x="190" y="355"/>
                    </a:cubicBezTo>
                    <a:cubicBezTo>
                      <a:pt x="274" y="355"/>
                      <a:pt x="351" y="292"/>
                      <a:pt x="366" y="207"/>
                    </a:cubicBezTo>
                    <a:cubicBezTo>
                      <a:pt x="381" y="110"/>
                      <a:pt x="314" y="19"/>
                      <a:pt x="220" y="3"/>
                    </a:cubicBezTo>
                    <a:cubicBezTo>
                      <a:pt x="210" y="2"/>
                      <a:pt x="200" y="1"/>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7" name="Google Shape;811;p46">
                <a:extLst>
                  <a:ext uri="{FF2B5EF4-FFF2-40B4-BE49-F238E27FC236}">
                    <a16:creationId xmlns:a16="http://schemas.microsoft.com/office/drawing/2014/main" id="{19430C4C-7E1D-6887-91BD-27ED1AFD37A8}"/>
                  </a:ext>
                </a:extLst>
              </p:cNvPr>
              <p:cNvSpPr/>
              <p:nvPr/>
            </p:nvSpPr>
            <p:spPr>
              <a:xfrm>
                <a:off x="10593414" y="2458881"/>
                <a:ext cx="28328" cy="26029"/>
              </a:xfrm>
              <a:custGeom>
                <a:avLst/>
                <a:gdLst/>
                <a:ahLst/>
                <a:cxnLst/>
                <a:rect l="l" t="t" r="r" b="b"/>
                <a:pathLst>
                  <a:path w="382" h="351" extrusionOk="0">
                    <a:moveTo>
                      <a:pt x="192" y="0"/>
                    </a:moveTo>
                    <a:cubicBezTo>
                      <a:pt x="108" y="0"/>
                      <a:pt x="31" y="60"/>
                      <a:pt x="17" y="148"/>
                    </a:cubicBezTo>
                    <a:cubicBezTo>
                      <a:pt x="1" y="242"/>
                      <a:pt x="67" y="332"/>
                      <a:pt x="162" y="347"/>
                    </a:cubicBezTo>
                    <a:cubicBezTo>
                      <a:pt x="173" y="350"/>
                      <a:pt x="185" y="351"/>
                      <a:pt x="196" y="351"/>
                    </a:cubicBezTo>
                    <a:cubicBezTo>
                      <a:pt x="280" y="351"/>
                      <a:pt x="352" y="289"/>
                      <a:pt x="366" y="206"/>
                    </a:cubicBezTo>
                    <a:cubicBezTo>
                      <a:pt x="382" y="108"/>
                      <a:pt x="319" y="18"/>
                      <a:pt x="221" y="3"/>
                    </a:cubicBezTo>
                    <a:cubicBezTo>
                      <a:pt x="211" y="1"/>
                      <a:pt x="201" y="0"/>
                      <a:pt x="19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8" name="Google Shape;812;p46">
                <a:extLst>
                  <a:ext uri="{FF2B5EF4-FFF2-40B4-BE49-F238E27FC236}">
                    <a16:creationId xmlns:a16="http://schemas.microsoft.com/office/drawing/2014/main" id="{ED1ACDD9-3C4F-D1F3-A2D5-0301FD2560A4}"/>
                  </a:ext>
                </a:extLst>
              </p:cNvPr>
              <p:cNvSpPr/>
              <p:nvPr/>
            </p:nvSpPr>
            <p:spPr>
              <a:xfrm>
                <a:off x="10583848" y="2516946"/>
                <a:ext cx="28328" cy="26103"/>
              </a:xfrm>
              <a:custGeom>
                <a:avLst/>
                <a:gdLst/>
                <a:ahLst/>
                <a:cxnLst/>
                <a:rect l="l" t="t" r="r" b="b"/>
                <a:pathLst>
                  <a:path w="382" h="352" extrusionOk="0">
                    <a:moveTo>
                      <a:pt x="185" y="0"/>
                    </a:moveTo>
                    <a:cubicBezTo>
                      <a:pt x="102" y="0"/>
                      <a:pt x="30" y="62"/>
                      <a:pt x="17" y="145"/>
                    </a:cubicBezTo>
                    <a:cubicBezTo>
                      <a:pt x="1" y="243"/>
                      <a:pt x="64" y="334"/>
                      <a:pt x="162" y="350"/>
                    </a:cubicBezTo>
                    <a:cubicBezTo>
                      <a:pt x="171" y="351"/>
                      <a:pt x="180" y="352"/>
                      <a:pt x="190" y="352"/>
                    </a:cubicBezTo>
                    <a:cubicBezTo>
                      <a:pt x="273" y="352"/>
                      <a:pt x="348" y="293"/>
                      <a:pt x="365" y="205"/>
                    </a:cubicBezTo>
                    <a:cubicBezTo>
                      <a:pt x="381" y="110"/>
                      <a:pt x="314" y="20"/>
                      <a:pt x="220" y="4"/>
                    </a:cubicBezTo>
                    <a:cubicBezTo>
                      <a:pt x="208" y="2"/>
                      <a:pt x="197" y="0"/>
                      <a:pt x="1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grpSp>
      <p:pic>
        <p:nvPicPr>
          <p:cNvPr id="1028" name="Picture 4">
            <a:extLst>
              <a:ext uri="{FF2B5EF4-FFF2-40B4-BE49-F238E27FC236}">
                <a16:creationId xmlns:a16="http://schemas.microsoft.com/office/drawing/2014/main" id="{21462B70-676F-4E3E-AF8E-DAD8A3B1C9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726" y="1151923"/>
            <a:ext cx="1272367" cy="1088010"/>
          </a:xfrm>
          <a:prstGeom prst="rect">
            <a:avLst/>
          </a:prstGeom>
          <a:noFill/>
          <a:extLst>
            <a:ext uri="{909E8E84-426E-40DD-AFC4-6F175D3DCCD1}">
              <a14:hiddenFill xmlns:a14="http://schemas.microsoft.com/office/drawing/2010/main">
                <a:solidFill>
                  <a:srgbClr val="FFFFFF"/>
                </a:solidFill>
              </a14:hiddenFill>
            </a:ext>
          </a:extLst>
        </p:spPr>
      </p:pic>
      <p:sp>
        <p:nvSpPr>
          <p:cNvPr id="76" name="Google Shape;232;p30">
            <a:extLst>
              <a:ext uri="{FF2B5EF4-FFF2-40B4-BE49-F238E27FC236}">
                <a16:creationId xmlns:a16="http://schemas.microsoft.com/office/drawing/2014/main" id="{8458413B-23E1-4A72-981A-9E560E53A721}"/>
              </a:ext>
            </a:extLst>
          </p:cNvPr>
          <p:cNvSpPr txBox="1">
            <a:spLocks noGrp="1"/>
          </p:cNvSpPr>
          <p:nvPr>
            <p:ph type="ctrTitle"/>
          </p:nvPr>
        </p:nvSpPr>
        <p:spPr>
          <a:xfrm>
            <a:off x="2221584" y="1351411"/>
            <a:ext cx="6344932" cy="1073672"/>
          </a:xfrm>
          <a:prstGeom prst="rect">
            <a:avLst/>
          </a:prstGeom>
        </p:spPr>
        <p:txBody>
          <a:bodyPr spcFirstLastPara="1" wrap="square" lIns="91425" tIns="91425" rIns="91425" bIns="91425" anchor="t" anchorCtr="0">
            <a:noAutofit/>
          </a:bodyPr>
          <a:lstStyle/>
          <a:p>
            <a:pPr>
              <a:spcAft>
                <a:spcPts val="200"/>
              </a:spcAft>
            </a:pPr>
            <a:r>
              <a:rPr lang="zh-TW" altLang="en-US" sz="3200" dirty="0">
                <a:effectLst>
                  <a:outerShdw blurRad="38100" dist="38100" dir="2700000" algn="tl">
                    <a:srgbClr val="000000">
                      <a:alpha val="43137"/>
                    </a:srgbClr>
                  </a:outerShdw>
                </a:effectLst>
                <a:latin typeface="Times New Roman" panose="02020603050405020304" pitchFamily="18" charset="0"/>
                <a:ea typeface="微軟正黑體" panose="020B0604030504040204" pitchFamily="34" charset="-120"/>
                <a:cs typeface="Times New Roman" panose="02020603050405020304" pitchFamily="18" charset="0"/>
              </a:rPr>
              <a:t>基於個性化項目頻率和時間注意力的下一個購物籃推薦混合模型</a:t>
            </a:r>
          </a:p>
        </p:txBody>
      </p:sp>
      <p:sp>
        <p:nvSpPr>
          <p:cNvPr id="78" name="文字方塊 77">
            <a:extLst>
              <a:ext uri="{FF2B5EF4-FFF2-40B4-BE49-F238E27FC236}">
                <a16:creationId xmlns:a16="http://schemas.microsoft.com/office/drawing/2014/main" id="{DE297ECB-BC3A-459C-9C07-160D1345A86A}"/>
              </a:ext>
            </a:extLst>
          </p:cNvPr>
          <p:cNvSpPr txBox="1"/>
          <p:nvPr/>
        </p:nvSpPr>
        <p:spPr>
          <a:xfrm>
            <a:off x="2219823" y="688651"/>
            <a:ext cx="4572000" cy="769441"/>
          </a:xfrm>
          <a:prstGeom prst="rect">
            <a:avLst/>
          </a:prstGeom>
          <a:noFill/>
        </p:spPr>
        <p:txBody>
          <a:bodyPr wrap="square">
            <a:spAutoFit/>
          </a:bodyPr>
          <a:lstStyle/>
          <a:p>
            <a:r>
              <a:rPr lang="en-US" altLang="zh-TW" sz="4400" b="1" dirty="0">
                <a:solidFill>
                  <a:srgbClr val="C00000"/>
                </a:solidFill>
                <a:effectLst>
                  <a:outerShdw blurRad="38100" dist="38100" dir="2700000" algn="tl">
                    <a:srgbClr val="000000">
                      <a:alpha val="43137"/>
                    </a:srgbClr>
                  </a:outerShdw>
                </a:effectLst>
                <a:latin typeface="Times New Roman" panose="02020603050405020304" pitchFamily="18" charset="0"/>
                <a:ea typeface="微軟正黑體" panose="020B0604030504040204" pitchFamily="34" charset="-120"/>
                <a:cs typeface="Times New Roman" panose="02020603050405020304" pitchFamily="18" charset="0"/>
              </a:rPr>
              <a:t>PIFTA4Rec</a:t>
            </a:r>
            <a:endParaRPr lang="zh-TW" altLang="en-US" sz="4400" b="1" dirty="0">
              <a:effectLst>
                <a:outerShdw blurRad="38100" dist="38100" dir="2700000" algn="tl">
                  <a:srgbClr val="000000">
                    <a:alpha val="43137"/>
                  </a:srgbClr>
                </a:outerShdw>
              </a:effectLst>
            </a:endParaRPr>
          </a:p>
        </p:txBody>
      </p:sp>
      <p:sp>
        <p:nvSpPr>
          <p:cNvPr id="79" name="Google Shape;233;p30">
            <a:extLst>
              <a:ext uri="{FF2B5EF4-FFF2-40B4-BE49-F238E27FC236}">
                <a16:creationId xmlns:a16="http://schemas.microsoft.com/office/drawing/2014/main" id="{80AC5DFD-F6D3-4A0B-8F3B-21559774E70E}"/>
              </a:ext>
            </a:extLst>
          </p:cNvPr>
          <p:cNvSpPr txBox="1">
            <a:spLocks/>
          </p:cNvSpPr>
          <p:nvPr/>
        </p:nvSpPr>
        <p:spPr>
          <a:xfrm>
            <a:off x="938452" y="3652014"/>
            <a:ext cx="2150474" cy="32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r>
              <a:rPr lang="zh-TW" altLang="en-US" b="1" dirty="0">
                <a:latin typeface="Microsoft JhengHei" panose="020B0604030504040204" pitchFamily="34" charset="-120"/>
                <a:ea typeface="Microsoft JhengHei" panose="020B0604030504040204" pitchFamily="34" charset="-120"/>
              </a:rPr>
              <a:t>指導教授：陳彥良  教授</a:t>
            </a:r>
          </a:p>
        </p:txBody>
      </p:sp>
      <p:sp>
        <p:nvSpPr>
          <p:cNvPr id="80" name="Google Shape;231;p30">
            <a:extLst>
              <a:ext uri="{FF2B5EF4-FFF2-40B4-BE49-F238E27FC236}">
                <a16:creationId xmlns:a16="http://schemas.microsoft.com/office/drawing/2014/main" id="{C68C65CE-7857-474D-96A3-91472B6B84E6}"/>
              </a:ext>
            </a:extLst>
          </p:cNvPr>
          <p:cNvSpPr/>
          <p:nvPr/>
        </p:nvSpPr>
        <p:spPr>
          <a:xfrm>
            <a:off x="787726" y="3650594"/>
            <a:ext cx="2301200" cy="320099"/>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233;p30">
            <a:extLst>
              <a:ext uri="{FF2B5EF4-FFF2-40B4-BE49-F238E27FC236}">
                <a16:creationId xmlns:a16="http://schemas.microsoft.com/office/drawing/2014/main" id="{08BB548C-7B1A-466C-8E10-3D0FDA98EC5A}"/>
              </a:ext>
            </a:extLst>
          </p:cNvPr>
          <p:cNvSpPr txBox="1">
            <a:spLocks/>
          </p:cNvSpPr>
          <p:nvPr/>
        </p:nvSpPr>
        <p:spPr>
          <a:xfrm>
            <a:off x="938452" y="4115599"/>
            <a:ext cx="2150474" cy="320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None/>
              <a:defRPr sz="1400" b="0" i="0" u="none" strike="noStrike" cap="none">
                <a:solidFill>
                  <a:schemeClr val="dk1"/>
                </a:solidFill>
                <a:latin typeface="Poppins"/>
                <a:ea typeface="Poppins"/>
                <a:cs typeface="Poppins"/>
                <a:sym typeface="Poppins"/>
              </a:defRPr>
            </a:lvl1pPr>
            <a:lvl2pPr marL="914400" marR="0" lvl="1"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2pPr>
            <a:lvl3pPr marL="1371600" marR="0" lvl="2"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3pPr>
            <a:lvl4pPr marL="1828800" marR="0" lvl="3"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4pPr>
            <a:lvl5pPr marL="2286000" marR="0" lvl="4"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5pPr>
            <a:lvl6pPr marL="2743200" marR="0" lvl="5"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6pPr>
            <a:lvl7pPr marL="3200400" marR="0" lvl="6"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7pPr>
            <a:lvl8pPr marL="3657600" marR="0" lvl="7"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8pPr>
            <a:lvl9pPr marL="4114800" marR="0" lvl="8" indent="-317500" algn="ctr" rtl="0">
              <a:lnSpc>
                <a:spcPct val="100000"/>
              </a:lnSpc>
              <a:spcBef>
                <a:spcPts val="0"/>
              </a:spcBef>
              <a:spcAft>
                <a:spcPts val="0"/>
              </a:spcAft>
              <a:buClr>
                <a:schemeClr val="dk1"/>
              </a:buClr>
              <a:buSzPts val="1800"/>
              <a:buFont typeface="Poppins"/>
              <a:buNone/>
              <a:defRPr sz="1800" b="0" i="0" u="none" strike="noStrike" cap="none">
                <a:solidFill>
                  <a:schemeClr val="dk1"/>
                </a:solidFill>
                <a:latin typeface="Poppins"/>
                <a:ea typeface="Poppins"/>
                <a:cs typeface="Poppins"/>
                <a:sym typeface="Poppins"/>
              </a:defRPr>
            </a:lvl9pPr>
          </a:lstStyle>
          <a:p>
            <a:pPr marL="0" indent="0"/>
            <a:r>
              <a:rPr lang="zh-TW" altLang="en-US" b="1" dirty="0">
                <a:latin typeface="Microsoft JhengHei" panose="020B0604030504040204" pitchFamily="34" charset="-120"/>
                <a:ea typeface="Microsoft JhengHei" panose="020B0604030504040204" pitchFamily="34" charset="-120"/>
              </a:rPr>
              <a:t>報告日期：</a:t>
            </a:r>
            <a:r>
              <a:rPr lang="en-US" altLang="zh-TW" b="1" dirty="0">
                <a:latin typeface="Times New Roman" panose="02020603050405020304" pitchFamily="18" charset="0"/>
                <a:ea typeface="Microsoft JhengHei" panose="020B0604030504040204" pitchFamily="34" charset="-120"/>
                <a:cs typeface="Times New Roman" panose="02020603050405020304" pitchFamily="18" charset="0"/>
              </a:rPr>
              <a:t>2024/06/21</a:t>
            </a:r>
            <a:endParaRPr lang="zh-TW" altLang="en-US" b="1" dirty="0">
              <a:latin typeface="Times New Roman" panose="02020603050405020304" pitchFamily="18" charset="0"/>
              <a:ea typeface="Microsoft JhengHei" panose="020B0604030504040204" pitchFamily="34" charset="-120"/>
              <a:cs typeface="Times New Roman" panose="02020603050405020304" pitchFamily="18" charset="0"/>
            </a:endParaRPr>
          </a:p>
        </p:txBody>
      </p:sp>
      <p:sp>
        <p:nvSpPr>
          <p:cNvPr id="82" name="Google Shape;231;p30">
            <a:extLst>
              <a:ext uri="{FF2B5EF4-FFF2-40B4-BE49-F238E27FC236}">
                <a16:creationId xmlns:a16="http://schemas.microsoft.com/office/drawing/2014/main" id="{47080F52-7E51-4108-B697-CDB5EA1A5C10}"/>
              </a:ext>
            </a:extLst>
          </p:cNvPr>
          <p:cNvSpPr/>
          <p:nvPr/>
        </p:nvSpPr>
        <p:spPr>
          <a:xfrm>
            <a:off x="787726" y="4114179"/>
            <a:ext cx="2301200" cy="320099"/>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3" name="矩形 2">
            <a:extLst>
              <a:ext uri="{FF2B5EF4-FFF2-40B4-BE49-F238E27FC236}">
                <a16:creationId xmlns:a16="http://schemas.microsoft.com/office/drawing/2014/main" id="{4423E5F2-FB2B-B0B2-3F48-00DFC0E50F4B}"/>
              </a:ext>
            </a:extLst>
          </p:cNvPr>
          <p:cNvSpPr/>
          <p:nvPr/>
        </p:nvSpPr>
        <p:spPr>
          <a:xfrm>
            <a:off x="4675270" y="3300004"/>
            <a:ext cx="2922449" cy="193167"/>
          </a:xfrm>
          <a:prstGeom prst="rect">
            <a:avLst/>
          </a:prstGeom>
          <a:solidFill>
            <a:srgbClr val="7030A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rgbClr val="7030A0"/>
              </a:solidFill>
            </a:endParaRPr>
          </a:p>
        </p:txBody>
      </p:sp>
      <p:sp>
        <p:nvSpPr>
          <p:cNvPr id="687" name="Google Shape;687;p43"/>
          <p:cNvSpPr txBox="1">
            <a:spLocks noGrp="1"/>
          </p:cNvSpPr>
          <p:nvPr>
            <p:ph type="subTitle" idx="1"/>
          </p:nvPr>
        </p:nvSpPr>
        <p:spPr>
          <a:xfrm>
            <a:off x="4136094" y="2851075"/>
            <a:ext cx="4000800" cy="8702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dirty="0">
                <a:latin typeface="Times New Roman" panose="02020603050405020304" pitchFamily="18" charset="0"/>
                <a:ea typeface="Microsoft JhengHei" panose="020B0604030504040204" pitchFamily="34" charset="-120"/>
                <a:cs typeface="Times New Roman" panose="02020603050405020304" pitchFamily="18" charset="0"/>
              </a:rPr>
              <a:t>Related Work</a:t>
            </a:r>
            <a:endParaRPr sz="2400" b="1" dirty="0">
              <a:latin typeface="Times New Roman" panose="02020603050405020304" pitchFamily="18" charset="0"/>
              <a:ea typeface="Microsoft JhengHei" panose="020B0604030504040204" pitchFamily="34" charset="-120"/>
              <a:cs typeface="Times New Roman" panose="02020603050405020304" pitchFamily="18" charset="0"/>
            </a:endParaRPr>
          </a:p>
        </p:txBody>
      </p:sp>
      <p:sp>
        <p:nvSpPr>
          <p:cNvPr id="688" name="Google Shape;688;p43"/>
          <p:cNvSpPr txBox="1">
            <a:spLocks noGrp="1"/>
          </p:cNvSpPr>
          <p:nvPr>
            <p:ph type="title"/>
          </p:nvPr>
        </p:nvSpPr>
        <p:spPr>
          <a:xfrm>
            <a:off x="4055777" y="1721851"/>
            <a:ext cx="4000800" cy="105652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dirty="0" err="1">
                <a:latin typeface="Microsoft JhengHei" panose="020B0604030504040204" pitchFamily="34" charset="-120"/>
                <a:ea typeface="Microsoft JhengHei" panose="020B0604030504040204" pitchFamily="34" charset="-120"/>
              </a:rPr>
              <a:t>文獻探討</a:t>
            </a:r>
            <a:endParaRPr sz="7200" dirty="0">
              <a:latin typeface="Microsoft JhengHei" panose="020B0604030504040204" pitchFamily="34" charset="-120"/>
              <a:ea typeface="Microsoft JhengHei" panose="020B0604030504040204" pitchFamily="34" charset="-120"/>
            </a:endParaRPr>
          </a:p>
        </p:txBody>
      </p:sp>
      <p:grpSp>
        <p:nvGrpSpPr>
          <p:cNvPr id="689" name="Google Shape;689;p43"/>
          <p:cNvGrpSpPr/>
          <p:nvPr/>
        </p:nvGrpSpPr>
        <p:grpSpPr>
          <a:xfrm>
            <a:off x="715099" y="1515229"/>
            <a:ext cx="3133446" cy="2113042"/>
            <a:chOff x="529525" y="559475"/>
            <a:chExt cx="2773452" cy="1870279"/>
          </a:xfrm>
        </p:grpSpPr>
        <p:sp>
          <p:nvSpPr>
            <p:cNvPr id="690" name="Google Shape;690;p43"/>
            <p:cNvSpPr/>
            <p:nvPr/>
          </p:nvSpPr>
          <p:spPr>
            <a:xfrm>
              <a:off x="1938431" y="1328879"/>
              <a:ext cx="766516" cy="582190"/>
            </a:xfrm>
            <a:custGeom>
              <a:avLst/>
              <a:gdLst/>
              <a:ahLst/>
              <a:cxnLst/>
              <a:rect l="l" t="t" r="r" b="b"/>
              <a:pathLst>
                <a:path w="7689" h="5840" extrusionOk="0">
                  <a:moveTo>
                    <a:pt x="1" y="1"/>
                  </a:moveTo>
                  <a:lnTo>
                    <a:pt x="1" y="5840"/>
                  </a:lnTo>
                  <a:lnTo>
                    <a:pt x="7688" y="5840"/>
                  </a:lnTo>
                  <a:lnTo>
                    <a:pt x="7688"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691;p43"/>
            <p:cNvSpPr/>
            <p:nvPr/>
          </p:nvSpPr>
          <p:spPr>
            <a:xfrm>
              <a:off x="1913010" y="1299570"/>
              <a:ext cx="817259" cy="97098"/>
            </a:xfrm>
            <a:custGeom>
              <a:avLst/>
              <a:gdLst/>
              <a:ahLst/>
              <a:cxnLst/>
              <a:rect l="l" t="t" r="r" b="b"/>
              <a:pathLst>
                <a:path w="8198" h="974" extrusionOk="0">
                  <a:moveTo>
                    <a:pt x="1" y="0"/>
                  </a:moveTo>
                  <a:lnTo>
                    <a:pt x="1" y="974"/>
                  </a:lnTo>
                  <a:lnTo>
                    <a:pt x="8198" y="974"/>
                  </a:lnTo>
                  <a:lnTo>
                    <a:pt x="8198" y="0"/>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2" name="Google Shape;692;p43"/>
            <p:cNvSpPr/>
            <p:nvPr/>
          </p:nvSpPr>
          <p:spPr>
            <a:xfrm>
              <a:off x="1938431" y="1396568"/>
              <a:ext cx="766516" cy="53234"/>
            </a:xfrm>
            <a:custGeom>
              <a:avLst/>
              <a:gdLst/>
              <a:ahLst/>
              <a:cxnLst/>
              <a:rect l="l" t="t" r="r" b="b"/>
              <a:pathLst>
                <a:path w="7689" h="534" extrusionOk="0">
                  <a:moveTo>
                    <a:pt x="1" y="1"/>
                  </a:moveTo>
                  <a:lnTo>
                    <a:pt x="1" y="534"/>
                  </a:lnTo>
                  <a:lnTo>
                    <a:pt x="7688" y="534"/>
                  </a:lnTo>
                  <a:lnTo>
                    <a:pt x="7688" y="1"/>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 name="Google Shape;693;p43"/>
            <p:cNvSpPr/>
            <p:nvPr/>
          </p:nvSpPr>
          <p:spPr>
            <a:xfrm>
              <a:off x="2288140" y="1299570"/>
              <a:ext cx="67490" cy="611897"/>
            </a:xfrm>
            <a:custGeom>
              <a:avLst/>
              <a:gdLst/>
              <a:ahLst/>
              <a:cxnLst/>
              <a:rect l="l" t="t" r="r" b="b"/>
              <a:pathLst>
                <a:path w="677" h="6138" extrusionOk="0">
                  <a:moveTo>
                    <a:pt x="1" y="0"/>
                  </a:moveTo>
                  <a:lnTo>
                    <a:pt x="1" y="6137"/>
                  </a:lnTo>
                  <a:lnTo>
                    <a:pt x="676" y="6137"/>
                  </a:lnTo>
                  <a:lnTo>
                    <a:pt x="676"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 name="Google Shape;694;p43"/>
            <p:cNvSpPr/>
            <p:nvPr/>
          </p:nvSpPr>
          <p:spPr>
            <a:xfrm>
              <a:off x="2288140" y="1446313"/>
              <a:ext cx="67490" cy="465154"/>
            </a:xfrm>
            <a:custGeom>
              <a:avLst/>
              <a:gdLst/>
              <a:ahLst/>
              <a:cxnLst/>
              <a:rect l="l" t="t" r="r" b="b"/>
              <a:pathLst>
                <a:path w="677" h="4666" extrusionOk="0">
                  <a:moveTo>
                    <a:pt x="1" y="0"/>
                  </a:moveTo>
                  <a:lnTo>
                    <a:pt x="1" y="4665"/>
                  </a:lnTo>
                  <a:lnTo>
                    <a:pt x="676" y="4665"/>
                  </a:lnTo>
                  <a:lnTo>
                    <a:pt x="676"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 name="Google Shape;695;p43"/>
            <p:cNvSpPr/>
            <p:nvPr/>
          </p:nvSpPr>
          <p:spPr>
            <a:xfrm>
              <a:off x="2288140" y="1396568"/>
              <a:ext cx="67490" cy="53234"/>
            </a:xfrm>
            <a:custGeom>
              <a:avLst/>
              <a:gdLst/>
              <a:ahLst/>
              <a:cxnLst/>
              <a:rect l="l" t="t" r="r" b="b"/>
              <a:pathLst>
                <a:path w="677" h="534" extrusionOk="0">
                  <a:moveTo>
                    <a:pt x="1" y="1"/>
                  </a:moveTo>
                  <a:lnTo>
                    <a:pt x="1" y="534"/>
                  </a:lnTo>
                  <a:lnTo>
                    <a:pt x="676" y="534"/>
                  </a:lnTo>
                  <a:lnTo>
                    <a:pt x="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 name="Google Shape;696;p43"/>
            <p:cNvSpPr/>
            <p:nvPr/>
          </p:nvSpPr>
          <p:spPr>
            <a:xfrm>
              <a:off x="1375586" y="596260"/>
              <a:ext cx="938482" cy="847365"/>
            </a:xfrm>
            <a:custGeom>
              <a:avLst/>
              <a:gdLst/>
              <a:ahLst/>
              <a:cxnLst/>
              <a:rect l="l" t="t" r="r" b="b"/>
              <a:pathLst>
                <a:path w="9414" h="8500" extrusionOk="0">
                  <a:moveTo>
                    <a:pt x="6996" y="1"/>
                  </a:moveTo>
                  <a:lnTo>
                    <a:pt x="0" y="3183"/>
                  </a:lnTo>
                  <a:lnTo>
                    <a:pt x="2414" y="8500"/>
                  </a:lnTo>
                  <a:lnTo>
                    <a:pt x="9414" y="5318"/>
                  </a:lnTo>
                  <a:lnTo>
                    <a:pt x="6996"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 name="Google Shape;697;p43"/>
            <p:cNvSpPr/>
            <p:nvPr/>
          </p:nvSpPr>
          <p:spPr>
            <a:xfrm>
              <a:off x="1340396" y="559475"/>
              <a:ext cx="783962" cy="426474"/>
            </a:xfrm>
            <a:custGeom>
              <a:avLst/>
              <a:gdLst/>
              <a:ahLst/>
              <a:cxnLst/>
              <a:rect l="l" t="t" r="r" b="b"/>
              <a:pathLst>
                <a:path w="7864" h="4278" extrusionOk="0">
                  <a:moveTo>
                    <a:pt x="7463" y="1"/>
                  </a:moveTo>
                  <a:lnTo>
                    <a:pt x="0" y="3391"/>
                  </a:lnTo>
                  <a:lnTo>
                    <a:pt x="400" y="4278"/>
                  </a:lnTo>
                  <a:lnTo>
                    <a:pt x="7864" y="884"/>
                  </a:lnTo>
                  <a:lnTo>
                    <a:pt x="7463"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 name="Google Shape;698;p43"/>
            <p:cNvSpPr/>
            <p:nvPr/>
          </p:nvSpPr>
          <p:spPr>
            <a:xfrm>
              <a:off x="1403400" y="658068"/>
              <a:ext cx="719861" cy="365862"/>
            </a:xfrm>
            <a:custGeom>
              <a:avLst/>
              <a:gdLst/>
              <a:ahLst/>
              <a:cxnLst/>
              <a:rect l="l" t="t" r="r" b="b"/>
              <a:pathLst>
                <a:path w="7221" h="3670" extrusionOk="0">
                  <a:moveTo>
                    <a:pt x="7000" y="0"/>
                  </a:moveTo>
                  <a:lnTo>
                    <a:pt x="1884" y="2327"/>
                  </a:lnTo>
                  <a:lnTo>
                    <a:pt x="0" y="3182"/>
                  </a:lnTo>
                  <a:lnTo>
                    <a:pt x="224" y="3669"/>
                  </a:lnTo>
                  <a:lnTo>
                    <a:pt x="7220" y="487"/>
                  </a:lnTo>
                  <a:lnTo>
                    <a:pt x="7000"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 name="Google Shape;699;p43"/>
            <p:cNvSpPr/>
            <p:nvPr/>
          </p:nvSpPr>
          <p:spPr>
            <a:xfrm>
              <a:off x="1681532" y="714791"/>
              <a:ext cx="314622" cy="584482"/>
            </a:xfrm>
            <a:custGeom>
              <a:avLst/>
              <a:gdLst/>
              <a:ahLst/>
              <a:cxnLst/>
              <a:rect l="l" t="t" r="r" b="b"/>
              <a:pathLst>
                <a:path w="3156" h="5863" extrusionOk="0">
                  <a:moveTo>
                    <a:pt x="616" y="0"/>
                  </a:moveTo>
                  <a:lnTo>
                    <a:pt x="0" y="279"/>
                  </a:lnTo>
                  <a:lnTo>
                    <a:pt x="2543" y="5862"/>
                  </a:lnTo>
                  <a:lnTo>
                    <a:pt x="3155" y="5584"/>
                  </a:lnTo>
                  <a:lnTo>
                    <a:pt x="616"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 name="Google Shape;700;p43"/>
            <p:cNvSpPr/>
            <p:nvPr/>
          </p:nvSpPr>
          <p:spPr>
            <a:xfrm>
              <a:off x="1721806" y="802817"/>
              <a:ext cx="83341" cy="76363"/>
            </a:xfrm>
            <a:custGeom>
              <a:avLst/>
              <a:gdLst/>
              <a:ahLst/>
              <a:cxnLst/>
              <a:rect l="l" t="t" r="r" b="b"/>
              <a:pathLst>
                <a:path w="836" h="766" extrusionOk="0">
                  <a:moveTo>
                    <a:pt x="613" y="1"/>
                  </a:moveTo>
                  <a:lnTo>
                    <a:pt x="0" y="279"/>
                  </a:lnTo>
                  <a:lnTo>
                    <a:pt x="220" y="765"/>
                  </a:lnTo>
                  <a:lnTo>
                    <a:pt x="836" y="486"/>
                  </a:lnTo>
                  <a:lnTo>
                    <a:pt x="6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 name="Google Shape;701;p43"/>
            <p:cNvSpPr/>
            <p:nvPr/>
          </p:nvSpPr>
          <p:spPr>
            <a:xfrm>
              <a:off x="1750318" y="2224689"/>
              <a:ext cx="204265" cy="204664"/>
            </a:xfrm>
            <a:custGeom>
              <a:avLst/>
              <a:gdLst/>
              <a:ahLst/>
              <a:cxnLst/>
              <a:rect l="l" t="t" r="r" b="b"/>
              <a:pathLst>
                <a:path w="2049" h="2053" extrusionOk="0">
                  <a:moveTo>
                    <a:pt x="1024" y="1"/>
                  </a:moveTo>
                  <a:cubicBezTo>
                    <a:pt x="456" y="1"/>
                    <a:pt x="1" y="460"/>
                    <a:pt x="1" y="1028"/>
                  </a:cubicBezTo>
                  <a:cubicBezTo>
                    <a:pt x="1" y="1593"/>
                    <a:pt x="456" y="2053"/>
                    <a:pt x="1024" y="2053"/>
                  </a:cubicBezTo>
                  <a:cubicBezTo>
                    <a:pt x="1589" y="2053"/>
                    <a:pt x="2049" y="1593"/>
                    <a:pt x="2049" y="1028"/>
                  </a:cubicBezTo>
                  <a:cubicBezTo>
                    <a:pt x="2049" y="460"/>
                    <a:pt x="1589" y="1"/>
                    <a:pt x="1024"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 name="Google Shape;702;p43"/>
            <p:cNvSpPr/>
            <p:nvPr/>
          </p:nvSpPr>
          <p:spPr>
            <a:xfrm>
              <a:off x="1788299" y="2263069"/>
              <a:ext cx="128002" cy="127902"/>
            </a:xfrm>
            <a:custGeom>
              <a:avLst/>
              <a:gdLst/>
              <a:ahLst/>
              <a:cxnLst/>
              <a:rect l="l" t="t" r="r" b="b"/>
              <a:pathLst>
                <a:path w="1284" h="1283" extrusionOk="0">
                  <a:moveTo>
                    <a:pt x="643" y="0"/>
                  </a:moveTo>
                  <a:cubicBezTo>
                    <a:pt x="290" y="0"/>
                    <a:pt x="0" y="286"/>
                    <a:pt x="0" y="643"/>
                  </a:cubicBezTo>
                  <a:cubicBezTo>
                    <a:pt x="0" y="996"/>
                    <a:pt x="290" y="1283"/>
                    <a:pt x="643" y="1283"/>
                  </a:cubicBezTo>
                  <a:cubicBezTo>
                    <a:pt x="997" y="1283"/>
                    <a:pt x="1284" y="996"/>
                    <a:pt x="1284" y="643"/>
                  </a:cubicBezTo>
                  <a:cubicBezTo>
                    <a:pt x="1284" y="286"/>
                    <a:pt x="997" y="0"/>
                    <a:pt x="643"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 name="Google Shape;703;p43"/>
            <p:cNvSpPr/>
            <p:nvPr/>
          </p:nvSpPr>
          <p:spPr>
            <a:xfrm>
              <a:off x="2307679" y="2224689"/>
              <a:ext cx="204265" cy="204664"/>
            </a:xfrm>
            <a:custGeom>
              <a:avLst/>
              <a:gdLst/>
              <a:ahLst/>
              <a:cxnLst/>
              <a:rect l="l" t="t" r="r" b="b"/>
              <a:pathLst>
                <a:path w="2049" h="2053" extrusionOk="0">
                  <a:moveTo>
                    <a:pt x="1025" y="1"/>
                  </a:moveTo>
                  <a:cubicBezTo>
                    <a:pt x="460" y="1"/>
                    <a:pt x="1" y="460"/>
                    <a:pt x="1" y="1028"/>
                  </a:cubicBezTo>
                  <a:cubicBezTo>
                    <a:pt x="1" y="1593"/>
                    <a:pt x="460" y="2053"/>
                    <a:pt x="1025" y="2053"/>
                  </a:cubicBezTo>
                  <a:cubicBezTo>
                    <a:pt x="1594" y="2053"/>
                    <a:pt x="2049" y="1593"/>
                    <a:pt x="2049" y="1028"/>
                  </a:cubicBezTo>
                  <a:cubicBezTo>
                    <a:pt x="2049" y="460"/>
                    <a:pt x="1594" y="1"/>
                    <a:pt x="1025"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 name="Google Shape;704;p43"/>
            <p:cNvSpPr/>
            <p:nvPr/>
          </p:nvSpPr>
          <p:spPr>
            <a:xfrm>
              <a:off x="2346059" y="2263069"/>
              <a:ext cx="128002" cy="127902"/>
            </a:xfrm>
            <a:custGeom>
              <a:avLst/>
              <a:gdLst/>
              <a:ahLst/>
              <a:cxnLst/>
              <a:rect l="l" t="t" r="r" b="b"/>
              <a:pathLst>
                <a:path w="1284" h="1283" extrusionOk="0">
                  <a:moveTo>
                    <a:pt x="640" y="0"/>
                  </a:moveTo>
                  <a:cubicBezTo>
                    <a:pt x="287" y="0"/>
                    <a:pt x="1" y="286"/>
                    <a:pt x="1" y="643"/>
                  </a:cubicBezTo>
                  <a:cubicBezTo>
                    <a:pt x="1" y="996"/>
                    <a:pt x="287" y="1283"/>
                    <a:pt x="640" y="1283"/>
                  </a:cubicBezTo>
                  <a:cubicBezTo>
                    <a:pt x="993" y="1283"/>
                    <a:pt x="1284" y="996"/>
                    <a:pt x="1284" y="643"/>
                  </a:cubicBezTo>
                  <a:cubicBezTo>
                    <a:pt x="1284" y="286"/>
                    <a:pt x="993" y="0"/>
                    <a:pt x="640"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 name="Google Shape;705;p43"/>
            <p:cNvSpPr/>
            <p:nvPr/>
          </p:nvSpPr>
          <p:spPr>
            <a:xfrm>
              <a:off x="1398315" y="891640"/>
              <a:ext cx="1745472" cy="1349603"/>
            </a:xfrm>
            <a:custGeom>
              <a:avLst/>
              <a:gdLst/>
              <a:ahLst/>
              <a:cxnLst/>
              <a:rect l="l" t="t" r="r" b="b"/>
              <a:pathLst>
                <a:path w="17509" h="13538" extrusionOk="0">
                  <a:moveTo>
                    <a:pt x="15244" y="1593"/>
                  </a:moveTo>
                  <a:lnTo>
                    <a:pt x="14876" y="2911"/>
                  </a:lnTo>
                  <a:lnTo>
                    <a:pt x="754" y="2911"/>
                  </a:lnTo>
                  <a:lnTo>
                    <a:pt x="569" y="1593"/>
                  </a:lnTo>
                  <a:close/>
                  <a:moveTo>
                    <a:pt x="14731" y="3433"/>
                  </a:moveTo>
                  <a:lnTo>
                    <a:pt x="14157" y="5501"/>
                  </a:lnTo>
                  <a:lnTo>
                    <a:pt x="1114" y="5501"/>
                  </a:lnTo>
                  <a:lnTo>
                    <a:pt x="824" y="3433"/>
                  </a:lnTo>
                  <a:close/>
                  <a:moveTo>
                    <a:pt x="14008" y="6023"/>
                  </a:moveTo>
                  <a:lnTo>
                    <a:pt x="13436" y="8091"/>
                  </a:lnTo>
                  <a:lnTo>
                    <a:pt x="1476" y="8091"/>
                  </a:lnTo>
                  <a:lnTo>
                    <a:pt x="1185" y="6023"/>
                  </a:lnTo>
                  <a:close/>
                  <a:moveTo>
                    <a:pt x="13290" y="8612"/>
                  </a:moveTo>
                  <a:lnTo>
                    <a:pt x="13228" y="8829"/>
                  </a:lnTo>
                  <a:lnTo>
                    <a:pt x="13228" y="8833"/>
                  </a:lnTo>
                  <a:cubicBezTo>
                    <a:pt x="13224" y="8840"/>
                    <a:pt x="13219" y="8853"/>
                    <a:pt x="13215" y="8864"/>
                  </a:cubicBezTo>
                  <a:lnTo>
                    <a:pt x="12859" y="10147"/>
                  </a:lnTo>
                  <a:lnTo>
                    <a:pt x="1762" y="10147"/>
                  </a:lnTo>
                  <a:lnTo>
                    <a:pt x="1547" y="8612"/>
                  </a:lnTo>
                  <a:close/>
                  <a:moveTo>
                    <a:pt x="15876" y="0"/>
                  </a:moveTo>
                  <a:cubicBezTo>
                    <a:pt x="15754" y="0"/>
                    <a:pt x="15653" y="79"/>
                    <a:pt x="15621" y="192"/>
                  </a:cubicBezTo>
                  <a:lnTo>
                    <a:pt x="15381" y="1071"/>
                  </a:lnTo>
                  <a:lnTo>
                    <a:pt x="271" y="1071"/>
                  </a:lnTo>
                  <a:cubicBezTo>
                    <a:pt x="196" y="1071"/>
                    <a:pt x="122" y="1107"/>
                    <a:pt x="75" y="1162"/>
                  </a:cubicBezTo>
                  <a:cubicBezTo>
                    <a:pt x="24" y="1220"/>
                    <a:pt x="0" y="1295"/>
                    <a:pt x="12" y="1370"/>
                  </a:cubicBezTo>
                  <a:lnTo>
                    <a:pt x="255" y="3108"/>
                  </a:lnTo>
                  <a:cubicBezTo>
                    <a:pt x="247" y="3127"/>
                    <a:pt x="247" y="3147"/>
                    <a:pt x="247" y="3170"/>
                  </a:cubicBezTo>
                  <a:cubicBezTo>
                    <a:pt x="247" y="3221"/>
                    <a:pt x="259" y="3264"/>
                    <a:pt x="283" y="3304"/>
                  </a:cubicBezTo>
                  <a:lnTo>
                    <a:pt x="589" y="5501"/>
                  </a:lnTo>
                  <a:lnTo>
                    <a:pt x="659" y="6023"/>
                  </a:lnTo>
                  <a:lnTo>
                    <a:pt x="950" y="8091"/>
                  </a:lnTo>
                  <a:lnTo>
                    <a:pt x="1020" y="8612"/>
                  </a:lnTo>
                  <a:lnTo>
                    <a:pt x="1275" y="10441"/>
                  </a:lnTo>
                  <a:cubicBezTo>
                    <a:pt x="1295" y="10571"/>
                    <a:pt x="1405" y="10669"/>
                    <a:pt x="1534" y="10669"/>
                  </a:cubicBezTo>
                  <a:lnTo>
                    <a:pt x="12714" y="10669"/>
                  </a:lnTo>
                  <a:lnTo>
                    <a:pt x="12348" y="11975"/>
                  </a:lnTo>
                  <a:cubicBezTo>
                    <a:pt x="12180" y="12587"/>
                    <a:pt x="11615" y="13015"/>
                    <a:pt x="10979" y="13015"/>
                  </a:cubicBezTo>
                  <a:lnTo>
                    <a:pt x="3010" y="13015"/>
                  </a:lnTo>
                  <a:cubicBezTo>
                    <a:pt x="2865" y="13015"/>
                    <a:pt x="2751" y="13133"/>
                    <a:pt x="2751" y="13279"/>
                  </a:cubicBezTo>
                  <a:cubicBezTo>
                    <a:pt x="2751" y="13420"/>
                    <a:pt x="2865" y="13538"/>
                    <a:pt x="3010" y="13538"/>
                  </a:cubicBezTo>
                  <a:lnTo>
                    <a:pt x="10979" y="13538"/>
                  </a:lnTo>
                  <a:cubicBezTo>
                    <a:pt x="11850" y="13538"/>
                    <a:pt x="12619" y="12953"/>
                    <a:pt x="12851" y="12117"/>
                  </a:cubicBezTo>
                  <a:lnTo>
                    <a:pt x="13298" y="10512"/>
                  </a:lnTo>
                  <a:lnTo>
                    <a:pt x="13298" y="10508"/>
                  </a:lnTo>
                  <a:cubicBezTo>
                    <a:pt x="13302" y="10501"/>
                    <a:pt x="13306" y="10488"/>
                    <a:pt x="13310" y="10477"/>
                  </a:cubicBezTo>
                  <a:lnTo>
                    <a:pt x="13828" y="8612"/>
                  </a:lnTo>
                  <a:lnTo>
                    <a:pt x="13973" y="8091"/>
                  </a:lnTo>
                  <a:lnTo>
                    <a:pt x="14550" y="6023"/>
                  </a:lnTo>
                  <a:lnTo>
                    <a:pt x="14695" y="5501"/>
                  </a:lnTo>
                  <a:lnTo>
                    <a:pt x="15291" y="3362"/>
                  </a:lnTo>
                  <a:lnTo>
                    <a:pt x="15366" y="3100"/>
                  </a:lnTo>
                  <a:lnTo>
                    <a:pt x="15837" y="1401"/>
                  </a:lnTo>
                  <a:cubicBezTo>
                    <a:pt x="15841" y="1393"/>
                    <a:pt x="15841" y="1385"/>
                    <a:pt x="15841" y="1377"/>
                  </a:cubicBezTo>
                  <a:lnTo>
                    <a:pt x="16076" y="526"/>
                  </a:lnTo>
                  <a:lnTo>
                    <a:pt x="17509" y="526"/>
                  </a:lnTo>
                  <a:lnTo>
                    <a:pt x="17509"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 name="Google Shape;706;p43"/>
            <p:cNvSpPr/>
            <p:nvPr/>
          </p:nvSpPr>
          <p:spPr>
            <a:xfrm>
              <a:off x="3095522" y="891640"/>
              <a:ext cx="207455" cy="52437"/>
            </a:xfrm>
            <a:custGeom>
              <a:avLst/>
              <a:gdLst/>
              <a:ahLst/>
              <a:cxnLst/>
              <a:rect l="l" t="t" r="r" b="b"/>
              <a:pathLst>
                <a:path w="2081" h="526" extrusionOk="0">
                  <a:moveTo>
                    <a:pt x="1" y="0"/>
                  </a:moveTo>
                  <a:lnTo>
                    <a:pt x="1" y="526"/>
                  </a:lnTo>
                  <a:lnTo>
                    <a:pt x="1817" y="526"/>
                  </a:lnTo>
                  <a:cubicBezTo>
                    <a:pt x="1962" y="526"/>
                    <a:pt x="2080" y="408"/>
                    <a:pt x="2080" y="263"/>
                  </a:cubicBezTo>
                  <a:cubicBezTo>
                    <a:pt x="2080" y="118"/>
                    <a:pt x="1962" y="0"/>
                    <a:pt x="1817"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 name="Google Shape;707;p43"/>
            <p:cNvSpPr/>
            <p:nvPr/>
          </p:nvSpPr>
          <p:spPr>
            <a:xfrm>
              <a:off x="976930" y="1231482"/>
              <a:ext cx="522376" cy="455882"/>
            </a:xfrm>
            <a:custGeom>
              <a:avLst/>
              <a:gdLst/>
              <a:ahLst/>
              <a:cxnLst/>
              <a:rect l="l" t="t" r="r" b="b"/>
              <a:pathLst>
                <a:path w="5240" h="4573" extrusionOk="0">
                  <a:moveTo>
                    <a:pt x="2661" y="0"/>
                  </a:moveTo>
                  <a:cubicBezTo>
                    <a:pt x="1606" y="0"/>
                    <a:pt x="810" y="797"/>
                    <a:pt x="359" y="2304"/>
                  </a:cubicBezTo>
                  <a:cubicBezTo>
                    <a:pt x="107" y="3144"/>
                    <a:pt x="33" y="3975"/>
                    <a:pt x="9" y="4352"/>
                  </a:cubicBezTo>
                  <a:cubicBezTo>
                    <a:pt x="1" y="4470"/>
                    <a:pt x="60" y="4568"/>
                    <a:pt x="138" y="4573"/>
                  </a:cubicBezTo>
                  <a:cubicBezTo>
                    <a:pt x="209" y="4573"/>
                    <a:pt x="268" y="4493"/>
                    <a:pt x="272" y="4388"/>
                  </a:cubicBezTo>
                  <a:cubicBezTo>
                    <a:pt x="296" y="4039"/>
                    <a:pt x="366" y="3249"/>
                    <a:pt x="602" y="2469"/>
                  </a:cubicBezTo>
                  <a:cubicBezTo>
                    <a:pt x="1009" y="1096"/>
                    <a:pt x="1704" y="401"/>
                    <a:pt x="2661" y="401"/>
                  </a:cubicBezTo>
                  <a:cubicBezTo>
                    <a:pt x="3615" y="401"/>
                    <a:pt x="4294" y="1092"/>
                    <a:pt x="4678" y="2454"/>
                  </a:cubicBezTo>
                  <a:cubicBezTo>
                    <a:pt x="4898" y="3238"/>
                    <a:pt x="4957" y="4031"/>
                    <a:pt x="4968" y="4384"/>
                  </a:cubicBezTo>
                  <a:cubicBezTo>
                    <a:pt x="4977" y="4490"/>
                    <a:pt x="5031" y="4573"/>
                    <a:pt x="5102" y="4573"/>
                  </a:cubicBezTo>
                  <a:cubicBezTo>
                    <a:pt x="5180" y="4573"/>
                    <a:pt x="5240" y="4474"/>
                    <a:pt x="5236" y="4361"/>
                  </a:cubicBezTo>
                  <a:cubicBezTo>
                    <a:pt x="5220" y="3979"/>
                    <a:pt x="5161" y="3148"/>
                    <a:pt x="4926" y="2308"/>
                  </a:cubicBezTo>
                  <a:cubicBezTo>
                    <a:pt x="4502" y="801"/>
                    <a:pt x="3721" y="0"/>
                    <a:pt x="2661"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43"/>
            <p:cNvSpPr/>
            <p:nvPr/>
          </p:nvSpPr>
          <p:spPr>
            <a:xfrm>
              <a:off x="596416" y="1535435"/>
              <a:ext cx="1268655" cy="894319"/>
            </a:xfrm>
            <a:custGeom>
              <a:avLst/>
              <a:gdLst/>
              <a:ahLst/>
              <a:cxnLst/>
              <a:rect l="l" t="t" r="r" b="b"/>
              <a:pathLst>
                <a:path w="12726" h="8971" extrusionOk="0">
                  <a:moveTo>
                    <a:pt x="1170" y="1"/>
                  </a:moveTo>
                  <a:lnTo>
                    <a:pt x="0" y="8971"/>
                  </a:lnTo>
                  <a:lnTo>
                    <a:pt x="12726" y="8971"/>
                  </a:lnTo>
                  <a:lnTo>
                    <a:pt x="11552" y="1"/>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43"/>
            <p:cNvSpPr/>
            <p:nvPr/>
          </p:nvSpPr>
          <p:spPr>
            <a:xfrm>
              <a:off x="529525" y="1535435"/>
              <a:ext cx="1268655" cy="894319"/>
            </a:xfrm>
            <a:custGeom>
              <a:avLst/>
              <a:gdLst/>
              <a:ahLst/>
              <a:cxnLst/>
              <a:rect l="l" t="t" r="r" b="b"/>
              <a:pathLst>
                <a:path w="12726" h="8971" extrusionOk="0">
                  <a:moveTo>
                    <a:pt x="1169" y="1"/>
                  </a:moveTo>
                  <a:lnTo>
                    <a:pt x="1" y="8971"/>
                  </a:lnTo>
                  <a:lnTo>
                    <a:pt x="12725" y="8971"/>
                  </a:lnTo>
                  <a:lnTo>
                    <a:pt x="11552" y="1"/>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43"/>
            <p:cNvSpPr/>
            <p:nvPr/>
          </p:nvSpPr>
          <p:spPr>
            <a:xfrm>
              <a:off x="1367013" y="1573716"/>
              <a:ext cx="81447" cy="85833"/>
            </a:xfrm>
            <a:custGeom>
              <a:avLst/>
              <a:gdLst/>
              <a:ahLst/>
              <a:cxnLst/>
              <a:rect l="l" t="t" r="r" b="b"/>
              <a:pathLst>
                <a:path w="817" h="861" extrusionOk="0">
                  <a:moveTo>
                    <a:pt x="408" y="1"/>
                  </a:moveTo>
                  <a:cubicBezTo>
                    <a:pt x="184" y="1"/>
                    <a:pt x="1" y="193"/>
                    <a:pt x="1" y="433"/>
                  </a:cubicBezTo>
                  <a:cubicBezTo>
                    <a:pt x="1" y="669"/>
                    <a:pt x="184" y="861"/>
                    <a:pt x="408" y="861"/>
                  </a:cubicBezTo>
                  <a:cubicBezTo>
                    <a:pt x="632" y="861"/>
                    <a:pt x="816" y="669"/>
                    <a:pt x="816" y="433"/>
                  </a:cubicBezTo>
                  <a:cubicBezTo>
                    <a:pt x="816" y="193"/>
                    <a:pt x="632" y="1"/>
                    <a:pt x="408"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43"/>
            <p:cNvSpPr/>
            <p:nvPr/>
          </p:nvSpPr>
          <p:spPr>
            <a:xfrm>
              <a:off x="876842" y="1573716"/>
              <a:ext cx="81447" cy="85833"/>
            </a:xfrm>
            <a:custGeom>
              <a:avLst/>
              <a:gdLst/>
              <a:ahLst/>
              <a:cxnLst/>
              <a:rect l="l" t="t" r="r" b="b"/>
              <a:pathLst>
                <a:path w="817" h="861" extrusionOk="0">
                  <a:moveTo>
                    <a:pt x="409" y="1"/>
                  </a:moveTo>
                  <a:cubicBezTo>
                    <a:pt x="185" y="1"/>
                    <a:pt x="1" y="193"/>
                    <a:pt x="1" y="433"/>
                  </a:cubicBezTo>
                  <a:cubicBezTo>
                    <a:pt x="1" y="669"/>
                    <a:pt x="185" y="861"/>
                    <a:pt x="409" y="861"/>
                  </a:cubicBezTo>
                  <a:cubicBezTo>
                    <a:pt x="633" y="861"/>
                    <a:pt x="816" y="669"/>
                    <a:pt x="816" y="433"/>
                  </a:cubicBezTo>
                  <a:cubicBezTo>
                    <a:pt x="816" y="193"/>
                    <a:pt x="633" y="1"/>
                    <a:pt x="409"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43"/>
            <p:cNvSpPr/>
            <p:nvPr/>
          </p:nvSpPr>
          <p:spPr>
            <a:xfrm>
              <a:off x="902362" y="1221712"/>
              <a:ext cx="516793" cy="406935"/>
            </a:xfrm>
            <a:custGeom>
              <a:avLst/>
              <a:gdLst/>
              <a:ahLst/>
              <a:cxnLst/>
              <a:rect l="l" t="t" r="r" b="b"/>
              <a:pathLst>
                <a:path w="5184" h="4082" extrusionOk="0">
                  <a:moveTo>
                    <a:pt x="2628" y="0"/>
                  </a:moveTo>
                  <a:cubicBezTo>
                    <a:pt x="1569" y="0"/>
                    <a:pt x="772" y="797"/>
                    <a:pt x="325" y="2300"/>
                  </a:cubicBezTo>
                  <a:cubicBezTo>
                    <a:pt x="145" y="2905"/>
                    <a:pt x="55" y="3505"/>
                    <a:pt x="8" y="3936"/>
                  </a:cubicBezTo>
                  <a:cubicBezTo>
                    <a:pt x="0" y="4015"/>
                    <a:pt x="62" y="4082"/>
                    <a:pt x="141" y="4082"/>
                  </a:cubicBezTo>
                  <a:cubicBezTo>
                    <a:pt x="212" y="4082"/>
                    <a:pt x="267" y="4030"/>
                    <a:pt x="274" y="3964"/>
                  </a:cubicBezTo>
                  <a:cubicBezTo>
                    <a:pt x="317" y="3564"/>
                    <a:pt x="404" y="3014"/>
                    <a:pt x="565" y="2465"/>
                  </a:cubicBezTo>
                  <a:cubicBezTo>
                    <a:pt x="977" y="1096"/>
                    <a:pt x="1672" y="397"/>
                    <a:pt x="2628" y="397"/>
                  </a:cubicBezTo>
                  <a:cubicBezTo>
                    <a:pt x="3582" y="397"/>
                    <a:pt x="4261" y="1087"/>
                    <a:pt x="4642" y="2453"/>
                  </a:cubicBezTo>
                  <a:cubicBezTo>
                    <a:pt x="4798" y="3003"/>
                    <a:pt x="4874" y="3556"/>
                    <a:pt x="4908" y="3960"/>
                  </a:cubicBezTo>
                  <a:cubicBezTo>
                    <a:pt x="4916" y="4030"/>
                    <a:pt x="4971" y="4082"/>
                    <a:pt x="5042" y="4082"/>
                  </a:cubicBezTo>
                  <a:cubicBezTo>
                    <a:pt x="5120" y="4082"/>
                    <a:pt x="5183" y="4015"/>
                    <a:pt x="5175" y="3936"/>
                  </a:cubicBezTo>
                  <a:cubicBezTo>
                    <a:pt x="5140" y="3508"/>
                    <a:pt x="5062" y="2912"/>
                    <a:pt x="4889" y="2308"/>
                  </a:cubicBezTo>
                  <a:cubicBezTo>
                    <a:pt x="4469" y="797"/>
                    <a:pt x="3684" y="0"/>
                    <a:pt x="2628"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 name="圖片 1">
            <a:extLst>
              <a:ext uri="{FF2B5EF4-FFF2-40B4-BE49-F238E27FC236}">
                <a16:creationId xmlns:a16="http://schemas.microsoft.com/office/drawing/2014/main" id="{761ACBB5-B68E-8DA2-260C-F38988FFC7C1}"/>
              </a:ext>
            </a:extLst>
          </p:cNvPr>
          <p:cNvPicPr>
            <a:picLocks noChangeAspect="1"/>
          </p:cNvPicPr>
          <p:nvPr/>
        </p:nvPicPr>
        <p:blipFill>
          <a:blip r:embed="rId3"/>
          <a:stretch>
            <a:fillRect/>
          </a:stretch>
        </p:blipFill>
        <p:spPr>
          <a:xfrm>
            <a:off x="1235462" y="2989717"/>
            <a:ext cx="393617" cy="393617"/>
          </a:xfrm>
          <a:prstGeom prst="rect">
            <a:avLst/>
          </a:prstGeom>
        </p:spPr>
      </p:pic>
    </p:spTree>
    <p:extLst>
      <p:ext uri="{BB962C8B-B14F-4D97-AF65-F5344CB8AC3E}">
        <p14:creationId xmlns:p14="http://schemas.microsoft.com/office/powerpoint/2010/main" val="35670492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矩形 3">
            <a:extLst>
              <a:ext uri="{FF2B5EF4-FFF2-40B4-BE49-F238E27FC236}">
                <a16:creationId xmlns:a16="http://schemas.microsoft.com/office/drawing/2014/main" id="{C1990A56-B689-7CCE-0B15-37CF29EAC195}"/>
              </a:ext>
            </a:extLst>
          </p:cNvPr>
          <p:cNvSpPr/>
          <p:nvPr/>
        </p:nvSpPr>
        <p:spPr>
          <a:xfrm>
            <a:off x="723016" y="999981"/>
            <a:ext cx="1500639" cy="45719"/>
          </a:xfrm>
          <a:prstGeom prst="rect">
            <a:avLst/>
          </a:prstGeom>
          <a:solidFill>
            <a:srgbClr val="C8ACDB">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文字方塊 1">
            <a:extLst>
              <a:ext uri="{FF2B5EF4-FFF2-40B4-BE49-F238E27FC236}">
                <a16:creationId xmlns:a16="http://schemas.microsoft.com/office/drawing/2014/main" id="{D7E6882D-CB1F-69C4-7CE9-5DA1D606C906}"/>
              </a:ext>
            </a:extLst>
          </p:cNvPr>
          <p:cNvSpPr txBox="1"/>
          <p:nvPr/>
        </p:nvSpPr>
        <p:spPr>
          <a:xfrm>
            <a:off x="791290" y="772483"/>
            <a:ext cx="2291012" cy="338554"/>
          </a:xfrm>
          <a:prstGeom prst="rect">
            <a:avLst/>
          </a:prstGeom>
          <a:noFill/>
        </p:spPr>
        <p:txBody>
          <a:bodyPr wrap="square" rtlCol="0">
            <a:spAutoFit/>
          </a:bodyPr>
          <a:lstStyle/>
          <a:p>
            <a:r>
              <a:rPr kumimoji="1" lang="en-US" altLang="zh-TW" sz="1600" b="1" dirty="0">
                <a:latin typeface="Times New Roman" panose="02020603050405020304" pitchFamily="18" charset="0"/>
                <a:cs typeface="Times New Roman" panose="02020603050405020304" pitchFamily="18" charset="0"/>
              </a:rPr>
              <a:t>2.1 </a:t>
            </a:r>
            <a:r>
              <a:rPr kumimoji="1" lang="zh-TW" altLang="en-US" sz="1600" b="1" dirty="0">
                <a:latin typeface="微軟正黑體" panose="020B0604030504040204" pitchFamily="34" charset="-120"/>
                <a:ea typeface="微軟正黑體" panose="020B0604030504040204" pitchFamily="34" charset="-120"/>
                <a:cs typeface="Times New Roman" panose="02020603050405020304" pitchFamily="18" charset="0"/>
              </a:rPr>
              <a:t>傳統方法</a:t>
            </a:r>
            <a:endParaRPr kumimoji="1" lang="en-US" altLang="zh-TW" sz="1600" b="1" dirty="0">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1902" name="矩形 1901">
            <a:extLst>
              <a:ext uri="{FF2B5EF4-FFF2-40B4-BE49-F238E27FC236}">
                <a16:creationId xmlns:a16="http://schemas.microsoft.com/office/drawing/2014/main" id="{97037DA4-96E0-0EAC-3B77-B9FE7B39703A}"/>
              </a:ext>
            </a:extLst>
          </p:cNvPr>
          <p:cNvSpPr/>
          <p:nvPr/>
        </p:nvSpPr>
        <p:spPr>
          <a:xfrm>
            <a:off x="1238125" y="1634743"/>
            <a:ext cx="6595196" cy="2876602"/>
          </a:xfrm>
          <a:prstGeom prst="rect">
            <a:avLst/>
          </a:prstGeom>
          <a:solidFill>
            <a:srgbClr val="C8ACDB">
              <a:alpha val="9000"/>
            </a:srgbClr>
          </a:solidFill>
          <a:ln w="1270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8" name="Google Shape;4184;p44">
            <a:extLst>
              <a:ext uri="{FF2B5EF4-FFF2-40B4-BE49-F238E27FC236}">
                <a16:creationId xmlns:a16="http://schemas.microsoft.com/office/drawing/2014/main" id="{CD1EDF58-9C42-C77B-6C96-92D61887A7D2}"/>
              </a:ext>
            </a:extLst>
          </p:cNvPr>
          <p:cNvSpPr/>
          <p:nvPr/>
        </p:nvSpPr>
        <p:spPr>
          <a:xfrm>
            <a:off x="1238124" y="1617197"/>
            <a:ext cx="6595196" cy="60041"/>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文字方塊 1883">
            <a:extLst>
              <a:ext uri="{FF2B5EF4-FFF2-40B4-BE49-F238E27FC236}">
                <a16:creationId xmlns:a16="http://schemas.microsoft.com/office/drawing/2014/main" id="{9E811AC2-D278-D01B-14D7-FF0EC24C1949}"/>
              </a:ext>
            </a:extLst>
          </p:cNvPr>
          <p:cNvSpPr txBox="1"/>
          <p:nvPr/>
        </p:nvSpPr>
        <p:spPr>
          <a:xfrm>
            <a:off x="1222694" y="1853667"/>
            <a:ext cx="2036506" cy="338554"/>
          </a:xfrm>
          <a:prstGeom prst="rect">
            <a:avLst/>
          </a:prstGeom>
          <a:noFill/>
        </p:spPr>
        <p:txBody>
          <a:bodyPr wrap="square">
            <a:spAutoFit/>
          </a:bodyPr>
          <a:lstStyle/>
          <a:p>
            <a:pPr algn="ctr"/>
            <a:r>
              <a:rPr lang="zh-TW" altLang="en-US" sz="1600" b="1" dirty="0">
                <a:solidFill>
                  <a:schemeClr val="dk1"/>
                </a:solidFill>
                <a:latin typeface="微軟正黑體" panose="020B0604030504040204" pitchFamily="34" charset="-120"/>
                <a:ea typeface="微軟正黑體" panose="020B0604030504040204" pitchFamily="34" charset="-120"/>
                <a:cs typeface="Times New Roman" panose="02020603050405020304" pitchFamily="18" charset="0"/>
                <a:sym typeface="Montserrat Medium"/>
              </a:rPr>
              <a:t>基於序列的方法</a:t>
            </a:r>
            <a:endParaRPr lang="en-US" altLang="zh-TW" sz="1600" b="1" dirty="0">
              <a:solidFill>
                <a:schemeClr val="dk1"/>
              </a:solidFill>
              <a:latin typeface="微軟正黑體" panose="020B0604030504040204" pitchFamily="34" charset="-120"/>
              <a:ea typeface="微軟正黑體" panose="020B0604030504040204" pitchFamily="34" charset="-120"/>
              <a:cs typeface="Times New Roman" panose="02020603050405020304" pitchFamily="18" charset="0"/>
              <a:sym typeface="Montserrat Medium"/>
            </a:endParaRPr>
          </a:p>
        </p:txBody>
      </p:sp>
      <p:sp>
        <p:nvSpPr>
          <p:cNvPr id="1889" name="Google Shape;2872;p36">
            <a:extLst>
              <a:ext uri="{FF2B5EF4-FFF2-40B4-BE49-F238E27FC236}">
                <a16:creationId xmlns:a16="http://schemas.microsoft.com/office/drawing/2014/main" id="{35552F27-8CD5-87A7-D8CD-BEB99B04E9E1}"/>
              </a:ext>
            </a:extLst>
          </p:cNvPr>
          <p:cNvSpPr/>
          <p:nvPr/>
        </p:nvSpPr>
        <p:spPr>
          <a:xfrm>
            <a:off x="1720364" y="1192921"/>
            <a:ext cx="1034400" cy="297600"/>
          </a:xfrm>
          <a:prstGeom prst="roundRect">
            <a:avLst>
              <a:gd name="adj" fmla="val 50000"/>
            </a:avLst>
          </a:prstGeom>
          <a:solidFill>
            <a:srgbClr val="C8ACDB">
              <a:alpha val="3000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文字方塊 1889">
            <a:extLst>
              <a:ext uri="{FF2B5EF4-FFF2-40B4-BE49-F238E27FC236}">
                <a16:creationId xmlns:a16="http://schemas.microsoft.com/office/drawing/2014/main" id="{1E980EDD-CF3F-B7FD-729F-BD86E8178A31}"/>
              </a:ext>
            </a:extLst>
          </p:cNvPr>
          <p:cNvSpPr txBox="1"/>
          <p:nvPr/>
        </p:nvSpPr>
        <p:spPr>
          <a:xfrm>
            <a:off x="2013178" y="1141518"/>
            <a:ext cx="488251" cy="369332"/>
          </a:xfrm>
          <a:prstGeom prst="rect">
            <a:avLst/>
          </a:prstGeom>
          <a:noFill/>
        </p:spPr>
        <p:txBody>
          <a:bodyPr wrap="square" rtlCol="0">
            <a:spAutoFit/>
          </a:bodyPr>
          <a:lstStyle/>
          <a:p>
            <a:pPr algn="ctr"/>
            <a:r>
              <a:rPr kumimoji="1" lang="en-US" altLang="zh-TW" sz="1800" b="1" dirty="0">
                <a:latin typeface="Times New Roman" panose="02020603050405020304" pitchFamily="18" charset="0"/>
                <a:cs typeface="Times New Roman" panose="02020603050405020304" pitchFamily="18" charset="0"/>
              </a:rPr>
              <a:t>01</a:t>
            </a:r>
            <a:endParaRPr kumimoji="1" lang="zh-TW" altLang="en-US" sz="1800" b="1" dirty="0">
              <a:latin typeface="Times New Roman" panose="02020603050405020304" pitchFamily="18" charset="0"/>
              <a:cs typeface="Times New Roman" panose="02020603050405020304" pitchFamily="18" charset="0"/>
            </a:endParaRPr>
          </a:p>
        </p:txBody>
      </p:sp>
      <p:sp>
        <p:nvSpPr>
          <p:cNvPr id="1893" name="Google Shape;2872;p36">
            <a:extLst>
              <a:ext uri="{FF2B5EF4-FFF2-40B4-BE49-F238E27FC236}">
                <a16:creationId xmlns:a16="http://schemas.microsoft.com/office/drawing/2014/main" id="{FD7A789C-CE87-4FFB-C25F-3BFCB494DE10}"/>
              </a:ext>
            </a:extLst>
          </p:cNvPr>
          <p:cNvSpPr/>
          <p:nvPr/>
        </p:nvSpPr>
        <p:spPr>
          <a:xfrm>
            <a:off x="3944208" y="1194635"/>
            <a:ext cx="1034400" cy="297600"/>
          </a:xfrm>
          <a:prstGeom prst="roundRect">
            <a:avLst>
              <a:gd name="adj" fmla="val 50000"/>
            </a:avLst>
          </a:prstGeom>
          <a:solidFill>
            <a:srgbClr val="C8ACDB">
              <a:alpha val="3000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文字方塊 1893">
            <a:extLst>
              <a:ext uri="{FF2B5EF4-FFF2-40B4-BE49-F238E27FC236}">
                <a16:creationId xmlns:a16="http://schemas.microsoft.com/office/drawing/2014/main" id="{E967643C-DF6D-D7FD-F3A1-E91A391CC4DC}"/>
              </a:ext>
            </a:extLst>
          </p:cNvPr>
          <p:cNvSpPr txBox="1"/>
          <p:nvPr/>
        </p:nvSpPr>
        <p:spPr>
          <a:xfrm>
            <a:off x="4237022" y="1143232"/>
            <a:ext cx="488251" cy="369332"/>
          </a:xfrm>
          <a:prstGeom prst="rect">
            <a:avLst/>
          </a:prstGeom>
          <a:noFill/>
        </p:spPr>
        <p:txBody>
          <a:bodyPr wrap="square" rtlCol="0">
            <a:spAutoFit/>
          </a:bodyPr>
          <a:lstStyle/>
          <a:p>
            <a:pPr algn="ctr"/>
            <a:r>
              <a:rPr kumimoji="1" lang="en-US" altLang="zh-TW" sz="1800" b="1" dirty="0">
                <a:latin typeface="Times New Roman" panose="02020603050405020304" pitchFamily="18" charset="0"/>
                <a:cs typeface="Times New Roman" panose="02020603050405020304" pitchFamily="18" charset="0"/>
              </a:rPr>
              <a:t>02</a:t>
            </a:r>
            <a:endParaRPr kumimoji="1" lang="zh-TW" altLang="en-US" sz="1800" b="1" dirty="0">
              <a:latin typeface="Times New Roman" panose="02020603050405020304" pitchFamily="18" charset="0"/>
              <a:cs typeface="Times New Roman" panose="02020603050405020304" pitchFamily="18" charset="0"/>
            </a:endParaRPr>
          </a:p>
        </p:txBody>
      </p:sp>
      <p:sp>
        <p:nvSpPr>
          <p:cNvPr id="1896" name="Google Shape;2872;p36">
            <a:extLst>
              <a:ext uri="{FF2B5EF4-FFF2-40B4-BE49-F238E27FC236}">
                <a16:creationId xmlns:a16="http://schemas.microsoft.com/office/drawing/2014/main" id="{DCFFBD47-D74F-B43F-F4D3-2720D9EE8641}"/>
              </a:ext>
            </a:extLst>
          </p:cNvPr>
          <p:cNvSpPr/>
          <p:nvPr/>
        </p:nvSpPr>
        <p:spPr>
          <a:xfrm>
            <a:off x="6151905" y="1208458"/>
            <a:ext cx="1034400" cy="297600"/>
          </a:xfrm>
          <a:prstGeom prst="roundRect">
            <a:avLst>
              <a:gd name="adj" fmla="val 50000"/>
            </a:avLst>
          </a:prstGeom>
          <a:solidFill>
            <a:srgbClr val="C8ACDB">
              <a:alpha val="3000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文字方塊 1896">
            <a:extLst>
              <a:ext uri="{FF2B5EF4-FFF2-40B4-BE49-F238E27FC236}">
                <a16:creationId xmlns:a16="http://schemas.microsoft.com/office/drawing/2014/main" id="{2B88F634-BC5A-E1DF-3EF6-FD34A14DF012}"/>
              </a:ext>
            </a:extLst>
          </p:cNvPr>
          <p:cNvSpPr txBox="1"/>
          <p:nvPr/>
        </p:nvSpPr>
        <p:spPr>
          <a:xfrm>
            <a:off x="6444719" y="1157055"/>
            <a:ext cx="488251" cy="369332"/>
          </a:xfrm>
          <a:prstGeom prst="rect">
            <a:avLst/>
          </a:prstGeom>
          <a:noFill/>
        </p:spPr>
        <p:txBody>
          <a:bodyPr wrap="square" rtlCol="0">
            <a:spAutoFit/>
          </a:bodyPr>
          <a:lstStyle/>
          <a:p>
            <a:pPr algn="ctr"/>
            <a:r>
              <a:rPr kumimoji="1" lang="en-US" altLang="zh-TW" sz="1800" b="1" dirty="0">
                <a:latin typeface="Times New Roman" panose="02020603050405020304" pitchFamily="18" charset="0"/>
                <a:cs typeface="Times New Roman" panose="02020603050405020304" pitchFamily="18" charset="0"/>
              </a:rPr>
              <a:t>03</a:t>
            </a:r>
            <a:endParaRPr kumimoji="1" lang="zh-TW" altLang="en-US" sz="1800" b="1" dirty="0">
              <a:latin typeface="Times New Roman" panose="02020603050405020304" pitchFamily="18" charset="0"/>
              <a:cs typeface="Times New Roman" panose="02020603050405020304" pitchFamily="18" charset="0"/>
            </a:endParaRPr>
          </a:p>
        </p:txBody>
      </p:sp>
      <p:sp>
        <p:nvSpPr>
          <p:cNvPr id="1901" name="文字方塊 1900">
            <a:extLst>
              <a:ext uri="{FF2B5EF4-FFF2-40B4-BE49-F238E27FC236}">
                <a16:creationId xmlns:a16="http://schemas.microsoft.com/office/drawing/2014/main" id="{449C5658-0B50-597C-6ED3-8B0CA458F432}"/>
              </a:ext>
            </a:extLst>
          </p:cNvPr>
          <p:cNvSpPr txBox="1"/>
          <p:nvPr/>
        </p:nvSpPr>
        <p:spPr>
          <a:xfrm>
            <a:off x="1386221" y="2695174"/>
            <a:ext cx="184731" cy="307777"/>
          </a:xfrm>
          <a:prstGeom prst="rect">
            <a:avLst/>
          </a:prstGeom>
          <a:noFill/>
        </p:spPr>
        <p:txBody>
          <a:bodyPr wrap="none" rtlCol="0">
            <a:spAutoFit/>
          </a:bodyPr>
          <a:lstStyle/>
          <a:p>
            <a:endParaRPr kumimoji="1" lang="zh-TW" altLang="en-US" dirty="0"/>
          </a:p>
        </p:txBody>
      </p:sp>
      <p:sp>
        <p:nvSpPr>
          <p:cNvPr id="1904" name="矩形: 圓角 1310">
            <a:extLst>
              <a:ext uri="{FF2B5EF4-FFF2-40B4-BE49-F238E27FC236}">
                <a16:creationId xmlns:a16="http://schemas.microsoft.com/office/drawing/2014/main" id="{4AA81350-785B-8072-4046-40A67E7A2E9D}"/>
              </a:ext>
            </a:extLst>
          </p:cNvPr>
          <p:cNvSpPr/>
          <p:nvPr/>
        </p:nvSpPr>
        <p:spPr>
          <a:xfrm>
            <a:off x="1312542" y="2354591"/>
            <a:ext cx="2050215" cy="1155966"/>
          </a:xfrm>
          <a:prstGeom prst="roundRect">
            <a:avLst>
              <a:gd name="adj" fmla="val 4295"/>
            </a:avLst>
          </a:prstGeom>
          <a:solidFill>
            <a:schemeClr val="accent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05" name="文字方塊 1904">
            <a:extLst>
              <a:ext uri="{FF2B5EF4-FFF2-40B4-BE49-F238E27FC236}">
                <a16:creationId xmlns:a16="http://schemas.microsoft.com/office/drawing/2014/main" id="{4AA19E33-BA96-340A-235F-F4E79634E6C7}"/>
              </a:ext>
            </a:extLst>
          </p:cNvPr>
          <p:cNvSpPr txBox="1"/>
          <p:nvPr/>
        </p:nvSpPr>
        <p:spPr>
          <a:xfrm>
            <a:off x="1312542" y="2398838"/>
            <a:ext cx="1221947" cy="261610"/>
          </a:xfrm>
          <a:prstGeom prst="rect">
            <a:avLst/>
          </a:prstGeom>
          <a:noFill/>
        </p:spPr>
        <p:txBody>
          <a:bodyPr wrap="square">
            <a:spAutoFit/>
          </a:bodyPr>
          <a:lstStyle/>
          <a:p>
            <a:r>
              <a:rPr lang="en-US" altLang="zh-TW" sz="1100" b="1" dirty="0">
                <a:solidFill>
                  <a:schemeClr val="tx1">
                    <a:lumMod val="50000"/>
                  </a:schemeClr>
                </a:solidFill>
                <a:latin typeface="Times New Roman" panose="02020603050405020304" pitchFamily="18" charset="0"/>
                <a:ea typeface="標楷體" panose="03000509000000000000" pitchFamily="65" charset="-120"/>
                <a:cs typeface="Times New Roman" panose="02020603050405020304" pitchFamily="18" charset="0"/>
              </a:rPr>
              <a:t>Gu et al., 2014</a:t>
            </a:r>
            <a:endParaRPr lang="zh-TW" altLang="en-US" sz="1100" b="1" dirty="0">
              <a:solidFill>
                <a:schemeClr val="tx1">
                  <a:lumMod val="50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906" name="文字方塊 1905">
            <a:extLst>
              <a:ext uri="{FF2B5EF4-FFF2-40B4-BE49-F238E27FC236}">
                <a16:creationId xmlns:a16="http://schemas.microsoft.com/office/drawing/2014/main" id="{5CA3B0C0-5191-E92C-A260-CA1424F65A4E}"/>
              </a:ext>
            </a:extLst>
          </p:cNvPr>
          <p:cNvSpPr txBox="1"/>
          <p:nvPr/>
        </p:nvSpPr>
        <p:spPr>
          <a:xfrm>
            <a:off x="1312542" y="2647662"/>
            <a:ext cx="2050215" cy="789768"/>
          </a:xfrm>
          <a:prstGeom prst="rect">
            <a:avLst/>
          </a:prstGeom>
          <a:noFill/>
        </p:spPr>
        <p:txBody>
          <a:bodyPr wrap="square">
            <a:spAutoFit/>
          </a:bodyPr>
          <a:lstStyle/>
          <a:p>
            <a:pPr algn="just">
              <a:lnSpc>
                <a:spcPct val="150000"/>
              </a:lnSpc>
            </a:pPr>
            <a:r>
              <a:rPr lang="zh-TW" altLang="en-US" sz="1050" dirty="0">
                <a:solidFill>
                  <a:schemeClr val="accent3">
                    <a:lumMod val="10000"/>
                  </a:schemeClr>
                </a:solidFill>
                <a:latin typeface="Microsoft JhengHei" panose="020B0604030504040204" pitchFamily="34" charset="-120"/>
                <a:ea typeface="Microsoft JhengHei" panose="020B0604030504040204" pitchFamily="34" charset="-120"/>
                <a:cs typeface="Arial" panose="020B0604020202020204" pitchFamily="34" charset="0"/>
              </a:rPr>
              <a:t>結合個性化馬可夫鏈和購買時間間隔的模型，使用隱馬可夫模型和序列連接預測。</a:t>
            </a:r>
            <a:endParaRPr lang="en-US" altLang="zh-TW" sz="1050" dirty="0">
              <a:solidFill>
                <a:schemeClr val="accent3">
                  <a:lumMod val="10000"/>
                </a:schemeClr>
              </a:solidFill>
              <a:latin typeface="Microsoft JhengHei" panose="020B0604030504040204" pitchFamily="34" charset="-120"/>
              <a:ea typeface="Microsoft JhengHei" panose="020B0604030504040204" pitchFamily="34" charset="-120"/>
              <a:cs typeface="Arial" panose="020B0604020202020204" pitchFamily="34" charset="0"/>
            </a:endParaRPr>
          </a:p>
        </p:txBody>
      </p:sp>
      <p:grpSp>
        <p:nvGrpSpPr>
          <p:cNvPr id="1914" name="群組 1913">
            <a:extLst>
              <a:ext uri="{FF2B5EF4-FFF2-40B4-BE49-F238E27FC236}">
                <a16:creationId xmlns:a16="http://schemas.microsoft.com/office/drawing/2014/main" id="{AB291A7E-F146-8346-F6DD-985C2E2BA735}"/>
              </a:ext>
            </a:extLst>
          </p:cNvPr>
          <p:cNvGrpSpPr/>
          <p:nvPr/>
        </p:nvGrpSpPr>
        <p:grpSpPr>
          <a:xfrm>
            <a:off x="1386412" y="3501998"/>
            <a:ext cx="2103638" cy="968150"/>
            <a:chOff x="1319705" y="3486311"/>
            <a:chExt cx="2310328" cy="968150"/>
          </a:xfrm>
        </p:grpSpPr>
        <p:sp>
          <p:nvSpPr>
            <p:cNvPr id="1909" name="文字方塊 1908">
              <a:extLst>
                <a:ext uri="{FF2B5EF4-FFF2-40B4-BE49-F238E27FC236}">
                  <a16:creationId xmlns:a16="http://schemas.microsoft.com/office/drawing/2014/main" id="{C563CF20-F314-93DF-D8EA-7B4FCA36651E}"/>
                </a:ext>
              </a:extLst>
            </p:cNvPr>
            <p:cNvSpPr txBox="1"/>
            <p:nvPr/>
          </p:nvSpPr>
          <p:spPr>
            <a:xfrm>
              <a:off x="1502272" y="3486311"/>
              <a:ext cx="2127761" cy="968150"/>
            </a:xfrm>
            <a:prstGeom prst="rect">
              <a:avLst/>
            </a:prstGeom>
            <a:noFill/>
          </p:spPr>
          <p:txBody>
            <a:bodyPr wrap="square">
              <a:spAutoFit/>
            </a:bodyPr>
            <a:lstStyle/>
            <a:p>
              <a:pPr algn="just">
                <a:lnSpc>
                  <a:spcPct val="200000"/>
                </a:lnSpc>
              </a:pPr>
              <a:r>
                <a:rPr lang="zh-TW" altLang="en-US" sz="1000" dirty="0">
                  <a:solidFill>
                    <a:schemeClr val="accent3">
                      <a:lumMod val="10000"/>
                    </a:schemeClr>
                  </a:solidFill>
                  <a:latin typeface="Microsoft JhengHei" panose="020B0604030504040204" pitchFamily="34" charset="-120"/>
                  <a:ea typeface="Microsoft JhengHei" panose="020B0604030504040204" pitchFamily="34" charset="-120"/>
                  <a:cs typeface="Arial" panose="020B0604020202020204" pitchFamily="34" charset="0"/>
                </a:rPr>
                <a:t>購物籃或項目間的複雜關係</a:t>
              </a:r>
              <a:endParaRPr lang="en-US" altLang="zh-TW" sz="1000" dirty="0">
                <a:solidFill>
                  <a:schemeClr val="accent3">
                    <a:lumMod val="10000"/>
                  </a:schemeClr>
                </a:solidFill>
                <a:latin typeface="Microsoft JhengHei" panose="020B0604030504040204" pitchFamily="34" charset="-120"/>
                <a:ea typeface="Microsoft JhengHei" panose="020B0604030504040204" pitchFamily="34" charset="-120"/>
                <a:cs typeface="Arial" panose="020B0604020202020204" pitchFamily="34" charset="0"/>
              </a:endParaRPr>
            </a:p>
            <a:p>
              <a:pPr algn="just">
                <a:lnSpc>
                  <a:spcPct val="200000"/>
                </a:lnSpc>
              </a:pPr>
              <a:r>
                <a:rPr lang="zh-TW" altLang="en-US" sz="1000" dirty="0">
                  <a:effectLst/>
                  <a:latin typeface="Microsoft JhengHei" panose="020B0604030504040204" pitchFamily="34" charset="-120"/>
                  <a:ea typeface="Microsoft JhengHei" panose="020B0604030504040204" pitchFamily="34" charset="-120"/>
                </a:rPr>
                <a:t>用戶長期偏好</a:t>
              </a:r>
              <a:r>
                <a:rPr lang="zh-TW" altLang="en-US" sz="1000" dirty="0">
                  <a:latin typeface="Microsoft JhengHei" panose="020B0604030504040204" pitchFamily="34" charset="-120"/>
                  <a:ea typeface="Microsoft JhengHei" panose="020B0604030504040204" pitchFamily="34" charset="-120"/>
                </a:rPr>
                <a:t>與</a:t>
              </a:r>
              <a:r>
                <a:rPr lang="zh-TW" altLang="en-US" sz="1000" dirty="0">
                  <a:effectLst/>
                  <a:latin typeface="Microsoft JhengHei" panose="020B0604030504040204" pitchFamily="34" charset="-120"/>
                  <a:ea typeface="Microsoft JhengHei" panose="020B0604030504040204" pitchFamily="34" charset="-120"/>
                </a:rPr>
                <a:t>過去購買行為</a:t>
              </a:r>
              <a:endParaRPr lang="en-US" altLang="zh-TW" sz="1000" dirty="0">
                <a:effectLst/>
                <a:latin typeface="Microsoft JhengHei" panose="020B0604030504040204" pitchFamily="34" charset="-120"/>
                <a:ea typeface="Microsoft JhengHei" panose="020B0604030504040204" pitchFamily="34" charset="-120"/>
              </a:endParaRPr>
            </a:p>
            <a:p>
              <a:pPr algn="just">
                <a:lnSpc>
                  <a:spcPct val="200000"/>
                </a:lnSpc>
              </a:pPr>
              <a:r>
                <a:rPr lang="zh-TW" altLang="en-US" sz="1000" dirty="0">
                  <a:solidFill>
                    <a:schemeClr val="accent3">
                      <a:lumMod val="10000"/>
                    </a:schemeClr>
                  </a:solidFill>
                  <a:latin typeface="Microsoft JhengHei" panose="020B0604030504040204" pitchFamily="34" charset="-120"/>
                  <a:ea typeface="Microsoft JhengHei" panose="020B0604030504040204" pitchFamily="34" charset="-120"/>
                  <a:cs typeface="Arial" panose="020B0604020202020204" pitchFamily="34" charset="0"/>
                </a:rPr>
                <a:t>長期序列預測表現</a:t>
              </a:r>
              <a:endParaRPr lang="en-US" altLang="zh-TW" sz="1000" dirty="0">
                <a:solidFill>
                  <a:schemeClr val="accent3">
                    <a:lumMod val="10000"/>
                  </a:schemeClr>
                </a:solidFill>
                <a:latin typeface="Microsoft JhengHei" panose="020B0604030504040204" pitchFamily="34" charset="-120"/>
                <a:ea typeface="Microsoft JhengHei" panose="020B0604030504040204" pitchFamily="34" charset="-120"/>
                <a:cs typeface="Arial" panose="020B0604020202020204" pitchFamily="34" charset="0"/>
              </a:endParaRPr>
            </a:p>
          </p:txBody>
        </p:sp>
        <p:pic>
          <p:nvPicPr>
            <p:cNvPr id="1910" name="圖片 1909">
              <a:extLst>
                <a:ext uri="{FF2B5EF4-FFF2-40B4-BE49-F238E27FC236}">
                  <a16:creationId xmlns:a16="http://schemas.microsoft.com/office/drawing/2014/main" id="{4E9A0B39-A410-F9AF-0F08-2DAD72273595}"/>
                </a:ext>
              </a:extLst>
            </p:cNvPr>
            <p:cNvPicPr>
              <a:picLocks noChangeAspect="1"/>
            </p:cNvPicPr>
            <p:nvPr/>
          </p:nvPicPr>
          <p:blipFill>
            <a:blip r:embed="rId3"/>
            <a:stretch>
              <a:fillRect/>
            </a:stretch>
          </p:blipFill>
          <p:spPr>
            <a:xfrm>
              <a:off x="1319705" y="3622415"/>
              <a:ext cx="183312" cy="183312"/>
            </a:xfrm>
            <a:prstGeom prst="rect">
              <a:avLst/>
            </a:prstGeom>
          </p:spPr>
        </p:pic>
        <p:pic>
          <p:nvPicPr>
            <p:cNvPr id="1912" name="圖片 1911">
              <a:extLst>
                <a:ext uri="{FF2B5EF4-FFF2-40B4-BE49-F238E27FC236}">
                  <a16:creationId xmlns:a16="http://schemas.microsoft.com/office/drawing/2014/main" id="{2E982604-34A9-57AE-B5FB-58D6D85874C2}"/>
                </a:ext>
              </a:extLst>
            </p:cNvPr>
            <p:cNvPicPr>
              <a:picLocks noChangeAspect="1"/>
            </p:cNvPicPr>
            <p:nvPr/>
          </p:nvPicPr>
          <p:blipFill>
            <a:blip r:embed="rId3"/>
            <a:stretch>
              <a:fillRect/>
            </a:stretch>
          </p:blipFill>
          <p:spPr>
            <a:xfrm>
              <a:off x="1320712" y="3911115"/>
              <a:ext cx="183312" cy="183312"/>
            </a:xfrm>
            <a:prstGeom prst="rect">
              <a:avLst/>
            </a:prstGeom>
          </p:spPr>
        </p:pic>
        <p:pic>
          <p:nvPicPr>
            <p:cNvPr id="1913" name="圖片 1912">
              <a:extLst>
                <a:ext uri="{FF2B5EF4-FFF2-40B4-BE49-F238E27FC236}">
                  <a16:creationId xmlns:a16="http://schemas.microsoft.com/office/drawing/2014/main" id="{974D87F8-D8A6-988B-3C26-468168842713}"/>
                </a:ext>
              </a:extLst>
            </p:cNvPr>
            <p:cNvPicPr>
              <a:picLocks noChangeAspect="1"/>
            </p:cNvPicPr>
            <p:nvPr/>
          </p:nvPicPr>
          <p:blipFill>
            <a:blip r:embed="rId3"/>
            <a:stretch>
              <a:fillRect/>
            </a:stretch>
          </p:blipFill>
          <p:spPr>
            <a:xfrm>
              <a:off x="1319705" y="4227145"/>
              <a:ext cx="183312" cy="183312"/>
            </a:xfrm>
            <a:prstGeom prst="rect">
              <a:avLst/>
            </a:prstGeom>
          </p:spPr>
        </p:pic>
      </p:grpSp>
      <p:grpSp>
        <p:nvGrpSpPr>
          <p:cNvPr id="11" name="群組 10">
            <a:extLst>
              <a:ext uri="{FF2B5EF4-FFF2-40B4-BE49-F238E27FC236}">
                <a16:creationId xmlns:a16="http://schemas.microsoft.com/office/drawing/2014/main" id="{572EB1CF-3194-4828-91BF-D86F16B9AD0D}"/>
              </a:ext>
            </a:extLst>
          </p:cNvPr>
          <p:cNvGrpSpPr/>
          <p:nvPr/>
        </p:nvGrpSpPr>
        <p:grpSpPr>
          <a:xfrm>
            <a:off x="3445224" y="1853667"/>
            <a:ext cx="2410729" cy="2311416"/>
            <a:chOff x="3445224" y="1853667"/>
            <a:chExt cx="2410729" cy="2311416"/>
          </a:xfrm>
        </p:grpSpPr>
        <p:sp>
          <p:nvSpPr>
            <p:cNvPr id="1885" name="文字方塊 1884">
              <a:extLst>
                <a:ext uri="{FF2B5EF4-FFF2-40B4-BE49-F238E27FC236}">
                  <a16:creationId xmlns:a16="http://schemas.microsoft.com/office/drawing/2014/main" id="{C4D56EA7-5BB0-FB91-12B6-AE1F523C795C}"/>
                </a:ext>
              </a:extLst>
            </p:cNvPr>
            <p:cNvSpPr txBox="1"/>
            <p:nvPr/>
          </p:nvSpPr>
          <p:spPr>
            <a:xfrm>
              <a:off x="3445224" y="1853667"/>
              <a:ext cx="2036506" cy="338554"/>
            </a:xfrm>
            <a:prstGeom prst="rect">
              <a:avLst/>
            </a:prstGeom>
            <a:noFill/>
          </p:spPr>
          <p:txBody>
            <a:bodyPr wrap="square">
              <a:spAutoFit/>
            </a:bodyPr>
            <a:lstStyle/>
            <a:p>
              <a:pPr algn="ctr"/>
              <a:r>
                <a:rPr lang="zh-TW" altLang="en-US" sz="1600" b="1" dirty="0">
                  <a:solidFill>
                    <a:schemeClr val="dk1"/>
                  </a:solidFill>
                  <a:latin typeface="微軟正黑體" panose="020B0604030504040204" pitchFamily="34" charset="-120"/>
                  <a:ea typeface="微軟正黑體" panose="020B0604030504040204" pitchFamily="34" charset="-120"/>
                  <a:cs typeface="Times New Roman" panose="02020603050405020304" pitchFamily="18" charset="0"/>
                  <a:sym typeface="Montserrat Medium"/>
                </a:rPr>
                <a:t>基於協同過濾的方法</a:t>
              </a:r>
              <a:endParaRPr lang="en-US" altLang="zh-TW" sz="1600" b="1" dirty="0">
                <a:solidFill>
                  <a:schemeClr val="dk1"/>
                </a:solidFill>
                <a:latin typeface="微軟正黑體" panose="020B0604030504040204" pitchFamily="34" charset="-120"/>
                <a:ea typeface="微軟正黑體" panose="020B0604030504040204" pitchFamily="34" charset="-120"/>
                <a:cs typeface="Times New Roman" panose="02020603050405020304" pitchFamily="18" charset="0"/>
                <a:sym typeface="Montserrat Medium"/>
              </a:endParaRPr>
            </a:p>
          </p:txBody>
        </p:sp>
        <p:sp>
          <p:nvSpPr>
            <p:cNvPr id="1907" name="矩形: 圓角 1310">
              <a:extLst>
                <a:ext uri="{FF2B5EF4-FFF2-40B4-BE49-F238E27FC236}">
                  <a16:creationId xmlns:a16="http://schemas.microsoft.com/office/drawing/2014/main" id="{8596B733-EFE8-8C2F-5E90-24165BA5D60D}"/>
                </a:ext>
              </a:extLst>
            </p:cNvPr>
            <p:cNvSpPr/>
            <p:nvPr/>
          </p:nvSpPr>
          <p:spPr>
            <a:xfrm>
              <a:off x="3513982" y="2351454"/>
              <a:ext cx="2050215" cy="1155966"/>
            </a:xfrm>
            <a:prstGeom prst="roundRect">
              <a:avLst>
                <a:gd name="adj" fmla="val 4295"/>
              </a:avLst>
            </a:prstGeom>
            <a:solidFill>
              <a:schemeClr val="accent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921" name="群組 1920">
              <a:extLst>
                <a:ext uri="{FF2B5EF4-FFF2-40B4-BE49-F238E27FC236}">
                  <a16:creationId xmlns:a16="http://schemas.microsoft.com/office/drawing/2014/main" id="{3E0E4F33-F203-2EF8-A4D3-E199CCB9FA82}"/>
                </a:ext>
              </a:extLst>
            </p:cNvPr>
            <p:cNvGrpSpPr/>
            <p:nvPr/>
          </p:nvGrpSpPr>
          <p:grpSpPr>
            <a:xfrm>
              <a:off x="3545625" y="3504709"/>
              <a:ext cx="2310328" cy="660374"/>
              <a:chOff x="1319705" y="3486311"/>
              <a:chExt cx="2310328" cy="660374"/>
            </a:xfrm>
          </p:grpSpPr>
          <p:sp>
            <p:nvSpPr>
              <p:cNvPr id="1922" name="文字方塊 1921">
                <a:extLst>
                  <a:ext uri="{FF2B5EF4-FFF2-40B4-BE49-F238E27FC236}">
                    <a16:creationId xmlns:a16="http://schemas.microsoft.com/office/drawing/2014/main" id="{BF62986D-88D6-86E3-0B65-1C11E49A4E8E}"/>
                  </a:ext>
                </a:extLst>
              </p:cNvPr>
              <p:cNvSpPr txBox="1"/>
              <p:nvPr/>
            </p:nvSpPr>
            <p:spPr>
              <a:xfrm>
                <a:off x="1502272" y="3486311"/>
                <a:ext cx="2127761" cy="660374"/>
              </a:xfrm>
              <a:prstGeom prst="rect">
                <a:avLst/>
              </a:prstGeom>
              <a:noFill/>
            </p:spPr>
            <p:txBody>
              <a:bodyPr wrap="square">
                <a:spAutoFit/>
              </a:bodyPr>
              <a:lstStyle/>
              <a:p>
                <a:pPr algn="just">
                  <a:lnSpc>
                    <a:spcPct val="200000"/>
                  </a:lnSpc>
                </a:pPr>
                <a:r>
                  <a:rPr lang="zh-TW" altLang="en-US" sz="1000" dirty="0">
                    <a:solidFill>
                      <a:schemeClr val="accent3">
                        <a:lumMod val="10000"/>
                      </a:schemeClr>
                    </a:solidFill>
                    <a:latin typeface="Microsoft JhengHei" panose="020B0604030504040204" pitchFamily="34" charset="-120"/>
                    <a:ea typeface="Microsoft JhengHei" panose="020B0604030504040204" pitchFamily="34" charset="-120"/>
                    <a:cs typeface="Arial" panose="020B0604020202020204" pitchFamily="34" charset="0"/>
                  </a:rPr>
                  <a:t>全面捕捉用戶偏好與興趣變遷 </a:t>
                </a:r>
                <a:endParaRPr lang="en-US" altLang="zh-TW" sz="1000" dirty="0">
                  <a:solidFill>
                    <a:schemeClr val="accent3">
                      <a:lumMod val="10000"/>
                    </a:schemeClr>
                  </a:solidFill>
                  <a:latin typeface="Microsoft JhengHei" panose="020B0604030504040204" pitchFamily="34" charset="-120"/>
                  <a:ea typeface="Microsoft JhengHei" panose="020B0604030504040204" pitchFamily="34" charset="-120"/>
                  <a:cs typeface="Arial" panose="020B0604020202020204" pitchFamily="34" charset="0"/>
                </a:endParaRPr>
              </a:p>
              <a:p>
                <a:pPr algn="just">
                  <a:lnSpc>
                    <a:spcPct val="200000"/>
                  </a:lnSpc>
                </a:pPr>
                <a:r>
                  <a:rPr lang="zh-TW" altLang="en-US" sz="1000" dirty="0">
                    <a:solidFill>
                      <a:schemeClr val="accent3">
                        <a:lumMod val="10000"/>
                      </a:schemeClr>
                    </a:solidFill>
                    <a:latin typeface="Microsoft JhengHei" panose="020B0604030504040204" pitchFamily="34" charset="-120"/>
                    <a:ea typeface="Microsoft JhengHei" panose="020B0604030504040204" pitchFamily="34" charset="-120"/>
                    <a:cs typeface="Arial" panose="020B0604020202020204" pitchFamily="34" charset="0"/>
                  </a:rPr>
                  <a:t>動態的長期序列</a:t>
                </a:r>
                <a:endParaRPr lang="en-US" altLang="zh-TW" sz="1000" dirty="0">
                  <a:solidFill>
                    <a:schemeClr val="accent3">
                      <a:lumMod val="10000"/>
                    </a:schemeClr>
                  </a:solidFill>
                  <a:latin typeface="Microsoft JhengHei" panose="020B0604030504040204" pitchFamily="34" charset="-120"/>
                  <a:ea typeface="Microsoft JhengHei" panose="020B0604030504040204" pitchFamily="34" charset="-120"/>
                  <a:cs typeface="Arial" panose="020B0604020202020204" pitchFamily="34" charset="0"/>
                </a:endParaRPr>
              </a:p>
            </p:txBody>
          </p:sp>
          <p:pic>
            <p:nvPicPr>
              <p:cNvPr id="1923" name="圖片 1922">
                <a:extLst>
                  <a:ext uri="{FF2B5EF4-FFF2-40B4-BE49-F238E27FC236}">
                    <a16:creationId xmlns:a16="http://schemas.microsoft.com/office/drawing/2014/main" id="{E801B725-9646-19F1-0638-8ADC14FF5E29}"/>
                  </a:ext>
                </a:extLst>
              </p:cNvPr>
              <p:cNvPicPr>
                <a:picLocks noChangeAspect="1"/>
              </p:cNvPicPr>
              <p:nvPr/>
            </p:nvPicPr>
            <p:blipFill>
              <a:blip r:embed="rId3"/>
              <a:stretch>
                <a:fillRect/>
              </a:stretch>
            </p:blipFill>
            <p:spPr>
              <a:xfrm>
                <a:off x="1319705" y="3622415"/>
                <a:ext cx="183312" cy="183312"/>
              </a:xfrm>
              <a:prstGeom prst="rect">
                <a:avLst/>
              </a:prstGeom>
            </p:spPr>
          </p:pic>
          <p:pic>
            <p:nvPicPr>
              <p:cNvPr id="1924" name="圖片 1923">
                <a:extLst>
                  <a:ext uri="{FF2B5EF4-FFF2-40B4-BE49-F238E27FC236}">
                    <a16:creationId xmlns:a16="http://schemas.microsoft.com/office/drawing/2014/main" id="{B4390F2F-4997-653D-444D-24B6681941A3}"/>
                  </a:ext>
                </a:extLst>
              </p:cNvPr>
              <p:cNvPicPr>
                <a:picLocks noChangeAspect="1"/>
              </p:cNvPicPr>
              <p:nvPr/>
            </p:nvPicPr>
            <p:blipFill>
              <a:blip r:embed="rId3"/>
              <a:stretch>
                <a:fillRect/>
              </a:stretch>
            </p:blipFill>
            <p:spPr>
              <a:xfrm>
                <a:off x="1320712" y="3911115"/>
                <a:ext cx="183312" cy="183312"/>
              </a:xfrm>
              <a:prstGeom prst="rect">
                <a:avLst/>
              </a:prstGeom>
            </p:spPr>
          </p:pic>
        </p:grpSp>
        <p:sp>
          <p:nvSpPr>
            <p:cNvPr id="1931" name="文字方塊 1930">
              <a:extLst>
                <a:ext uri="{FF2B5EF4-FFF2-40B4-BE49-F238E27FC236}">
                  <a16:creationId xmlns:a16="http://schemas.microsoft.com/office/drawing/2014/main" id="{9BE7C5F3-E93E-9573-90EB-64F1D3028D3A}"/>
                </a:ext>
              </a:extLst>
            </p:cNvPr>
            <p:cNvSpPr txBox="1"/>
            <p:nvPr/>
          </p:nvSpPr>
          <p:spPr>
            <a:xfrm>
              <a:off x="3513981" y="2398838"/>
              <a:ext cx="1221947" cy="261610"/>
            </a:xfrm>
            <a:prstGeom prst="rect">
              <a:avLst/>
            </a:prstGeom>
            <a:noFill/>
          </p:spPr>
          <p:txBody>
            <a:bodyPr wrap="square">
              <a:spAutoFit/>
            </a:bodyPr>
            <a:lstStyle/>
            <a:p>
              <a:r>
                <a:rPr lang="en-US" altLang="zh-TW" sz="1100" b="1" dirty="0">
                  <a:solidFill>
                    <a:schemeClr val="tx1">
                      <a:lumMod val="50000"/>
                    </a:schemeClr>
                  </a:solidFill>
                  <a:latin typeface="Times New Roman" panose="02020603050405020304" pitchFamily="18" charset="0"/>
                  <a:ea typeface="標楷體" panose="03000509000000000000" pitchFamily="65" charset="-120"/>
                  <a:cs typeface="Times New Roman" panose="02020603050405020304" pitchFamily="18" charset="0"/>
                </a:rPr>
                <a:t>Shi et al., 2014</a:t>
              </a:r>
              <a:endParaRPr lang="zh-TW" altLang="en-US" sz="1100" b="1" dirty="0">
                <a:solidFill>
                  <a:schemeClr val="tx1">
                    <a:lumMod val="50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932" name="文字方塊 1931">
              <a:extLst>
                <a:ext uri="{FF2B5EF4-FFF2-40B4-BE49-F238E27FC236}">
                  <a16:creationId xmlns:a16="http://schemas.microsoft.com/office/drawing/2014/main" id="{9E4B0670-0819-6645-BC36-83A7B7901442}"/>
                </a:ext>
              </a:extLst>
            </p:cNvPr>
            <p:cNvSpPr txBox="1"/>
            <p:nvPr/>
          </p:nvSpPr>
          <p:spPr>
            <a:xfrm>
              <a:off x="3513981" y="2647662"/>
              <a:ext cx="2050215" cy="789768"/>
            </a:xfrm>
            <a:prstGeom prst="rect">
              <a:avLst/>
            </a:prstGeom>
            <a:noFill/>
          </p:spPr>
          <p:txBody>
            <a:bodyPr wrap="square">
              <a:spAutoFit/>
            </a:bodyPr>
            <a:lstStyle/>
            <a:p>
              <a:pPr algn="just">
                <a:lnSpc>
                  <a:spcPct val="150000"/>
                </a:lnSpc>
              </a:pPr>
              <a:r>
                <a:rPr lang="zh-TW" altLang="en-US" sz="1050" dirty="0">
                  <a:solidFill>
                    <a:schemeClr val="accent3">
                      <a:lumMod val="10000"/>
                    </a:schemeClr>
                  </a:solidFill>
                  <a:latin typeface="Microsoft JhengHei" panose="020B0604030504040204" pitchFamily="34" charset="-120"/>
                  <a:ea typeface="Microsoft JhengHei" panose="020B0604030504040204" pitchFamily="34" charset="-120"/>
                  <a:cs typeface="Arial" panose="020B0604020202020204" pitchFamily="34" charset="0"/>
                </a:rPr>
                <a:t>一種基於因子分解機的推薦方法，能夠整合不同領域的用戶互動模式作為輔助資訊。</a:t>
              </a:r>
            </a:p>
          </p:txBody>
        </p:sp>
      </p:grpSp>
      <p:grpSp>
        <p:nvGrpSpPr>
          <p:cNvPr id="12" name="群組 11">
            <a:extLst>
              <a:ext uri="{FF2B5EF4-FFF2-40B4-BE49-F238E27FC236}">
                <a16:creationId xmlns:a16="http://schemas.microsoft.com/office/drawing/2014/main" id="{291F2B5E-5670-46E1-9FF5-77DC4D0A762B}"/>
              </a:ext>
            </a:extLst>
          </p:cNvPr>
          <p:cNvGrpSpPr/>
          <p:nvPr/>
        </p:nvGrpSpPr>
        <p:grpSpPr>
          <a:xfrm>
            <a:off x="5652624" y="1853667"/>
            <a:ext cx="2386665" cy="2303144"/>
            <a:chOff x="5652624" y="1853667"/>
            <a:chExt cx="2386665" cy="2303144"/>
          </a:xfrm>
        </p:grpSpPr>
        <p:sp>
          <p:nvSpPr>
            <p:cNvPr id="1886" name="文字方塊 1885">
              <a:extLst>
                <a:ext uri="{FF2B5EF4-FFF2-40B4-BE49-F238E27FC236}">
                  <a16:creationId xmlns:a16="http://schemas.microsoft.com/office/drawing/2014/main" id="{97F37A65-706F-072F-0162-63DAB122C4AE}"/>
                </a:ext>
              </a:extLst>
            </p:cNvPr>
            <p:cNvSpPr txBox="1"/>
            <p:nvPr/>
          </p:nvSpPr>
          <p:spPr>
            <a:xfrm>
              <a:off x="5652624" y="1853667"/>
              <a:ext cx="2036506" cy="338554"/>
            </a:xfrm>
            <a:prstGeom prst="rect">
              <a:avLst/>
            </a:prstGeom>
            <a:noFill/>
          </p:spPr>
          <p:txBody>
            <a:bodyPr wrap="square">
              <a:spAutoFit/>
            </a:bodyPr>
            <a:lstStyle/>
            <a:p>
              <a:pPr algn="ctr"/>
              <a:r>
                <a:rPr lang="zh-TW" altLang="en-US" sz="1600" b="1" dirty="0">
                  <a:solidFill>
                    <a:schemeClr val="dk1"/>
                  </a:solidFill>
                  <a:latin typeface="微軟正黑體" panose="020B0604030504040204" pitchFamily="34" charset="-120"/>
                  <a:ea typeface="微軟正黑體" panose="020B0604030504040204" pitchFamily="34" charset="-120"/>
                  <a:cs typeface="Times New Roman" panose="02020603050405020304" pitchFamily="18" charset="0"/>
                  <a:sym typeface="Montserrat Medium"/>
                </a:rPr>
                <a:t>混合方法</a:t>
              </a:r>
              <a:endParaRPr lang="en-US" altLang="zh-TW" sz="1600" b="1" dirty="0">
                <a:solidFill>
                  <a:schemeClr val="dk1"/>
                </a:solidFill>
                <a:latin typeface="微軟正黑體" panose="020B0604030504040204" pitchFamily="34" charset="-120"/>
                <a:ea typeface="微軟正黑體" panose="020B0604030504040204" pitchFamily="34" charset="-120"/>
                <a:cs typeface="Times New Roman" panose="02020603050405020304" pitchFamily="18" charset="0"/>
                <a:sym typeface="Montserrat Medium"/>
              </a:endParaRPr>
            </a:p>
          </p:txBody>
        </p:sp>
        <p:sp>
          <p:nvSpPr>
            <p:cNvPr id="1908" name="矩形: 圓角 1310">
              <a:extLst>
                <a:ext uri="{FF2B5EF4-FFF2-40B4-BE49-F238E27FC236}">
                  <a16:creationId xmlns:a16="http://schemas.microsoft.com/office/drawing/2014/main" id="{8E2FBCA8-E9F6-B920-6754-B545169DC900}"/>
                </a:ext>
              </a:extLst>
            </p:cNvPr>
            <p:cNvSpPr/>
            <p:nvPr/>
          </p:nvSpPr>
          <p:spPr>
            <a:xfrm>
              <a:off x="5673651" y="2351452"/>
              <a:ext cx="2050215" cy="1159105"/>
            </a:xfrm>
            <a:prstGeom prst="roundRect">
              <a:avLst>
                <a:gd name="adj" fmla="val 4295"/>
              </a:avLst>
            </a:prstGeom>
            <a:solidFill>
              <a:schemeClr val="accent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926" name="群組 1925">
              <a:extLst>
                <a:ext uri="{FF2B5EF4-FFF2-40B4-BE49-F238E27FC236}">
                  <a16:creationId xmlns:a16="http://schemas.microsoft.com/office/drawing/2014/main" id="{9A6AF802-5DF8-8389-9846-DB2A25F47AA5}"/>
                </a:ext>
              </a:extLst>
            </p:cNvPr>
            <p:cNvGrpSpPr/>
            <p:nvPr/>
          </p:nvGrpSpPr>
          <p:grpSpPr>
            <a:xfrm>
              <a:off x="5728961" y="3496437"/>
              <a:ext cx="2310328" cy="660374"/>
              <a:chOff x="1319705" y="3486311"/>
              <a:chExt cx="2310328" cy="660374"/>
            </a:xfrm>
          </p:grpSpPr>
          <p:sp>
            <p:nvSpPr>
              <p:cNvPr id="1927" name="文字方塊 1926">
                <a:extLst>
                  <a:ext uri="{FF2B5EF4-FFF2-40B4-BE49-F238E27FC236}">
                    <a16:creationId xmlns:a16="http://schemas.microsoft.com/office/drawing/2014/main" id="{3F3AEAE1-9BD4-2DE5-4D2A-266AE2524DE6}"/>
                  </a:ext>
                </a:extLst>
              </p:cNvPr>
              <p:cNvSpPr txBox="1"/>
              <p:nvPr/>
            </p:nvSpPr>
            <p:spPr>
              <a:xfrm>
                <a:off x="1502272" y="3486311"/>
                <a:ext cx="2127761" cy="660374"/>
              </a:xfrm>
              <a:prstGeom prst="rect">
                <a:avLst/>
              </a:prstGeom>
              <a:noFill/>
            </p:spPr>
            <p:txBody>
              <a:bodyPr wrap="square">
                <a:spAutoFit/>
              </a:bodyPr>
              <a:lstStyle/>
              <a:p>
                <a:pPr algn="just">
                  <a:lnSpc>
                    <a:spcPct val="200000"/>
                  </a:lnSpc>
                </a:pPr>
                <a:r>
                  <a:rPr lang="zh-TW" altLang="en-US" sz="1000" dirty="0">
                    <a:solidFill>
                      <a:schemeClr val="accent3">
                        <a:lumMod val="10000"/>
                      </a:schemeClr>
                    </a:solidFill>
                    <a:latin typeface="Microsoft JhengHei" panose="020B0604030504040204" pitchFamily="34" charset="-120"/>
                    <a:ea typeface="Microsoft JhengHei" panose="020B0604030504040204" pitchFamily="34" charset="-120"/>
                    <a:cs typeface="Arial" panose="020B0604020202020204" pitchFamily="34" charset="0"/>
                  </a:rPr>
                  <a:t>主要僅關注局部短期關係</a:t>
                </a:r>
                <a:endParaRPr lang="en-US" altLang="zh-TW" sz="1000" dirty="0">
                  <a:solidFill>
                    <a:schemeClr val="accent3">
                      <a:lumMod val="10000"/>
                    </a:schemeClr>
                  </a:solidFill>
                  <a:latin typeface="Microsoft JhengHei" panose="020B0604030504040204" pitchFamily="34" charset="-120"/>
                  <a:ea typeface="Microsoft JhengHei" panose="020B0604030504040204" pitchFamily="34" charset="-120"/>
                  <a:cs typeface="Arial" panose="020B0604020202020204" pitchFamily="34" charset="0"/>
                </a:endParaRPr>
              </a:p>
              <a:p>
                <a:pPr algn="just">
                  <a:lnSpc>
                    <a:spcPct val="200000"/>
                  </a:lnSpc>
                </a:pPr>
                <a:r>
                  <a:rPr lang="zh-TW" altLang="en-US"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缺乏對更長期、全局關係的建模</a:t>
                </a:r>
                <a:endParaRPr lang="en-US" altLang="zh-TW" sz="1000" dirty="0">
                  <a:solidFill>
                    <a:schemeClr val="accent3">
                      <a:lumMod val="10000"/>
                    </a:schemeClr>
                  </a:solidFill>
                  <a:latin typeface="Microsoft JhengHei" panose="020B0604030504040204" pitchFamily="34" charset="-120"/>
                  <a:ea typeface="Microsoft JhengHei" panose="020B0604030504040204" pitchFamily="34" charset="-120"/>
                  <a:cs typeface="Arial" panose="020B0604020202020204" pitchFamily="34" charset="0"/>
                </a:endParaRPr>
              </a:p>
            </p:txBody>
          </p:sp>
          <p:pic>
            <p:nvPicPr>
              <p:cNvPr id="1928" name="圖片 1927">
                <a:extLst>
                  <a:ext uri="{FF2B5EF4-FFF2-40B4-BE49-F238E27FC236}">
                    <a16:creationId xmlns:a16="http://schemas.microsoft.com/office/drawing/2014/main" id="{19C98995-8489-4B3E-3AEC-D1AE5DEE3993}"/>
                  </a:ext>
                </a:extLst>
              </p:cNvPr>
              <p:cNvPicPr>
                <a:picLocks noChangeAspect="1"/>
              </p:cNvPicPr>
              <p:nvPr/>
            </p:nvPicPr>
            <p:blipFill>
              <a:blip r:embed="rId3"/>
              <a:stretch>
                <a:fillRect/>
              </a:stretch>
            </p:blipFill>
            <p:spPr>
              <a:xfrm>
                <a:off x="1319705" y="3622415"/>
                <a:ext cx="183312" cy="183312"/>
              </a:xfrm>
              <a:prstGeom prst="rect">
                <a:avLst/>
              </a:prstGeom>
            </p:spPr>
          </p:pic>
          <p:pic>
            <p:nvPicPr>
              <p:cNvPr id="1929" name="圖片 1928">
                <a:extLst>
                  <a:ext uri="{FF2B5EF4-FFF2-40B4-BE49-F238E27FC236}">
                    <a16:creationId xmlns:a16="http://schemas.microsoft.com/office/drawing/2014/main" id="{AE100EE9-7AAD-A2B9-832E-2563913DE39C}"/>
                  </a:ext>
                </a:extLst>
              </p:cNvPr>
              <p:cNvPicPr>
                <a:picLocks noChangeAspect="1"/>
              </p:cNvPicPr>
              <p:nvPr/>
            </p:nvPicPr>
            <p:blipFill>
              <a:blip r:embed="rId3"/>
              <a:stretch>
                <a:fillRect/>
              </a:stretch>
            </p:blipFill>
            <p:spPr>
              <a:xfrm>
                <a:off x="1320712" y="3911115"/>
                <a:ext cx="183312" cy="183312"/>
              </a:xfrm>
              <a:prstGeom prst="rect">
                <a:avLst/>
              </a:prstGeom>
            </p:spPr>
          </p:pic>
        </p:grpSp>
        <p:sp>
          <p:nvSpPr>
            <p:cNvPr id="1933" name="文字方塊 1932">
              <a:extLst>
                <a:ext uri="{FF2B5EF4-FFF2-40B4-BE49-F238E27FC236}">
                  <a16:creationId xmlns:a16="http://schemas.microsoft.com/office/drawing/2014/main" id="{B14DABE3-9CB7-966E-AF3F-1718C1C264C9}"/>
                </a:ext>
              </a:extLst>
            </p:cNvPr>
            <p:cNvSpPr txBox="1"/>
            <p:nvPr/>
          </p:nvSpPr>
          <p:spPr>
            <a:xfrm>
              <a:off x="5704630" y="2398838"/>
              <a:ext cx="1805025" cy="261610"/>
            </a:xfrm>
            <a:prstGeom prst="rect">
              <a:avLst/>
            </a:prstGeom>
            <a:noFill/>
          </p:spPr>
          <p:txBody>
            <a:bodyPr wrap="square">
              <a:spAutoFit/>
            </a:bodyPr>
            <a:lstStyle/>
            <a:p>
              <a:r>
                <a:rPr lang="en-US" altLang="zh-TW" sz="1100" b="1" dirty="0">
                  <a:solidFill>
                    <a:schemeClr val="tx1">
                      <a:lumMod val="50000"/>
                    </a:schemeClr>
                  </a:solidFill>
                  <a:latin typeface="Times New Roman" panose="02020603050405020304" pitchFamily="18" charset="0"/>
                  <a:ea typeface="標楷體" panose="03000509000000000000" pitchFamily="65" charset="-120"/>
                  <a:cs typeface="Times New Roman" panose="02020603050405020304" pitchFamily="18" charset="0"/>
                </a:rPr>
                <a:t>He et al., 2016</a:t>
              </a:r>
              <a:endParaRPr lang="zh-TW" altLang="en-US" sz="1100" b="1" dirty="0">
                <a:solidFill>
                  <a:schemeClr val="tx1">
                    <a:lumMod val="50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934" name="文字方塊 1933">
              <a:extLst>
                <a:ext uri="{FF2B5EF4-FFF2-40B4-BE49-F238E27FC236}">
                  <a16:creationId xmlns:a16="http://schemas.microsoft.com/office/drawing/2014/main" id="{5F8FA972-9B1F-572D-88C1-04B8331BBE78}"/>
                </a:ext>
              </a:extLst>
            </p:cNvPr>
            <p:cNvSpPr txBox="1"/>
            <p:nvPr/>
          </p:nvSpPr>
          <p:spPr>
            <a:xfrm>
              <a:off x="5704631" y="2647662"/>
              <a:ext cx="1984500" cy="789768"/>
            </a:xfrm>
            <a:prstGeom prst="rect">
              <a:avLst/>
            </a:prstGeom>
            <a:noFill/>
          </p:spPr>
          <p:txBody>
            <a:bodyPr wrap="square">
              <a:spAutoFit/>
            </a:bodyPr>
            <a:lstStyle/>
            <a:p>
              <a:pPr algn="just">
                <a:lnSpc>
                  <a:spcPct val="150000"/>
                </a:lnSpc>
              </a:pPr>
              <a:r>
                <a:rPr lang="zh-TW" altLang="en-US" sz="1050" dirty="0">
                  <a:solidFill>
                    <a:schemeClr val="accent3">
                      <a:lumMod val="10000"/>
                    </a:schemeClr>
                  </a:solidFill>
                  <a:latin typeface="Microsoft JhengHei" panose="020B0604030504040204" pitchFamily="34" charset="-120"/>
                  <a:ea typeface="Microsoft JhengHei" panose="020B0604030504040204" pitchFamily="34" charset="-120"/>
                  <a:cs typeface="Arial" panose="020B0604020202020204" pitchFamily="34" charset="0"/>
                </a:rPr>
                <a:t>提出結合基於項目的協同過濾與馬可夫鏈的方法 </a:t>
              </a:r>
              <a:r>
                <a:rPr lang="en-US" altLang="zh-TW" sz="1050"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rPr>
                <a:t>Fossil</a:t>
              </a:r>
              <a:r>
                <a:rPr lang="zh-TW" altLang="en-US" sz="1050" dirty="0">
                  <a:solidFill>
                    <a:schemeClr val="accent3">
                      <a:lumMod val="10000"/>
                    </a:schemeClr>
                  </a:solidFill>
                  <a:latin typeface="Microsoft JhengHei" panose="020B0604030504040204" pitchFamily="34" charset="-120"/>
                  <a:ea typeface="Microsoft JhengHei" panose="020B0604030504040204" pitchFamily="34" charset="-120"/>
                  <a:cs typeface="Arial" panose="020B0604020202020204" pitchFamily="34" charset="0"/>
                </a:rPr>
                <a:t>，同時考慮長期和短期動態。</a:t>
              </a:r>
            </a:p>
          </p:txBody>
        </p:sp>
      </p:grpSp>
      <p:sp>
        <p:nvSpPr>
          <p:cNvPr id="53" name="Google Shape;1616;p32">
            <a:extLst>
              <a:ext uri="{FF2B5EF4-FFF2-40B4-BE49-F238E27FC236}">
                <a16:creationId xmlns:a16="http://schemas.microsoft.com/office/drawing/2014/main" id="{07D8F5D6-6C1C-422F-A2AA-BCD2984839D1}"/>
              </a:ext>
            </a:extLst>
          </p:cNvPr>
          <p:cNvSpPr/>
          <p:nvPr/>
        </p:nvSpPr>
        <p:spPr>
          <a:xfrm>
            <a:off x="3934481" y="1797"/>
            <a:ext cx="892500" cy="561300"/>
          </a:xfrm>
          <a:prstGeom prst="rect">
            <a:avLst/>
          </a:prstGeom>
          <a:solidFill>
            <a:srgbClr val="BCA2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EFEFEF"/>
              </a:solidFill>
            </a:endParaRPr>
          </a:p>
        </p:txBody>
      </p:sp>
      <p:sp>
        <p:nvSpPr>
          <p:cNvPr id="54" name="Google Shape;235;p30">
            <a:hlinkClick r:id="rId4" action="ppaction://hlinksldjump"/>
            <a:extLst>
              <a:ext uri="{FF2B5EF4-FFF2-40B4-BE49-F238E27FC236}">
                <a16:creationId xmlns:a16="http://schemas.microsoft.com/office/drawing/2014/main" id="{7442CB71-92B0-4DA0-ABBB-D5978D4E46C7}"/>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研究方法</a:t>
            </a:r>
            <a:endParaRPr lang="zh-TW" altLang="en-US" b="1" dirty="0">
              <a:latin typeface="Microsoft JhengHei" panose="020B0604030504040204" pitchFamily="34" charset="-120"/>
              <a:ea typeface="Microsoft JhengHei" panose="020B0604030504040204" pitchFamily="34" charset="-120"/>
            </a:endParaRPr>
          </a:p>
        </p:txBody>
      </p:sp>
      <p:sp>
        <p:nvSpPr>
          <p:cNvPr id="55" name="Google Shape;236;p30">
            <a:hlinkClick r:id="rId5" action="ppaction://hlinksldjump"/>
            <a:extLst>
              <a:ext uri="{FF2B5EF4-FFF2-40B4-BE49-F238E27FC236}">
                <a16:creationId xmlns:a16="http://schemas.microsoft.com/office/drawing/2014/main" id="{3880345C-D302-4B02-83D0-C1C287B8F675}"/>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56" name="Google Shape;237;p30">
            <a:hlinkClick r:id="rId6" action="ppaction://hlinksldjump"/>
            <a:extLst>
              <a:ext uri="{FF2B5EF4-FFF2-40B4-BE49-F238E27FC236}">
                <a16:creationId xmlns:a16="http://schemas.microsoft.com/office/drawing/2014/main" id="{D512058C-D791-41C5-B609-64E02A2A3269}"/>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57" name="Google Shape;239;p30">
            <a:hlinkClick r:id="" action="ppaction://noaction"/>
            <a:extLst>
              <a:ext uri="{FF2B5EF4-FFF2-40B4-BE49-F238E27FC236}">
                <a16:creationId xmlns:a16="http://schemas.microsoft.com/office/drawing/2014/main" id="{D4E3125D-EEBB-41A3-A094-DBB1BAA5ACA5}"/>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58" name="Google Shape;240;p30">
            <a:hlinkClick r:id="" action="ppaction://noaction"/>
            <a:extLst>
              <a:ext uri="{FF2B5EF4-FFF2-40B4-BE49-F238E27FC236}">
                <a16:creationId xmlns:a16="http://schemas.microsoft.com/office/drawing/2014/main" id="{9491AE8C-60E8-420E-977F-EF65754E9AD3}"/>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59" name="Google Shape;237;p30">
            <a:hlinkClick r:id="rId6" action="ppaction://hlinksldjump"/>
            <a:extLst>
              <a:ext uri="{FF2B5EF4-FFF2-40B4-BE49-F238E27FC236}">
                <a16:creationId xmlns:a16="http://schemas.microsoft.com/office/drawing/2014/main" id="{D2AA55DC-24B8-4281-8C26-9E7377B53B4E}"/>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pic>
        <p:nvPicPr>
          <p:cNvPr id="67" name="圖片 66">
            <a:extLst>
              <a:ext uri="{FF2B5EF4-FFF2-40B4-BE49-F238E27FC236}">
                <a16:creationId xmlns:a16="http://schemas.microsoft.com/office/drawing/2014/main" id="{13EFE6A6-A82B-4202-85B2-9BF6C29B080C}"/>
              </a:ext>
            </a:extLst>
          </p:cNvPr>
          <p:cNvPicPr>
            <a:picLocks noChangeAspect="1"/>
          </p:cNvPicPr>
          <p:nvPr/>
        </p:nvPicPr>
        <p:blipFill>
          <a:blip r:embed="rId7"/>
          <a:stretch>
            <a:fillRect/>
          </a:stretch>
        </p:blipFill>
        <p:spPr>
          <a:xfrm>
            <a:off x="3174661" y="1475972"/>
            <a:ext cx="349650" cy="349650"/>
          </a:xfrm>
          <a:prstGeom prst="rect">
            <a:avLst/>
          </a:prstGeom>
        </p:spPr>
      </p:pic>
      <p:pic>
        <p:nvPicPr>
          <p:cNvPr id="68" name="圖片 67">
            <a:extLst>
              <a:ext uri="{FF2B5EF4-FFF2-40B4-BE49-F238E27FC236}">
                <a16:creationId xmlns:a16="http://schemas.microsoft.com/office/drawing/2014/main" id="{75D8D748-B455-4202-A5D7-FB68330EA2CC}"/>
              </a:ext>
            </a:extLst>
          </p:cNvPr>
          <p:cNvPicPr>
            <a:picLocks noChangeAspect="1"/>
          </p:cNvPicPr>
          <p:nvPr/>
        </p:nvPicPr>
        <p:blipFill>
          <a:blip r:embed="rId7"/>
          <a:stretch>
            <a:fillRect/>
          </a:stretch>
        </p:blipFill>
        <p:spPr>
          <a:xfrm>
            <a:off x="5386677" y="1471467"/>
            <a:ext cx="349650" cy="349650"/>
          </a:xfrm>
          <a:prstGeom prst="rect">
            <a:avLst/>
          </a:prstGeom>
        </p:spPr>
      </p:pic>
      <p:pic>
        <p:nvPicPr>
          <p:cNvPr id="69" name="圖片 68">
            <a:extLst>
              <a:ext uri="{FF2B5EF4-FFF2-40B4-BE49-F238E27FC236}">
                <a16:creationId xmlns:a16="http://schemas.microsoft.com/office/drawing/2014/main" id="{65FC3EA7-BEAE-48EF-BB77-7A1835BEFC8E}"/>
              </a:ext>
            </a:extLst>
          </p:cNvPr>
          <p:cNvPicPr>
            <a:picLocks noChangeAspect="1"/>
          </p:cNvPicPr>
          <p:nvPr/>
        </p:nvPicPr>
        <p:blipFill>
          <a:blip r:embed="rId7"/>
          <a:stretch>
            <a:fillRect/>
          </a:stretch>
        </p:blipFill>
        <p:spPr>
          <a:xfrm>
            <a:off x="7535940" y="1467687"/>
            <a:ext cx="349650" cy="349650"/>
          </a:xfrm>
          <a:prstGeom prst="rect">
            <a:avLst/>
          </a:prstGeom>
        </p:spPr>
      </p:pic>
      <p:sp>
        <p:nvSpPr>
          <p:cNvPr id="60" name="文字方塊 59">
            <a:extLst>
              <a:ext uri="{FF2B5EF4-FFF2-40B4-BE49-F238E27FC236}">
                <a16:creationId xmlns:a16="http://schemas.microsoft.com/office/drawing/2014/main" id="{C7BB382A-82F9-41D3-BCC4-3D2274DC5C71}"/>
              </a:ext>
            </a:extLst>
          </p:cNvPr>
          <p:cNvSpPr txBox="1"/>
          <p:nvPr/>
        </p:nvSpPr>
        <p:spPr>
          <a:xfrm>
            <a:off x="8539718" y="4872599"/>
            <a:ext cx="604282" cy="246221"/>
          </a:xfrm>
          <a:prstGeom prst="rect">
            <a:avLst/>
          </a:prstGeom>
          <a:noFill/>
        </p:spPr>
        <p:txBody>
          <a:bodyPr wrap="square" rtlCol="0">
            <a:spAutoFit/>
          </a:bodyPr>
          <a:lstStyle/>
          <a:p>
            <a:pPr algn="ctr"/>
            <a:r>
              <a:rPr lang="en-US" altLang="zh-TW" sz="1000" b="1" dirty="0">
                <a:latin typeface="Times New Roman" panose="02020603050405020304" pitchFamily="18" charset="0"/>
                <a:cs typeface="Times New Roman" panose="02020603050405020304" pitchFamily="18" charset="0"/>
              </a:rPr>
              <a:t>11 / 57</a:t>
            </a:r>
            <a:endParaRPr lang="zh-TW" altLang="en-US" sz="1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3630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3" name="矩形 2">
            <a:extLst>
              <a:ext uri="{FF2B5EF4-FFF2-40B4-BE49-F238E27FC236}">
                <a16:creationId xmlns:a16="http://schemas.microsoft.com/office/drawing/2014/main" id="{258A588A-6B36-498B-CCCB-18101C1143B0}"/>
              </a:ext>
            </a:extLst>
          </p:cNvPr>
          <p:cNvSpPr/>
          <p:nvPr/>
        </p:nvSpPr>
        <p:spPr>
          <a:xfrm>
            <a:off x="723016" y="999981"/>
            <a:ext cx="2451646" cy="45719"/>
          </a:xfrm>
          <a:prstGeom prst="rect">
            <a:avLst/>
          </a:prstGeom>
          <a:solidFill>
            <a:srgbClr val="C8ACDB">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文字方塊 1">
            <a:extLst>
              <a:ext uri="{FF2B5EF4-FFF2-40B4-BE49-F238E27FC236}">
                <a16:creationId xmlns:a16="http://schemas.microsoft.com/office/drawing/2014/main" id="{D7E6882D-CB1F-69C4-7CE9-5DA1D606C906}"/>
              </a:ext>
            </a:extLst>
          </p:cNvPr>
          <p:cNvSpPr txBox="1"/>
          <p:nvPr/>
        </p:nvSpPr>
        <p:spPr>
          <a:xfrm>
            <a:off x="746165" y="775881"/>
            <a:ext cx="2339102" cy="338554"/>
          </a:xfrm>
          <a:prstGeom prst="rect">
            <a:avLst/>
          </a:prstGeom>
          <a:noFill/>
        </p:spPr>
        <p:txBody>
          <a:bodyPr wrap="none" rtlCol="0">
            <a:spAutoFit/>
          </a:bodyPr>
          <a:lstStyle/>
          <a:p>
            <a:r>
              <a:rPr kumimoji="1" lang="en-US" altLang="zh-TW" sz="1600" b="1" dirty="0">
                <a:latin typeface="Times New Roman" panose="02020603050405020304" pitchFamily="18" charset="0"/>
                <a:cs typeface="Times New Roman" panose="02020603050405020304" pitchFamily="18" charset="0"/>
              </a:rPr>
              <a:t>2.2 </a:t>
            </a:r>
            <a:r>
              <a:rPr kumimoji="1" lang="zh-TW" altLang="en-US" sz="1600" b="1" dirty="0">
                <a:latin typeface="微軟正黑體" panose="020B0604030504040204" pitchFamily="34" charset="-120"/>
                <a:ea typeface="微軟正黑體" panose="020B0604030504040204" pitchFamily="34" charset="-120"/>
                <a:cs typeface="Times New Roman" panose="02020603050405020304" pitchFamily="18" charset="0"/>
              </a:rPr>
              <a:t>基於神經網路的方法</a:t>
            </a:r>
            <a:endParaRPr kumimoji="1" lang="zh-TW" altLang="en-US" sz="1600" b="1" dirty="0">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8" name="矩形 7">
            <a:extLst>
              <a:ext uri="{FF2B5EF4-FFF2-40B4-BE49-F238E27FC236}">
                <a16:creationId xmlns:a16="http://schemas.microsoft.com/office/drawing/2014/main" id="{A3838F5A-6DE9-93BC-049E-95464C891F88}"/>
              </a:ext>
            </a:extLst>
          </p:cNvPr>
          <p:cNvSpPr/>
          <p:nvPr/>
        </p:nvSpPr>
        <p:spPr>
          <a:xfrm>
            <a:off x="1238125" y="1634743"/>
            <a:ext cx="6595196" cy="2876602"/>
          </a:xfrm>
          <a:prstGeom prst="rect">
            <a:avLst/>
          </a:prstGeom>
          <a:solidFill>
            <a:srgbClr val="C8ACDB">
              <a:alpha val="9000"/>
            </a:srgbClr>
          </a:solidFill>
          <a:ln w="1270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Google Shape;4184;p44">
            <a:extLst>
              <a:ext uri="{FF2B5EF4-FFF2-40B4-BE49-F238E27FC236}">
                <a16:creationId xmlns:a16="http://schemas.microsoft.com/office/drawing/2014/main" id="{DAADF391-74B2-EE90-1C3F-DFDF24F320CB}"/>
              </a:ext>
            </a:extLst>
          </p:cNvPr>
          <p:cNvSpPr/>
          <p:nvPr/>
        </p:nvSpPr>
        <p:spPr>
          <a:xfrm>
            <a:off x="1238124" y="1617197"/>
            <a:ext cx="1986300" cy="67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496;p44">
            <a:extLst>
              <a:ext uri="{FF2B5EF4-FFF2-40B4-BE49-F238E27FC236}">
                <a16:creationId xmlns:a16="http://schemas.microsoft.com/office/drawing/2014/main" id="{7B3F093B-D3F6-E48E-9890-0DDE28F7AD53}"/>
              </a:ext>
            </a:extLst>
          </p:cNvPr>
          <p:cNvSpPr/>
          <p:nvPr/>
        </p:nvSpPr>
        <p:spPr>
          <a:xfrm>
            <a:off x="3445224" y="1617197"/>
            <a:ext cx="1986300" cy="67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497;p44">
            <a:extLst>
              <a:ext uri="{FF2B5EF4-FFF2-40B4-BE49-F238E27FC236}">
                <a16:creationId xmlns:a16="http://schemas.microsoft.com/office/drawing/2014/main" id="{F56320AB-754D-871F-1F86-AF7D4FABFE69}"/>
              </a:ext>
            </a:extLst>
          </p:cNvPr>
          <p:cNvSpPr/>
          <p:nvPr/>
        </p:nvSpPr>
        <p:spPr>
          <a:xfrm>
            <a:off x="5652624" y="1617197"/>
            <a:ext cx="1986300" cy="67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文字方塊 12">
            <a:extLst>
              <a:ext uri="{FF2B5EF4-FFF2-40B4-BE49-F238E27FC236}">
                <a16:creationId xmlns:a16="http://schemas.microsoft.com/office/drawing/2014/main" id="{52D6F46F-7DB7-4130-3F4D-3E594E94CA69}"/>
              </a:ext>
            </a:extLst>
          </p:cNvPr>
          <p:cNvSpPr txBox="1"/>
          <p:nvPr/>
        </p:nvSpPr>
        <p:spPr>
          <a:xfrm>
            <a:off x="1222694" y="1853667"/>
            <a:ext cx="2036506" cy="338554"/>
          </a:xfrm>
          <a:prstGeom prst="rect">
            <a:avLst/>
          </a:prstGeom>
          <a:noFill/>
        </p:spPr>
        <p:txBody>
          <a:bodyPr wrap="square">
            <a:spAutoFit/>
          </a:bodyPr>
          <a:lstStyle/>
          <a:p>
            <a:pPr algn="ctr"/>
            <a:r>
              <a:rPr lang="en-US" altLang="zh-TW" sz="1600" b="1" dirty="0">
                <a:solidFill>
                  <a:schemeClr val="dk1"/>
                </a:solidFill>
                <a:latin typeface="Times New Roman" panose="02020603050405020304" pitchFamily="18" charset="0"/>
                <a:ea typeface="SimHei" panose="02010609060101010101" pitchFamily="49" charset="-122"/>
                <a:cs typeface="Times New Roman" panose="02020603050405020304" pitchFamily="18" charset="0"/>
                <a:sym typeface="Montserrat Medium"/>
              </a:rPr>
              <a:t>RNN </a:t>
            </a:r>
          </a:p>
        </p:txBody>
      </p:sp>
      <p:sp>
        <p:nvSpPr>
          <p:cNvPr id="16" name="Google Shape;2872;p36">
            <a:extLst>
              <a:ext uri="{FF2B5EF4-FFF2-40B4-BE49-F238E27FC236}">
                <a16:creationId xmlns:a16="http://schemas.microsoft.com/office/drawing/2014/main" id="{931B6BB0-0BA3-C6B3-1650-6C3F7912823F}"/>
              </a:ext>
            </a:extLst>
          </p:cNvPr>
          <p:cNvSpPr/>
          <p:nvPr/>
        </p:nvSpPr>
        <p:spPr>
          <a:xfrm>
            <a:off x="1720364" y="1192921"/>
            <a:ext cx="1034400" cy="297600"/>
          </a:xfrm>
          <a:prstGeom prst="roundRect">
            <a:avLst>
              <a:gd name="adj" fmla="val 50000"/>
            </a:avLst>
          </a:prstGeom>
          <a:solidFill>
            <a:srgbClr val="C8ACDB">
              <a:alpha val="3000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文字方塊 16">
            <a:extLst>
              <a:ext uri="{FF2B5EF4-FFF2-40B4-BE49-F238E27FC236}">
                <a16:creationId xmlns:a16="http://schemas.microsoft.com/office/drawing/2014/main" id="{B33905FE-4728-863B-4EFC-D81D547F61D5}"/>
              </a:ext>
            </a:extLst>
          </p:cNvPr>
          <p:cNvSpPr txBox="1"/>
          <p:nvPr/>
        </p:nvSpPr>
        <p:spPr>
          <a:xfrm>
            <a:off x="2013178" y="1141518"/>
            <a:ext cx="488251" cy="369332"/>
          </a:xfrm>
          <a:prstGeom prst="rect">
            <a:avLst/>
          </a:prstGeom>
          <a:noFill/>
        </p:spPr>
        <p:txBody>
          <a:bodyPr wrap="square" rtlCol="0">
            <a:spAutoFit/>
          </a:bodyPr>
          <a:lstStyle/>
          <a:p>
            <a:pPr algn="ctr"/>
            <a:r>
              <a:rPr kumimoji="1" lang="en-US" altLang="zh-TW" sz="1800" b="1" dirty="0">
                <a:latin typeface="Times New Roman" panose="02020603050405020304" pitchFamily="18" charset="0"/>
                <a:cs typeface="Times New Roman" panose="02020603050405020304" pitchFamily="18" charset="0"/>
              </a:rPr>
              <a:t>01</a:t>
            </a:r>
            <a:endParaRPr kumimoji="1" lang="zh-TW" altLang="en-US" sz="1800" b="1" dirty="0">
              <a:latin typeface="Times New Roman" panose="02020603050405020304" pitchFamily="18" charset="0"/>
              <a:cs typeface="Times New Roman" panose="02020603050405020304" pitchFamily="18" charset="0"/>
            </a:endParaRPr>
          </a:p>
        </p:txBody>
      </p:sp>
      <p:sp>
        <p:nvSpPr>
          <p:cNvPr id="18" name="Google Shape;2872;p36">
            <a:extLst>
              <a:ext uri="{FF2B5EF4-FFF2-40B4-BE49-F238E27FC236}">
                <a16:creationId xmlns:a16="http://schemas.microsoft.com/office/drawing/2014/main" id="{35C5E6AD-0368-E822-99E6-40FB9235A459}"/>
              </a:ext>
            </a:extLst>
          </p:cNvPr>
          <p:cNvSpPr/>
          <p:nvPr/>
        </p:nvSpPr>
        <p:spPr>
          <a:xfrm>
            <a:off x="3944208" y="1194635"/>
            <a:ext cx="1034400" cy="297600"/>
          </a:xfrm>
          <a:prstGeom prst="roundRect">
            <a:avLst>
              <a:gd name="adj" fmla="val 50000"/>
            </a:avLst>
          </a:prstGeom>
          <a:solidFill>
            <a:srgbClr val="C8ACDB">
              <a:alpha val="3000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文字方塊 18">
            <a:extLst>
              <a:ext uri="{FF2B5EF4-FFF2-40B4-BE49-F238E27FC236}">
                <a16:creationId xmlns:a16="http://schemas.microsoft.com/office/drawing/2014/main" id="{7EB595C6-7512-7E9C-57D8-F9B1EE450963}"/>
              </a:ext>
            </a:extLst>
          </p:cNvPr>
          <p:cNvSpPr txBox="1"/>
          <p:nvPr/>
        </p:nvSpPr>
        <p:spPr>
          <a:xfrm>
            <a:off x="4237022" y="1143232"/>
            <a:ext cx="488251" cy="369332"/>
          </a:xfrm>
          <a:prstGeom prst="rect">
            <a:avLst/>
          </a:prstGeom>
          <a:noFill/>
        </p:spPr>
        <p:txBody>
          <a:bodyPr wrap="square" rtlCol="0">
            <a:spAutoFit/>
          </a:bodyPr>
          <a:lstStyle/>
          <a:p>
            <a:pPr algn="ctr"/>
            <a:r>
              <a:rPr kumimoji="1" lang="en-US" altLang="zh-TW" sz="1800" b="1" dirty="0">
                <a:latin typeface="Times New Roman" panose="02020603050405020304" pitchFamily="18" charset="0"/>
                <a:cs typeface="Times New Roman" panose="02020603050405020304" pitchFamily="18" charset="0"/>
              </a:rPr>
              <a:t>02</a:t>
            </a:r>
            <a:endParaRPr kumimoji="1" lang="zh-TW" altLang="en-US" sz="1800" b="1" dirty="0">
              <a:latin typeface="Times New Roman" panose="02020603050405020304" pitchFamily="18" charset="0"/>
              <a:cs typeface="Times New Roman" panose="02020603050405020304" pitchFamily="18" charset="0"/>
            </a:endParaRPr>
          </a:p>
        </p:txBody>
      </p:sp>
      <p:sp>
        <p:nvSpPr>
          <p:cNvPr id="20" name="Google Shape;2872;p36">
            <a:extLst>
              <a:ext uri="{FF2B5EF4-FFF2-40B4-BE49-F238E27FC236}">
                <a16:creationId xmlns:a16="http://schemas.microsoft.com/office/drawing/2014/main" id="{B09745DC-A216-92BF-47A8-550848493423}"/>
              </a:ext>
            </a:extLst>
          </p:cNvPr>
          <p:cNvSpPr/>
          <p:nvPr/>
        </p:nvSpPr>
        <p:spPr>
          <a:xfrm>
            <a:off x="6151905" y="1208458"/>
            <a:ext cx="1034400" cy="297600"/>
          </a:xfrm>
          <a:prstGeom prst="roundRect">
            <a:avLst>
              <a:gd name="adj" fmla="val 50000"/>
            </a:avLst>
          </a:prstGeom>
          <a:solidFill>
            <a:srgbClr val="C8ACDB">
              <a:alpha val="3000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文字方塊 20">
            <a:extLst>
              <a:ext uri="{FF2B5EF4-FFF2-40B4-BE49-F238E27FC236}">
                <a16:creationId xmlns:a16="http://schemas.microsoft.com/office/drawing/2014/main" id="{17932708-4B77-53E1-69C7-6BA2EEDC34B8}"/>
              </a:ext>
            </a:extLst>
          </p:cNvPr>
          <p:cNvSpPr txBox="1"/>
          <p:nvPr/>
        </p:nvSpPr>
        <p:spPr>
          <a:xfrm>
            <a:off x="6454632" y="1174010"/>
            <a:ext cx="488251" cy="369332"/>
          </a:xfrm>
          <a:prstGeom prst="rect">
            <a:avLst/>
          </a:prstGeom>
          <a:noFill/>
        </p:spPr>
        <p:txBody>
          <a:bodyPr wrap="square" rtlCol="0">
            <a:spAutoFit/>
          </a:bodyPr>
          <a:lstStyle/>
          <a:p>
            <a:pPr algn="ctr"/>
            <a:r>
              <a:rPr kumimoji="1" lang="en-US" altLang="zh-TW" sz="1800" b="1" dirty="0">
                <a:latin typeface="Times New Roman" panose="02020603050405020304" pitchFamily="18" charset="0"/>
                <a:cs typeface="Times New Roman" panose="02020603050405020304" pitchFamily="18" charset="0"/>
              </a:rPr>
              <a:t>03</a:t>
            </a:r>
            <a:endParaRPr kumimoji="1" lang="zh-TW" altLang="en-US" sz="1600" b="1" dirty="0">
              <a:latin typeface="Times New Roman" panose="02020603050405020304" pitchFamily="18" charset="0"/>
              <a:cs typeface="Times New Roman" panose="02020603050405020304" pitchFamily="18" charset="0"/>
            </a:endParaRPr>
          </a:p>
        </p:txBody>
      </p:sp>
      <p:pic>
        <p:nvPicPr>
          <p:cNvPr id="22" name="圖片 21">
            <a:extLst>
              <a:ext uri="{FF2B5EF4-FFF2-40B4-BE49-F238E27FC236}">
                <a16:creationId xmlns:a16="http://schemas.microsoft.com/office/drawing/2014/main" id="{5FC02B8B-9B6C-FF0E-B149-CDCE6A2A189B}"/>
              </a:ext>
            </a:extLst>
          </p:cNvPr>
          <p:cNvPicPr>
            <a:picLocks noChangeAspect="1"/>
          </p:cNvPicPr>
          <p:nvPr/>
        </p:nvPicPr>
        <p:blipFill>
          <a:blip r:embed="rId3"/>
          <a:stretch>
            <a:fillRect/>
          </a:stretch>
        </p:blipFill>
        <p:spPr>
          <a:xfrm>
            <a:off x="3174661" y="1475972"/>
            <a:ext cx="349650" cy="349650"/>
          </a:xfrm>
          <a:prstGeom prst="rect">
            <a:avLst/>
          </a:prstGeom>
        </p:spPr>
      </p:pic>
      <p:pic>
        <p:nvPicPr>
          <p:cNvPr id="23" name="圖片 22">
            <a:extLst>
              <a:ext uri="{FF2B5EF4-FFF2-40B4-BE49-F238E27FC236}">
                <a16:creationId xmlns:a16="http://schemas.microsoft.com/office/drawing/2014/main" id="{2C843114-0796-64B1-702D-3EFF1F9C11EA}"/>
              </a:ext>
            </a:extLst>
          </p:cNvPr>
          <p:cNvPicPr>
            <a:picLocks noChangeAspect="1"/>
          </p:cNvPicPr>
          <p:nvPr/>
        </p:nvPicPr>
        <p:blipFill>
          <a:blip r:embed="rId3"/>
          <a:stretch>
            <a:fillRect/>
          </a:stretch>
        </p:blipFill>
        <p:spPr>
          <a:xfrm>
            <a:off x="5386677" y="1471467"/>
            <a:ext cx="349650" cy="349650"/>
          </a:xfrm>
          <a:prstGeom prst="rect">
            <a:avLst/>
          </a:prstGeom>
        </p:spPr>
      </p:pic>
      <p:pic>
        <p:nvPicPr>
          <p:cNvPr id="24" name="圖片 23">
            <a:extLst>
              <a:ext uri="{FF2B5EF4-FFF2-40B4-BE49-F238E27FC236}">
                <a16:creationId xmlns:a16="http://schemas.microsoft.com/office/drawing/2014/main" id="{EC6A970E-A303-B241-4939-0508382BC193}"/>
              </a:ext>
            </a:extLst>
          </p:cNvPr>
          <p:cNvPicPr>
            <a:picLocks noChangeAspect="1"/>
          </p:cNvPicPr>
          <p:nvPr/>
        </p:nvPicPr>
        <p:blipFill>
          <a:blip r:embed="rId3"/>
          <a:stretch>
            <a:fillRect/>
          </a:stretch>
        </p:blipFill>
        <p:spPr>
          <a:xfrm>
            <a:off x="7535940" y="1467687"/>
            <a:ext cx="349650" cy="349650"/>
          </a:xfrm>
          <a:prstGeom prst="rect">
            <a:avLst/>
          </a:prstGeom>
        </p:spPr>
      </p:pic>
      <p:sp>
        <p:nvSpPr>
          <p:cNvPr id="25" name="文字方塊 24">
            <a:extLst>
              <a:ext uri="{FF2B5EF4-FFF2-40B4-BE49-F238E27FC236}">
                <a16:creationId xmlns:a16="http://schemas.microsoft.com/office/drawing/2014/main" id="{23D81F15-D8AC-8CA9-B3E0-0B32D29259BE}"/>
              </a:ext>
            </a:extLst>
          </p:cNvPr>
          <p:cNvSpPr txBox="1"/>
          <p:nvPr/>
        </p:nvSpPr>
        <p:spPr>
          <a:xfrm>
            <a:off x="1386221" y="2695174"/>
            <a:ext cx="184731" cy="307777"/>
          </a:xfrm>
          <a:prstGeom prst="rect">
            <a:avLst/>
          </a:prstGeom>
          <a:noFill/>
        </p:spPr>
        <p:txBody>
          <a:bodyPr wrap="none" rtlCol="0">
            <a:spAutoFit/>
          </a:bodyPr>
          <a:lstStyle/>
          <a:p>
            <a:endParaRPr kumimoji="1" lang="zh-TW" altLang="en-US" dirty="0"/>
          </a:p>
        </p:txBody>
      </p:sp>
      <p:sp>
        <p:nvSpPr>
          <p:cNvPr id="26" name="矩形: 圓角 1310">
            <a:extLst>
              <a:ext uri="{FF2B5EF4-FFF2-40B4-BE49-F238E27FC236}">
                <a16:creationId xmlns:a16="http://schemas.microsoft.com/office/drawing/2014/main" id="{5A738B6B-D4FE-23E9-9B18-CA804D3D5E11}"/>
              </a:ext>
            </a:extLst>
          </p:cNvPr>
          <p:cNvSpPr/>
          <p:nvPr/>
        </p:nvSpPr>
        <p:spPr>
          <a:xfrm>
            <a:off x="1312542" y="2354591"/>
            <a:ext cx="2050215" cy="1155966"/>
          </a:xfrm>
          <a:prstGeom prst="roundRect">
            <a:avLst>
              <a:gd name="adj" fmla="val 4295"/>
            </a:avLst>
          </a:prstGeom>
          <a:solidFill>
            <a:schemeClr val="accent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a:extLst>
              <a:ext uri="{FF2B5EF4-FFF2-40B4-BE49-F238E27FC236}">
                <a16:creationId xmlns:a16="http://schemas.microsoft.com/office/drawing/2014/main" id="{7AC5A453-630A-E098-7E7C-365F19C23E70}"/>
              </a:ext>
            </a:extLst>
          </p:cNvPr>
          <p:cNvSpPr txBox="1"/>
          <p:nvPr/>
        </p:nvSpPr>
        <p:spPr>
          <a:xfrm>
            <a:off x="1312542" y="2398838"/>
            <a:ext cx="1862119" cy="261610"/>
          </a:xfrm>
          <a:prstGeom prst="rect">
            <a:avLst/>
          </a:prstGeom>
          <a:noFill/>
        </p:spPr>
        <p:txBody>
          <a:bodyPr wrap="square">
            <a:spAutoFit/>
          </a:bodyPr>
          <a:lstStyle/>
          <a:p>
            <a:r>
              <a:rPr lang="en-US" altLang="zh-TW" sz="1100" b="1" dirty="0">
                <a:solidFill>
                  <a:schemeClr val="tx1">
                    <a:lumMod val="50000"/>
                  </a:schemeClr>
                </a:solidFill>
                <a:latin typeface="Times New Roman" panose="02020603050405020304" pitchFamily="18" charset="0"/>
                <a:ea typeface="標楷體" panose="03000509000000000000" pitchFamily="65" charset="-120"/>
                <a:cs typeface="Times New Roman" panose="02020603050405020304" pitchFamily="18" charset="0"/>
              </a:rPr>
              <a:t>Yu et al., 2016</a:t>
            </a:r>
            <a:endParaRPr lang="zh-TW" altLang="en-US" sz="1100" b="1" dirty="0">
              <a:solidFill>
                <a:schemeClr val="tx1">
                  <a:lumMod val="50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8" name="文字方塊 27">
            <a:extLst>
              <a:ext uri="{FF2B5EF4-FFF2-40B4-BE49-F238E27FC236}">
                <a16:creationId xmlns:a16="http://schemas.microsoft.com/office/drawing/2014/main" id="{83D4B27A-F386-CF62-A72C-97EFAD2C4E41}"/>
              </a:ext>
            </a:extLst>
          </p:cNvPr>
          <p:cNvSpPr txBox="1"/>
          <p:nvPr/>
        </p:nvSpPr>
        <p:spPr>
          <a:xfrm>
            <a:off x="1312542" y="2647662"/>
            <a:ext cx="2050215" cy="789768"/>
          </a:xfrm>
          <a:prstGeom prst="rect">
            <a:avLst/>
          </a:prstGeom>
          <a:noFill/>
        </p:spPr>
        <p:txBody>
          <a:bodyPr wrap="square">
            <a:spAutoFit/>
          </a:bodyPr>
          <a:lstStyle/>
          <a:p>
            <a:pPr algn="just">
              <a:lnSpc>
                <a:spcPct val="150000"/>
              </a:lnSpc>
            </a:pPr>
            <a:r>
              <a:rPr lang="zh-TW" altLang="en-US" sz="1050" dirty="0">
                <a:solidFill>
                  <a:schemeClr val="accent3">
                    <a:lumMod val="10000"/>
                  </a:schemeClr>
                </a:solidFill>
                <a:latin typeface="Microsoft JhengHei" panose="020B0604030504040204" pitchFamily="34" charset="-120"/>
                <a:ea typeface="Microsoft JhengHei" panose="020B0604030504040204" pitchFamily="34" charset="-120"/>
                <a:cs typeface="Arial" panose="020B0604020202020204" pitchFamily="34" charset="0"/>
              </a:rPr>
              <a:t>動態循環籃模型，使用最大</a:t>
            </a:r>
            <a:r>
              <a:rPr lang="en-US" altLang="zh-TW" sz="1050" dirty="0">
                <a:solidFill>
                  <a:schemeClr val="accent3">
                    <a:lumMod val="10000"/>
                  </a:schemeClr>
                </a:solidFill>
                <a:latin typeface="Microsoft JhengHei" panose="020B0604030504040204" pitchFamily="34" charset="-120"/>
                <a:ea typeface="Microsoft JhengHei" panose="020B0604030504040204" pitchFamily="34" charset="-120"/>
                <a:cs typeface="Arial" panose="020B0604020202020204" pitchFamily="34" charset="0"/>
              </a:rPr>
              <a:t>/</a:t>
            </a:r>
            <a:r>
              <a:rPr lang="zh-TW" altLang="en-US" sz="1050" dirty="0">
                <a:solidFill>
                  <a:schemeClr val="accent3">
                    <a:lumMod val="10000"/>
                  </a:schemeClr>
                </a:solidFill>
                <a:latin typeface="Microsoft JhengHei" panose="020B0604030504040204" pitchFamily="34" charset="-120"/>
                <a:ea typeface="Microsoft JhengHei" panose="020B0604030504040204" pitchFamily="34" charset="-120"/>
                <a:cs typeface="Arial" panose="020B0604020202020204" pitchFamily="34" charset="0"/>
              </a:rPr>
              <a:t>平均池化來編碼購物籃，學習用戶動態表示並捕捉全域順序特徵。</a:t>
            </a:r>
          </a:p>
        </p:txBody>
      </p:sp>
      <p:grpSp>
        <p:nvGrpSpPr>
          <p:cNvPr id="31" name="群組 30">
            <a:extLst>
              <a:ext uri="{FF2B5EF4-FFF2-40B4-BE49-F238E27FC236}">
                <a16:creationId xmlns:a16="http://schemas.microsoft.com/office/drawing/2014/main" id="{FDF13BBE-386A-D286-144A-3B07D66C7467}"/>
              </a:ext>
            </a:extLst>
          </p:cNvPr>
          <p:cNvGrpSpPr/>
          <p:nvPr/>
        </p:nvGrpSpPr>
        <p:grpSpPr>
          <a:xfrm>
            <a:off x="1386412" y="3501998"/>
            <a:ext cx="2310328" cy="660374"/>
            <a:chOff x="1319705" y="3486311"/>
            <a:chExt cx="2310328" cy="660374"/>
          </a:xfrm>
        </p:grpSpPr>
        <p:sp>
          <p:nvSpPr>
            <p:cNvPr id="44" name="文字方塊 43">
              <a:extLst>
                <a:ext uri="{FF2B5EF4-FFF2-40B4-BE49-F238E27FC236}">
                  <a16:creationId xmlns:a16="http://schemas.microsoft.com/office/drawing/2014/main" id="{F08B0D82-A88D-CE05-898C-523BC06DF7FD}"/>
                </a:ext>
              </a:extLst>
            </p:cNvPr>
            <p:cNvSpPr txBox="1"/>
            <p:nvPr/>
          </p:nvSpPr>
          <p:spPr>
            <a:xfrm>
              <a:off x="1502272" y="3486311"/>
              <a:ext cx="2127761" cy="660374"/>
            </a:xfrm>
            <a:prstGeom prst="rect">
              <a:avLst/>
            </a:prstGeom>
            <a:noFill/>
          </p:spPr>
          <p:txBody>
            <a:bodyPr wrap="square">
              <a:spAutoFit/>
            </a:bodyPr>
            <a:lstStyle/>
            <a:p>
              <a:pPr algn="just">
                <a:lnSpc>
                  <a:spcPct val="200000"/>
                </a:lnSpc>
              </a:pPr>
              <a:r>
                <a:rPr lang="zh-TW" altLang="en-US"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常面臨長距離依賴的問題</a:t>
              </a:r>
              <a:endParaRPr lang="en-US" altLang="zh-TW"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algn="just">
                <a:lnSpc>
                  <a:spcPct val="200000"/>
                </a:lnSpc>
              </a:pPr>
              <a:r>
                <a:rPr lang="zh-TW" altLang="en-US"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不容易識別局部特徵</a:t>
              </a:r>
              <a:endParaRPr lang="en-US" altLang="zh-TW" sz="1000" dirty="0">
                <a:solidFill>
                  <a:schemeClr val="accent3">
                    <a:lumMod val="10000"/>
                  </a:schemeClr>
                </a:solidFill>
                <a:latin typeface="Microsoft JhengHei" panose="020B0604030504040204" pitchFamily="34" charset="-120"/>
                <a:ea typeface="Microsoft JhengHei" panose="020B0604030504040204" pitchFamily="34" charset="-120"/>
                <a:cs typeface="Arial" panose="020B0604020202020204" pitchFamily="34" charset="0"/>
              </a:endParaRPr>
            </a:p>
          </p:txBody>
        </p:sp>
        <p:pic>
          <p:nvPicPr>
            <p:cNvPr id="45" name="圖片 44">
              <a:extLst>
                <a:ext uri="{FF2B5EF4-FFF2-40B4-BE49-F238E27FC236}">
                  <a16:creationId xmlns:a16="http://schemas.microsoft.com/office/drawing/2014/main" id="{3A217BB1-A6F1-AF78-A1E0-BD51173A46C4}"/>
                </a:ext>
              </a:extLst>
            </p:cNvPr>
            <p:cNvPicPr>
              <a:picLocks noChangeAspect="1"/>
            </p:cNvPicPr>
            <p:nvPr/>
          </p:nvPicPr>
          <p:blipFill>
            <a:blip r:embed="rId4"/>
            <a:stretch>
              <a:fillRect/>
            </a:stretch>
          </p:blipFill>
          <p:spPr>
            <a:xfrm>
              <a:off x="1319705" y="3622415"/>
              <a:ext cx="183312" cy="183312"/>
            </a:xfrm>
            <a:prstGeom prst="rect">
              <a:avLst/>
            </a:prstGeom>
          </p:spPr>
        </p:pic>
        <p:pic>
          <p:nvPicPr>
            <p:cNvPr id="46" name="圖片 45">
              <a:extLst>
                <a:ext uri="{FF2B5EF4-FFF2-40B4-BE49-F238E27FC236}">
                  <a16:creationId xmlns:a16="http://schemas.microsoft.com/office/drawing/2014/main" id="{8F31163C-BF55-C8CA-5F97-DF40490BF0B0}"/>
                </a:ext>
              </a:extLst>
            </p:cNvPr>
            <p:cNvPicPr>
              <a:picLocks noChangeAspect="1"/>
            </p:cNvPicPr>
            <p:nvPr/>
          </p:nvPicPr>
          <p:blipFill>
            <a:blip r:embed="rId4"/>
            <a:stretch>
              <a:fillRect/>
            </a:stretch>
          </p:blipFill>
          <p:spPr>
            <a:xfrm>
              <a:off x="1320712" y="3911115"/>
              <a:ext cx="183312" cy="183312"/>
            </a:xfrm>
            <a:prstGeom prst="rect">
              <a:avLst/>
            </a:prstGeom>
          </p:spPr>
        </p:pic>
      </p:grpSp>
      <p:grpSp>
        <p:nvGrpSpPr>
          <p:cNvPr id="40" name="群組 39">
            <a:extLst>
              <a:ext uri="{FF2B5EF4-FFF2-40B4-BE49-F238E27FC236}">
                <a16:creationId xmlns:a16="http://schemas.microsoft.com/office/drawing/2014/main" id="{9BF6B2B6-C1AC-47C5-A79F-2FF13BE7168C}"/>
              </a:ext>
            </a:extLst>
          </p:cNvPr>
          <p:cNvGrpSpPr/>
          <p:nvPr/>
        </p:nvGrpSpPr>
        <p:grpSpPr>
          <a:xfrm>
            <a:off x="3445224" y="1855605"/>
            <a:ext cx="2410729" cy="2309478"/>
            <a:chOff x="3445224" y="1855605"/>
            <a:chExt cx="2410729" cy="2309478"/>
          </a:xfrm>
        </p:grpSpPr>
        <p:sp>
          <p:nvSpPr>
            <p:cNvPr id="14" name="文字方塊 13">
              <a:extLst>
                <a:ext uri="{FF2B5EF4-FFF2-40B4-BE49-F238E27FC236}">
                  <a16:creationId xmlns:a16="http://schemas.microsoft.com/office/drawing/2014/main" id="{07280BD9-0029-94DB-71DD-82B66BB446C1}"/>
                </a:ext>
              </a:extLst>
            </p:cNvPr>
            <p:cNvSpPr txBox="1"/>
            <p:nvPr/>
          </p:nvSpPr>
          <p:spPr>
            <a:xfrm>
              <a:off x="3445224" y="1855605"/>
              <a:ext cx="2036506" cy="338554"/>
            </a:xfrm>
            <a:prstGeom prst="rect">
              <a:avLst/>
            </a:prstGeom>
            <a:noFill/>
          </p:spPr>
          <p:txBody>
            <a:bodyPr wrap="square">
              <a:spAutoFit/>
            </a:bodyPr>
            <a:lstStyle/>
            <a:p>
              <a:pPr algn="ctr"/>
              <a:r>
                <a:rPr lang="en-US" altLang="zh-TW" sz="1600" b="1" dirty="0">
                  <a:solidFill>
                    <a:schemeClr val="dk1"/>
                  </a:solidFill>
                  <a:latin typeface="Times New Roman" panose="02020603050405020304" pitchFamily="18" charset="0"/>
                  <a:ea typeface="SimHei" panose="02010609060101010101" pitchFamily="49" charset="-122"/>
                  <a:cs typeface="Times New Roman" panose="02020603050405020304" pitchFamily="18" charset="0"/>
                  <a:sym typeface="Montserrat Medium"/>
                </a:rPr>
                <a:t>RNN + CNN</a:t>
              </a:r>
            </a:p>
          </p:txBody>
        </p:sp>
        <p:sp>
          <p:nvSpPr>
            <p:cNvPr id="29" name="矩形: 圓角 1310">
              <a:extLst>
                <a:ext uri="{FF2B5EF4-FFF2-40B4-BE49-F238E27FC236}">
                  <a16:creationId xmlns:a16="http://schemas.microsoft.com/office/drawing/2014/main" id="{E52D64EA-9613-A6D2-599B-D80484A0A557}"/>
                </a:ext>
              </a:extLst>
            </p:cNvPr>
            <p:cNvSpPr/>
            <p:nvPr/>
          </p:nvSpPr>
          <p:spPr>
            <a:xfrm>
              <a:off x="3513982" y="2351454"/>
              <a:ext cx="2050215" cy="1155966"/>
            </a:xfrm>
            <a:prstGeom prst="roundRect">
              <a:avLst>
                <a:gd name="adj" fmla="val 4295"/>
              </a:avLst>
            </a:prstGeom>
            <a:solidFill>
              <a:schemeClr val="accent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2" name="群組 31">
              <a:extLst>
                <a:ext uri="{FF2B5EF4-FFF2-40B4-BE49-F238E27FC236}">
                  <a16:creationId xmlns:a16="http://schemas.microsoft.com/office/drawing/2014/main" id="{C3B81297-C2AA-8E44-BF4A-2AE6D14AC1FC}"/>
                </a:ext>
              </a:extLst>
            </p:cNvPr>
            <p:cNvGrpSpPr/>
            <p:nvPr/>
          </p:nvGrpSpPr>
          <p:grpSpPr>
            <a:xfrm>
              <a:off x="3545625" y="3504709"/>
              <a:ext cx="2310328" cy="660374"/>
              <a:chOff x="1319705" y="3486311"/>
              <a:chExt cx="2310328" cy="660374"/>
            </a:xfrm>
          </p:grpSpPr>
          <p:sp>
            <p:nvSpPr>
              <p:cNvPr id="41" name="文字方塊 40">
                <a:extLst>
                  <a:ext uri="{FF2B5EF4-FFF2-40B4-BE49-F238E27FC236}">
                    <a16:creationId xmlns:a16="http://schemas.microsoft.com/office/drawing/2014/main" id="{1BDDDE9C-2368-DA4E-7961-CF701C9A76F4}"/>
                  </a:ext>
                </a:extLst>
              </p:cNvPr>
              <p:cNvSpPr txBox="1"/>
              <p:nvPr/>
            </p:nvSpPr>
            <p:spPr>
              <a:xfrm>
                <a:off x="1502272" y="3486311"/>
                <a:ext cx="2127761" cy="660374"/>
              </a:xfrm>
              <a:prstGeom prst="rect">
                <a:avLst/>
              </a:prstGeom>
              <a:noFill/>
            </p:spPr>
            <p:txBody>
              <a:bodyPr wrap="square">
                <a:spAutoFit/>
              </a:bodyPr>
              <a:lstStyle/>
              <a:p>
                <a:pPr algn="just">
                  <a:lnSpc>
                    <a:spcPct val="200000"/>
                  </a:lnSpc>
                </a:pPr>
                <a:r>
                  <a:rPr lang="zh-TW" altLang="en-US"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項目間的具體相似性或相互關聯</a:t>
                </a:r>
                <a:endParaRPr lang="en-US" altLang="zh-TW"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algn="just">
                  <a:lnSpc>
                    <a:spcPct val="200000"/>
                  </a:lnSpc>
                </a:pPr>
                <a:r>
                  <a:rPr lang="zh-TW" altLang="en-US"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難以捕捉用戶的長短期偏好</a:t>
                </a:r>
                <a:endParaRPr lang="en-US" altLang="zh-TW" sz="1000" dirty="0">
                  <a:solidFill>
                    <a:schemeClr val="accent3">
                      <a:lumMod val="10000"/>
                    </a:schemeClr>
                  </a:solidFill>
                  <a:latin typeface="Microsoft JhengHei" panose="020B0604030504040204" pitchFamily="34" charset="-120"/>
                  <a:ea typeface="Microsoft JhengHei" panose="020B0604030504040204" pitchFamily="34" charset="-120"/>
                  <a:cs typeface="Arial" panose="020B0604020202020204" pitchFamily="34" charset="0"/>
                </a:endParaRPr>
              </a:p>
            </p:txBody>
          </p:sp>
          <p:pic>
            <p:nvPicPr>
              <p:cNvPr id="42" name="圖片 41">
                <a:extLst>
                  <a:ext uri="{FF2B5EF4-FFF2-40B4-BE49-F238E27FC236}">
                    <a16:creationId xmlns:a16="http://schemas.microsoft.com/office/drawing/2014/main" id="{E66C8226-84E1-0E4B-0E12-D3788D2C4156}"/>
                  </a:ext>
                </a:extLst>
              </p:cNvPr>
              <p:cNvPicPr>
                <a:picLocks noChangeAspect="1"/>
              </p:cNvPicPr>
              <p:nvPr/>
            </p:nvPicPr>
            <p:blipFill>
              <a:blip r:embed="rId4"/>
              <a:stretch>
                <a:fillRect/>
              </a:stretch>
            </p:blipFill>
            <p:spPr>
              <a:xfrm>
                <a:off x="1319705" y="3622415"/>
                <a:ext cx="183312" cy="183312"/>
              </a:xfrm>
              <a:prstGeom prst="rect">
                <a:avLst/>
              </a:prstGeom>
            </p:spPr>
          </p:pic>
          <p:pic>
            <p:nvPicPr>
              <p:cNvPr id="43" name="圖片 42">
                <a:extLst>
                  <a:ext uri="{FF2B5EF4-FFF2-40B4-BE49-F238E27FC236}">
                    <a16:creationId xmlns:a16="http://schemas.microsoft.com/office/drawing/2014/main" id="{2D437E89-9900-7292-B459-82BD0F9AEBCC}"/>
                  </a:ext>
                </a:extLst>
              </p:cNvPr>
              <p:cNvPicPr>
                <a:picLocks noChangeAspect="1"/>
              </p:cNvPicPr>
              <p:nvPr/>
            </p:nvPicPr>
            <p:blipFill>
              <a:blip r:embed="rId4"/>
              <a:stretch>
                <a:fillRect/>
              </a:stretch>
            </p:blipFill>
            <p:spPr>
              <a:xfrm>
                <a:off x="1320712" y="3911115"/>
                <a:ext cx="183312" cy="183312"/>
              </a:xfrm>
              <a:prstGeom prst="rect">
                <a:avLst/>
              </a:prstGeom>
            </p:spPr>
          </p:pic>
        </p:grpSp>
        <p:sp>
          <p:nvSpPr>
            <p:cNvPr id="34" name="文字方塊 33">
              <a:extLst>
                <a:ext uri="{FF2B5EF4-FFF2-40B4-BE49-F238E27FC236}">
                  <a16:creationId xmlns:a16="http://schemas.microsoft.com/office/drawing/2014/main" id="{5BED3B4C-D465-7C14-3C88-6501F28D9B3B}"/>
                </a:ext>
              </a:extLst>
            </p:cNvPr>
            <p:cNvSpPr txBox="1"/>
            <p:nvPr/>
          </p:nvSpPr>
          <p:spPr>
            <a:xfrm>
              <a:off x="3513981" y="2398838"/>
              <a:ext cx="1221947" cy="261610"/>
            </a:xfrm>
            <a:prstGeom prst="rect">
              <a:avLst/>
            </a:prstGeom>
            <a:noFill/>
          </p:spPr>
          <p:txBody>
            <a:bodyPr wrap="square">
              <a:spAutoFit/>
            </a:bodyPr>
            <a:lstStyle/>
            <a:p>
              <a:r>
                <a:rPr lang="en-US" altLang="zh-TW" sz="1100" b="1" dirty="0">
                  <a:solidFill>
                    <a:schemeClr val="tx1">
                      <a:lumMod val="50000"/>
                    </a:schemeClr>
                  </a:solidFill>
                  <a:latin typeface="Times New Roman" panose="02020603050405020304" pitchFamily="18" charset="0"/>
                  <a:ea typeface="標楷體" panose="03000509000000000000" pitchFamily="65" charset="-120"/>
                  <a:cs typeface="Times New Roman" panose="02020603050405020304" pitchFamily="18" charset="0"/>
                </a:rPr>
                <a:t>Xu et al., 2020</a:t>
              </a:r>
              <a:endParaRPr lang="zh-TW" altLang="en-US" sz="1100" b="1" dirty="0">
                <a:solidFill>
                  <a:schemeClr val="tx1">
                    <a:lumMod val="50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5" name="文字方塊 34">
              <a:extLst>
                <a:ext uri="{FF2B5EF4-FFF2-40B4-BE49-F238E27FC236}">
                  <a16:creationId xmlns:a16="http://schemas.microsoft.com/office/drawing/2014/main" id="{F684A5FD-61CC-8B60-0911-1267BF287EFB}"/>
                </a:ext>
              </a:extLst>
            </p:cNvPr>
            <p:cNvSpPr txBox="1"/>
            <p:nvPr/>
          </p:nvSpPr>
          <p:spPr>
            <a:xfrm>
              <a:off x="3513981" y="2647662"/>
              <a:ext cx="2050215" cy="790281"/>
            </a:xfrm>
            <a:prstGeom prst="rect">
              <a:avLst/>
            </a:prstGeom>
            <a:noFill/>
          </p:spPr>
          <p:txBody>
            <a:bodyPr wrap="square">
              <a:spAutoFit/>
            </a:bodyPr>
            <a:lstStyle/>
            <a:p>
              <a:pPr algn="just">
                <a:lnSpc>
                  <a:spcPct val="150000"/>
                </a:lnSpc>
              </a:pPr>
              <a:r>
                <a:rPr lang="zh-TW" altLang="en-US" sz="1050"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rPr>
                <a:t>循環卷積神經網路模型，利用 </a:t>
              </a:r>
              <a:r>
                <a:rPr lang="en-US" altLang="zh-TW" sz="1050"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rPr>
                <a:t>RNN </a:t>
              </a:r>
              <a:r>
                <a:rPr lang="zh-TW" altLang="en-US" sz="1050"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rPr>
                <a:t>捕捉複雜依賴關係， </a:t>
              </a:r>
              <a:r>
                <a:rPr lang="en-US" altLang="zh-TW" sz="1050"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rPr>
                <a:t>CNN </a:t>
              </a:r>
              <a:r>
                <a:rPr lang="zh-TW" altLang="en-US" sz="1050"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rPr>
                <a:t>卷積運算提取短期順序模式。</a:t>
              </a:r>
              <a:endParaRPr lang="en-US" altLang="zh-TW" sz="1050"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endParaRPr>
            </a:p>
          </p:txBody>
        </p:sp>
      </p:grpSp>
      <p:grpSp>
        <p:nvGrpSpPr>
          <p:cNvPr id="47" name="群組 46">
            <a:extLst>
              <a:ext uri="{FF2B5EF4-FFF2-40B4-BE49-F238E27FC236}">
                <a16:creationId xmlns:a16="http://schemas.microsoft.com/office/drawing/2014/main" id="{BCB04694-C728-46FB-9DA8-028220E210A0}"/>
              </a:ext>
            </a:extLst>
          </p:cNvPr>
          <p:cNvGrpSpPr/>
          <p:nvPr/>
        </p:nvGrpSpPr>
        <p:grpSpPr>
          <a:xfrm>
            <a:off x="5643997" y="1853667"/>
            <a:ext cx="2079869" cy="2303144"/>
            <a:chOff x="5643997" y="1853667"/>
            <a:chExt cx="2079869" cy="2303144"/>
          </a:xfrm>
        </p:grpSpPr>
        <p:sp>
          <p:nvSpPr>
            <p:cNvPr id="15" name="文字方塊 14">
              <a:extLst>
                <a:ext uri="{FF2B5EF4-FFF2-40B4-BE49-F238E27FC236}">
                  <a16:creationId xmlns:a16="http://schemas.microsoft.com/office/drawing/2014/main" id="{EF4A7BE2-DE30-7821-ED2F-DE0B298DF3BE}"/>
                </a:ext>
              </a:extLst>
            </p:cNvPr>
            <p:cNvSpPr txBox="1"/>
            <p:nvPr/>
          </p:nvSpPr>
          <p:spPr>
            <a:xfrm>
              <a:off x="5652624" y="1853667"/>
              <a:ext cx="2036506" cy="338554"/>
            </a:xfrm>
            <a:prstGeom prst="rect">
              <a:avLst/>
            </a:prstGeom>
            <a:noFill/>
          </p:spPr>
          <p:txBody>
            <a:bodyPr wrap="square">
              <a:spAutoFit/>
            </a:bodyPr>
            <a:lstStyle/>
            <a:p>
              <a:pPr algn="ctr"/>
              <a:r>
                <a:rPr lang="en-US" altLang="zh-TW" sz="1600" b="1" dirty="0">
                  <a:solidFill>
                    <a:schemeClr val="dk1"/>
                  </a:solidFill>
                  <a:latin typeface="Times New Roman" panose="02020603050405020304" pitchFamily="18" charset="0"/>
                  <a:ea typeface="SimHei" panose="02010609060101010101" pitchFamily="49" charset="-122"/>
                  <a:cs typeface="Times New Roman" panose="02020603050405020304" pitchFamily="18" charset="0"/>
                  <a:sym typeface="Montserrat Medium"/>
                </a:rPr>
                <a:t>ATTENTION</a:t>
              </a:r>
            </a:p>
          </p:txBody>
        </p:sp>
        <p:sp>
          <p:nvSpPr>
            <p:cNvPr id="30" name="矩形: 圓角 1310">
              <a:extLst>
                <a:ext uri="{FF2B5EF4-FFF2-40B4-BE49-F238E27FC236}">
                  <a16:creationId xmlns:a16="http://schemas.microsoft.com/office/drawing/2014/main" id="{2E04E337-9391-058B-BB45-16426B0250AD}"/>
                </a:ext>
              </a:extLst>
            </p:cNvPr>
            <p:cNvSpPr/>
            <p:nvPr/>
          </p:nvSpPr>
          <p:spPr>
            <a:xfrm>
              <a:off x="5673651" y="2351452"/>
              <a:ext cx="2050215" cy="1159105"/>
            </a:xfrm>
            <a:prstGeom prst="roundRect">
              <a:avLst>
                <a:gd name="adj" fmla="val 4295"/>
              </a:avLst>
            </a:prstGeom>
            <a:solidFill>
              <a:schemeClr val="accent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33" name="群組 32">
              <a:extLst>
                <a:ext uri="{FF2B5EF4-FFF2-40B4-BE49-F238E27FC236}">
                  <a16:creationId xmlns:a16="http://schemas.microsoft.com/office/drawing/2014/main" id="{9DF7D917-088D-F397-B0B8-4094BCFBC861}"/>
                </a:ext>
              </a:extLst>
            </p:cNvPr>
            <p:cNvGrpSpPr/>
            <p:nvPr/>
          </p:nvGrpSpPr>
          <p:grpSpPr>
            <a:xfrm>
              <a:off x="5728961" y="3496437"/>
              <a:ext cx="1909964" cy="660374"/>
              <a:chOff x="1319705" y="3486311"/>
              <a:chExt cx="1909964" cy="660374"/>
            </a:xfrm>
          </p:grpSpPr>
          <p:sp>
            <p:nvSpPr>
              <p:cNvPr id="38" name="文字方塊 37">
                <a:extLst>
                  <a:ext uri="{FF2B5EF4-FFF2-40B4-BE49-F238E27FC236}">
                    <a16:creationId xmlns:a16="http://schemas.microsoft.com/office/drawing/2014/main" id="{82BA1128-A195-A7D8-1FCB-873ED114B226}"/>
                  </a:ext>
                </a:extLst>
              </p:cNvPr>
              <p:cNvSpPr txBox="1"/>
              <p:nvPr/>
            </p:nvSpPr>
            <p:spPr>
              <a:xfrm>
                <a:off x="1502273" y="3486311"/>
                <a:ext cx="1727396" cy="660374"/>
              </a:xfrm>
              <a:prstGeom prst="rect">
                <a:avLst/>
              </a:prstGeom>
              <a:noFill/>
            </p:spPr>
            <p:txBody>
              <a:bodyPr wrap="square">
                <a:spAutoFit/>
              </a:bodyPr>
              <a:lstStyle/>
              <a:p>
                <a:pPr algn="just">
                  <a:lnSpc>
                    <a:spcPct val="200000"/>
                  </a:lnSpc>
                </a:pPr>
                <a:r>
                  <a:rPr lang="zh-TW" altLang="en-US"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用戶和項目間的複雜結構關聯仍沒有被充分挖掘</a:t>
                </a:r>
                <a:endParaRPr lang="en-US" altLang="zh-TW" sz="1000" dirty="0">
                  <a:solidFill>
                    <a:schemeClr val="accent3">
                      <a:lumMod val="10000"/>
                    </a:schemeClr>
                  </a:solidFill>
                  <a:latin typeface="Microsoft JhengHei" panose="020B0604030504040204" pitchFamily="34" charset="-120"/>
                  <a:ea typeface="Microsoft JhengHei" panose="020B0604030504040204" pitchFamily="34" charset="-120"/>
                  <a:cs typeface="Arial" panose="020B0604020202020204" pitchFamily="34" charset="0"/>
                </a:endParaRPr>
              </a:p>
            </p:txBody>
          </p:sp>
          <p:pic>
            <p:nvPicPr>
              <p:cNvPr id="39" name="圖片 38">
                <a:extLst>
                  <a:ext uri="{FF2B5EF4-FFF2-40B4-BE49-F238E27FC236}">
                    <a16:creationId xmlns:a16="http://schemas.microsoft.com/office/drawing/2014/main" id="{15435FF0-7482-6498-4043-218A5BEF140B}"/>
                  </a:ext>
                </a:extLst>
              </p:cNvPr>
              <p:cNvPicPr>
                <a:picLocks noChangeAspect="1"/>
              </p:cNvPicPr>
              <p:nvPr/>
            </p:nvPicPr>
            <p:blipFill>
              <a:blip r:embed="rId4"/>
              <a:stretch>
                <a:fillRect/>
              </a:stretch>
            </p:blipFill>
            <p:spPr>
              <a:xfrm>
                <a:off x="1319705" y="3622415"/>
                <a:ext cx="183312" cy="183312"/>
              </a:xfrm>
              <a:prstGeom prst="rect">
                <a:avLst/>
              </a:prstGeom>
            </p:spPr>
          </p:pic>
        </p:grpSp>
        <p:sp>
          <p:nvSpPr>
            <p:cNvPr id="36" name="文字方塊 35">
              <a:extLst>
                <a:ext uri="{FF2B5EF4-FFF2-40B4-BE49-F238E27FC236}">
                  <a16:creationId xmlns:a16="http://schemas.microsoft.com/office/drawing/2014/main" id="{F1D83FED-14EB-A9A8-D220-171D3A279095}"/>
                </a:ext>
              </a:extLst>
            </p:cNvPr>
            <p:cNvSpPr txBox="1"/>
            <p:nvPr/>
          </p:nvSpPr>
          <p:spPr>
            <a:xfrm>
              <a:off x="5704630" y="2398838"/>
              <a:ext cx="1805025" cy="261610"/>
            </a:xfrm>
            <a:prstGeom prst="rect">
              <a:avLst/>
            </a:prstGeom>
            <a:noFill/>
          </p:spPr>
          <p:txBody>
            <a:bodyPr wrap="square">
              <a:spAutoFit/>
            </a:bodyPr>
            <a:lstStyle/>
            <a:p>
              <a:r>
                <a:rPr lang="en-US" altLang="zh-TW" sz="1100" b="1" dirty="0">
                  <a:solidFill>
                    <a:schemeClr val="tx1">
                      <a:lumMod val="50000"/>
                    </a:schemeClr>
                  </a:solidFill>
                  <a:latin typeface="Times New Roman" panose="02020603050405020304" pitchFamily="18" charset="0"/>
                  <a:ea typeface="標楷體" panose="03000509000000000000" pitchFamily="65" charset="-120"/>
                  <a:cs typeface="Times New Roman" panose="02020603050405020304" pitchFamily="18" charset="0"/>
                </a:rPr>
                <a:t>Chen et al., 2021</a:t>
              </a:r>
              <a:endParaRPr lang="zh-TW" altLang="en-US" sz="1100" b="1" dirty="0">
                <a:solidFill>
                  <a:schemeClr val="tx1">
                    <a:lumMod val="50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7" name="文字方塊 36">
              <a:extLst>
                <a:ext uri="{FF2B5EF4-FFF2-40B4-BE49-F238E27FC236}">
                  <a16:creationId xmlns:a16="http://schemas.microsoft.com/office/drawing/2014/main" id="{E47DD65C-CCE2-F597-11BE-2B3212ED758E}"/>
                </a:ext>
              </a:extLst>
            </p:cNvPr>
            <p:cNvSpPr txBox="1"/>
            <p:nvPr/>
          </p:nvSpPr>
          <p:spPr>
            <a:xfrm>
              <a:off x="5643997" y="2657106"/>
              <a:ext cx="2050215" cy="790281"/>
            </a:xfrm>
            <a:prstGeom prst="rect">
              <a:avLst/>
            </a:prstGeom>
            <a:noFill/>
          </p:spPr>
          <p:txBody>
            <a:bodyPr wrap="square">
              <a:spAutoFit/>
            </a:bodyPr>
            <a:lstStyle/>
            <a:p>
              <a:pPr algn="just">
                <a:lnSpc>
                  <a:spcPct val="150000"/>
                </a:lnSpc>
              </a:pPr>
              <a:r>
                <a:rPr lang="zh-TW" altLang="en-US"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考慮用戶興趣動態屬性，週期性感知編碼器捕捉動態屬性的時間模式，注意力模組學習項目關係。</a:t>
              </a:r>
              <a:endParaRPr lang="zh-TW" altLang="en-US" sz="1050"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endParaRPr>
            </a:p>
          </p:txBody>
        </p:sp>
      </p:grpSp>
      <p:sp>
        <p:nvSpPr>
          <p:cNvPr id="51" name="Google Shape;1616;p32">
            <a:extLst>
              <a:ext uri="{FF2B5EF4-FFF2-40B4-BE49-F238E27FC236}">
                <a16:creationId xmlns:a16="http://schemas.microsoft.com/office/drawing/2014/main" id="{9F727DBF-3FE5-4C0C-8D5B-F58DF64CFBAD}"/>
              </a:ext>
            </a:extLst>
          </p:cNvPr>
          <p:cNvSpPr/>
          <p:nvPr/>
        </p:nvSpPr>
        <p:spPr>
          <a:xfrm>
            <a:off x="3934481" y="1797"/>
            <a:ext cx="892500" cy="561300"/>
          </a:xfrm>
          <a:prstGeom prst="rect">
            <a:avLst/>
          </a:prstGeom>
          <a:solidFill>
            <a:srgbClr val="BCA2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EFEFEF"/>
              </a:solidFill>
            </a:endParaRPr>
          </a:p>
        </p:txBody>
      </p:sp>
      <p:sp>
        <p:nvSpPr>
          <p:cNvPr id="52" name="Google Shape;235;p30">
            <a:hlinkClick r:id="rId5" action="ppaction://hlinksldjump"/>
            <a:extLst>
              <a:ext uri="{FF2B5EF4-FFF2-40B4-BE49-F238E27FC236}">
                <a16:creationId xmlns:a16="http://schemas.microsoft.com/office/drawing/2014/main" id="{6B010422-4A9A-4E9C-BBCC-0A1C1B914375}"/>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研究方法</a:t>
            </a:r>
            <a:endParaRPr lang="zh-TW" altLang="en-US" b="1" dirty="0">
              <a:latin typeface="Microsoft JhengHei" panose="020B0604030504040204" pitchFamily="34" charset="-120"/>
              <a:ea typeface="Microsoft JhengHei" panose="020B0604030504040204" pitchFamily="34" charset="-120"/>
            </a:endParaRPr>
          </a:p>
        </p:txBody>
      </p:sp>
      <p:sp>
        <p:nvSpPr>
          <p:cNvPr id="53" name="Google Shape;236;p30">
            <a:hlinkClick r:id="rId6" action="ppaction://hlinksldjump"/>
            <a:extLst>
              <a:ext uri="{FF2B5EF4-FFF2-40B4-BE49-F238E27FC236}">
                <a16:creationId xmlns:a16="http://schemas.microsoft.com/office/drawing/2014/main" id="{7F0A7DB8-4590-4973-B2CC-F5C7ED48059F}"/>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54" name="Google Shape;237;p30">
            <a:hlinkClick r:id="rId7" action="ppaction://hlinksldjump"/>
            <a:extLst>
              <a:ext uri="{FF2B5EF4-FFF2-40B4-BE49-F238E27FC236}">
                <a16:creationId xmlns:a16="http://schemas.microsoft.com/office/drawing/2014/main" id="{A5E4007B-FC14-47D1-95BA-05D2B7714A33}"/>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55" name="Google Shape;239;p30">
            <a:hlinkClick r:id="" action="ppaction://noaction"/>
            <a:extLst>
              <a:ext uri="{FF2B5EF4-FFF2-40B4-BE49-F238E27FC236}">
                <a16:creationId xmlns:a16="http://schemas.microsoft.com/office/drawing/2014/main" id="{2F1A3E51-7094-454C-9188-F3AA6D7D8CF3}"/>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56" name="Google Shape;240;p30">
            <a:hlinkClick r:id="" action="ppaction://noaction"/>
            <a:extLst>
              <a:ext uri="{FF2B5EF4-FFF2-40B4-BE49-F238E27FC236}">
                <a16:creationId xmlns:a16="http://schemas.microsoft.com/office/drawing/2014/main" id="{135574F2-C6AC-47B5-ABE7-331CB9E4D64D}"/>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57" name="Google Shape;237;p30">
            <a:hlinkClick r:id="rId7" action="ppaction://hlinksldjump"/>
            <a:extLst>
              <a:ext uri="{FF2B5EF4-FFF2-40B4-BE49-F238E27FC236}">
                <a16:creationId xmlns:a16="http://schemas.microsoft.com/office/drawing/2014/main" id="{1AA3D5F3-6112-4863-A40E-053390401FAA}"/>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58" name="文字方塊 57">
            <a:extLst>
              <a:ext uri="{FF2B5EF4-FFF2-40B4-BE49-F238E27FC236}">
                <a16:creationId xmlns:a16="http://schemas.microsoft.com/office/drawing/2014/main" id="{96089596-8BCC-45CD-A858-B79A0C84F50F}"/>
              </a:ext>
            </a:extLst>
          </p:cNvPr>
          <p:cNvSpPr txBox="1"/>
          <p:nvPr/>
        </p:nvSpPr>
        <p:spPr>
          <a:xfrm>
            <a:off x="8539718" y="4872599"/>
            <a:ext cx="604282" cy="246221"/>
          </a:xfrm>
          <a:prstGeom prst="rect">
            <a:avLst/>
          </a:prstGeom>
          <a:noFill/>
        </p:spPr>
        <p:txBody>
          <a:bodyPr wrap="square" rtlCol="0">
            <a:spAutoFit/>
          </a:bodyPr>
          <a:lstStyle/>
          <a:p>
            <a:pPr algn="ctr"/>
            <a:r>
              <a:rPr lang="en-US" altLang="zh-TW" sz="1000" b="1" dirty="0">
                <a:latin typeface="Times New Roman" panose="02020603050405020304" pitchFamily="18" charset="0"/>
                <a:cs typeface="Times New Roman" panose="02020603050405020304" pitchFamily="18" charset="0"/>
              </a:rPr>
              <a:t>12 / 57</a:t>
            </a:r>
            <a:endParaRPr lang="zh-TW" altLang="en-US" sz="1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2135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3" name="矩形 2">
            <a:extLst>
              <a:ext uri="{FF2B5EF4-FFF2-40B4-BE49-F238E27FC236}">
                <a16:creationId xmlns:a16="http://schemas.microsoft.com/office/drawing/2014/main" id="{258A588A-6B36-498B-CCCB-18101C1143B0}"/>
              </a:ext>
            </a:extLst>
          </p:cNvPr>
          <p:cNvSpPr/>
          <p:nvPr/>
        </p:nvSpPr>
        <p:spPr>
          <a:xfrm flipV="1">
            <a:off x="723016" y="954262"/>
            <a:ext cx="2364306" cy="45719"/>
          </a:xfrm>
          <a:prstGeom prst="rect">
            <a:avLst/>
          </a:prstGeom>
          <a:solidFill>
            <a:srgbClr val="C8ACDB">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文字方塊 1">
            <a:extLst>
              <a:ext uri="{FF2B5EF4-FFF2-40B4-BE49-F238E27FC236}">
                <a16:creationId xmlns:a16="http://schemas.microsoft.com/office/drawing/2014/main" id="{D7E6882D-CB1F-69C4-7CE9-5DA1D606C906}"/>
              </a:ext>
            </a:extLst>
          </p:cNvPr>
          <p:cNvSpPr txBox="1"/>
          <p:nvPr/>
        </p:nvSpPr>
        <p:spPr>
          <a:xfrm>
            <a:off x="748219" y="732196"/>
            <a:ext cx="2339102" cy="338554"/>
          </a:xfrm>
          <a:prstGeom prst="rect">
            <a:avLst/>
          </a:prstGeom>
          <a:noFill/>
        </p:spPr>
        <p:txBody>
          <a:bodyPr wrap="none" rtlCol="0">
            <a:spAutoFit/>
          </a:bodyPr>
          <a:lstStyle/>
          <a:p>
            <a:r>
              <a:rPr kumimoji="1" lang="en-US" altLang="zh-TW" sz="1600" b="1" dirty="0">
                <a:latin typeface="Times New Roman" panose="02020603050405020304" pitchFamily="18" charset="0"/>
                <a:cs typeface="Times New Roman" panose="02020603050405020304" pitchFamily="18" charset="0"/>
              </a:rPr>
              <a:t>2.2 </a:t>
            </a:r>
            <a:r>
              <a:rPr kumimoji="1" lang="zh-TW" altLang="en-US" sz="1600" b="1" dirty="0">
                <a:latin typeface="Times New Roman" panose="02020603050405020304" pitchFamily="18" charset="0"/>
                <a:cs typeface="Times New Roman" panose="02020603050405020304" pitchFamily="18" charset="0"/>
              </a:rPr>
              <a:t>基於神經網路的方法</a:t>
            </a:r>
            <a:endParaRPr kumimoji="1" lang="zh-TW" altLang="en-US" sz="1600" b="1" dirty="0">
              <a:latin typeface="Arial" panose="020B0604020202020204" pitchFamily="34" charset="0"/>
              <a:cs typeface="Arial" panose="020B0604020202020204" pitchFamily="34" charset="0"/>
            </a:endParaRPr>
          </a:p>
        </p:txBody>
      </p:sp>
      <p:sp>
        <p:nvSpPr>
          <p:cNvPr id="20" name="Google Shape;2872;p36">
            <a:extLst>
              <a:ext uri="{FF2B5EF4-FFF2-40B4-BE49-F238E27FC236}">
                <a16:creationId xmlns:a16="http://schemas.microsoft.com/office/drawing/2014/main" id="{B09745DC-A216-92BF-47A8-550848493423}"/>
              </a:ext>
            </a:extLst>
          </p:cNvPr>
          <p:cNvSpPr/>
          <p:nvPr/>
        </p:nvSpPr>
        <p:spPr>
          <a:xfrm>
            <a:off x="6151905" y="1208458"/>
            <a:ext cx="1130344" cy="297600"/>
          </a:xfrm>
          <a:prstGeom prst="roundRect">
            <a:avLst>
              <a:gd name="adj" fmla="val 50000"/>
            </a:avLst>
          </a:prstGeom>
          <a:solidFill>
            <a:srgbClr val="C00000">
              <a:alpha val="3000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矩形 7">
            <a:extLst>
              <a:ext uri="{FF2B5EF4-FFF2-40B4-BE49-F238E27FC236}">
                <a16:creationId xmlns:a16="http://schemas.microsoft.com/office/drawing/2014/main" id="{A3838F5A-6DE9-93BC-049E-95464C891F88}"/>
              </a:ext>
            </a:extLst>
          </p:cNvPr>
          <p:cNvSpPr/>
          <p:nvPr/>
        </p:nvSpPr>
        <p:spPr>
          <a:xfrm>
            <a:off x="1238125" y="1634743"/>
            <a:ext cx="6595196" cy="2876602"/>
          </a:xfrm>
          <a:prstGeom prst="rect">
            <a:avLst/>
          </a:prstGeom>
          <a:solidFill>
            <a:srgbClr val="C8ACDB">
              <a:alpha val="9000"/>
            </a:srgbClr>
          </a:solidFill>
          <a:ln w="1270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Google Shape;4184;p44">
            <a:extLst>
              <a:ext uri="{FF2B5EF4-FFF2-40B4-BE49-F238E27FC236}">
                <a16:creationId xmlns:a16="http://schemas.microsoft.com/office/drawing/2014/main" id="{DAADF391-74B2-EE90-1C3F-DFDF24F320CB}"/>
              </a:ext>
            </a:extLst>
          </p:cNvPr>
          <p:cNvSpPr/>
          <p:nvPr/>
        </p:nvSpPr>
        <p:spPr>
          <a:xfrm>
            <a:off x="1238124" y="1617197"/>
            <a:ext cx="1986300" cy="67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496;p44">
            <a:extLst>
              <a:ext uri="{FF2B5EF4-FFF2-40B4-BE49-F238E27FC236}">
                <a16:creationId xmlns:a16="http://schemas.microsoft.com/office/drawing/2014/main" id="{7B3F093B-D3F6-E48E-9890-0DDE28F7AD53}"/>
              </a:ext>
            </a:extLst>
          </p:cNvPr>
          <p:cNvSpPr/>
          <p:nvPr/>
        </p:nvSpPr>
        <p:spPr>
          <a:xfrm>
            <a:off x="3445224" y="1617197"/>
            <a:ext cx="1986300" cy="67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497;p44">
            <a:extLst>
              <a:ext uri="{FF2B5EF4-FFF2-40B4-BE49-F238E27FC236}">
                <a16:creationId xmlns:a16="http://schemas.microsoft.com/office/drawing/2014/main" id="{F56320AB-754D-871F-1F86-AF7D4FABFE69}"/>
              </a:ext>
            </a:extLst>
          </p:cNvPr>
          <p:cNvSpPr/>
          <p:nvPr/>
        </p:nvSpPr>
        <p:spPr>
          <a:xfrm>
            <a:off x="5652623" y="1617197"/>
            <a:ext cx="2180697" cy="67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文字方塊 12">
            <a:extLst>
              <a:ext uri="{FF2B5EF4-FFF2-40B4-BE49-F238E27FC236}">
                <a16:creationId xmlns:a16="http://schemas.microsoft.com/office/drawing/2014/main" id="{52D6F46F-7DB7-4130-3F4D-3E594E94CA69}"/>
              </a:ext>
            </a:extLst>
          </p:cNvPr>
          <p:cNvSpPr txBox="1"/>
          <p:nvPr/>
        </p:nvSpPr>
        <p:spPr>
          <a:xfrm>
            <a:off x="1238124" y="1773731"/>
            <a:ext cx="2036506" cy="338554"/>
          </a:xfrm>
          <a:prstGeom prst="rect">
            <a:avLst/>
          </a:prstGeom>
          <a:noFill/>
        </p:spPr>
        <p:txBody>
          <a:bodyPr wrap="square">
            <a:spAutoFit/>
          </a:bodyPr>
          <a:lstStyle/>
          <a:p>
            <a:pPr algn="ctr"/>
            <a:r>
              <a:rPr lang="en-US" altLang="zh-TW" sz="1600" b="1" dirty="0">
                <a:solidFill>
                  <a:schemeClr val="dk1"/>
                </a:solidFill>
                <a:latin typeface="Times New Roman" panose="02020603050405020304" pitchFamily="18" charset="0"/>
                <a:ea typeface="SimHei" panose="02010609060101010101" pitchFamily="49" charset="-122"/>
                <a:cs typeface="Times New Roman" panose="02020603050405020304" pitchFamily="18" charset="0"/>
                <a:sym typeface="Montserrat Medium"/>
              </a:rPr>
              <a:t>GNN </a:t>
            </a:r>
          </a:p>
        </p:txBody>
      </p:sp>
      <p:sp>
        <p:nvSpPr>
          <p:cNvPr id="16" name="Google Shape;2872;p36">
            <a:extLst>
              <a:ext uri="{FF2B5EF4-FFF2-40B4-BE49-F238E27FC236}">
                <a16:creationId xmlns:a16="http://schemas.microsoft.com/office/drawing/2014/main" id="{931B6BB0-0BA3-C6B3-1650-6C3F7912823F}"/>
              </a:ext>
            </a:extLst>
          </p:cNvPr>
          <p:cNvSpPr/>
          <p:nvPr/>
        </p:nvSpPr>
        <p:spPr>
          <a:xfrm>
            <a:off x="1720364" y="1192921"/>
            <a:ext cx="1034400" cy="297600"/>
          </a:xfrm>
          <a:prstGeom prst="roundRect">
            <a:avLst>
              <a:gd name="adj" fmla="val 50000"/>
            </a:avLst>
          </a:prstGeom>
          <a:solidFill>
            <a:srgbClr val="C8ACDB">
              <a:alpha val="3000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文字方塊 16">
            <a:extLst>
              <a:ext uri="{FF2B5EF4-FFF2-40B4-BE49-F238E27FC236}">
                <a16:creationId xmlns:a16="http://schemas.microsoft.com/office/drawing/2014/main" id="{B33905FE-4728-863B-4EFC-D81D547F61D5}"/>
              </a:ext>
            </a:extLst>
          </p:cNvPr>
          <p:cNvSpPr txBox="1"/>
          <p:nvPr/>
        </p:nvSpPr>
        <p:spPr>
          <a:xfrm>
            <a:off x="2013178" y="1141518"/>
            <a:ext cx="488251" cy="369332"/>
          </a:xfrm>
          <a:prstGeom prst="rect">
            <a:avLst/>
          </a:prstGeom>
          <a:noFill/>
        </p:spPr>
        <p:txBody>
          <a:bodyPr wrap="square" rtlCol="0">
            <a:spAutoFit/>
          </a:bodyPr>
          <a:lstStyle/>
          <a:p>
            <a:pPr algn="ctr"/>
            <a:r>
              <a:rPr kumimoji="1" lang="en-US" altLang="zh-TW" sz="1800" b="1" dirty="0">
                <a:latin typeface="Times New Roman" panose="02020603050405020304" pitchFamily="18" charset="0"/>
                <a:cs typeface="Times New Roman" panose="02020603050405020304" pitchFamily="18" charset="0"/>
              </a:rPr>
              <a:t>04</a:t>
            </a:r>
            <a:endParaRPr kumimoji="1" lang="zh-TW" altLang="en-US" sz="1800" b="1" dirty="0">
              <a:latin typeface="Times New Roman" panose="02020603050405020304" pitchFamily="18" charset="0"/>
              <a:cs typeface="Times New Roman" panose="02020603050405020304" pitchFamily="18" charset="0"/>
            </a:endParaRPr>
          </a:p>
        </p:txBody>
      </p:sp>
      <p:sp>
        <p:nvSpPr>
          <p:cNvPr id="18" name="Google Shape;2872;p36">
            <a:extLst>
              <a:ext uri="{FF2B5EF4-FFF2-40B4-BE49-F238E27FC236}">
                <a16:creationId xmlns:a16="http://schemas.microsoft.com/office/drawing/2014/main" id="{35C5E6AD-0368-E822-99E6-40FB9235A459}"/>
              </a:ext>
            </a:extLst>
          </p:cNvPr>
          <p:cNvSpPr/>
          <p:nvPr/>
        </p:nvSpPr>
        <p:spPr>
          <a:xfrm>
            <a:off x="3944208" y="1194635"/>
            <a:ext cx="1034400" cy="297600"/>
          </a:xfrm>
          <a:prstGeom prst="roundRect">
            <a:avLst>
              <a:gd name="adj" fmla="val 50000"/>
            </a:avLst>
          </a:prstGeom>
          <a:solidFill>
            <a:srgbClr val="C8ACDB">
              <a:alpha val="30000"/>
            </a:srgbClr>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文字方塊 18">
            <a:extLst>
              <a:ext uri="{FF2B5EF4-FFF2-40B4-BE49-F238E27FC236}">
                <a16:creationId xmlns:a16="http://schemas.microsoft.com/office/drawing/2014/main" id="{7EB595C6-7512-7E9C-57D8-F9B1EE450963}"/>
              </a:ext>
            </a:extLst>
          </p:cNvPr>
          <p:cNvSpPr txBox="1"/>
          <p:nvPr/>
        </p:nvSpPr>
        <p:spPr>
          <a:xfrm>
            <a:off x="4237022" y="1143232"/>
            <a:ext cx="488251" cy="369332"/>
          </a:xfrm>
          <a:prstGeom prst="rect">
            <a:avLst/>
          </a:prstGeom>
          <a:noFill/>
        </p:spPr>
        <p:txBody>
          <a:bodyPr wrap="square" rtlCol="0">
            <a:spAutoFit/>
          </a:bodyPr>
          <a:lstStyle/>
          <a:p>
            <a:pPr algn="ctr"/>
            <a:r>
              <a:rPr kumimoji="1" lang="en-US" altLang="zh-TW" sz="1800" b="1" dirty="0">
                <a:latin typeface="Times New Roman" panose="02020603050405020304" pitchFamily="18" charset="0"/>
                <a:cs typeface="Times New Roman" panose="02020603050405020304" pitchFamily="18" charset="0"/>
              </a:rPr>
              <a:t>05</a:t>
            </a:r>
            <a:endParaRPr kumimoji="1" lang="zh-TW" altLang="en-US" sz="1800" b="1" dirty="0">
              <a:latin typeface="Times New Roman" panose="02020603050405020304" pitchFamily="18" charset="0"/>
              <a:cs typeface="Times New Roman" panose="02020603050405020304" pitchFamily="18" charset="0"/>
            </a:endParaRPr>
          </a:p>
        </p:txBody>
      </p:sp>
      <p:pic>
        <p:nvPicPr>
          <p:cNvPr id="22" name="圖片 21">
            <a:extLst>
              <a:ext uri="{FF2B5EF4-FFF2-40B4-BE49-F238E27FC236}">
                <a16:creationId xmlns:a16="http://schemas.microsoft.com/office/drawing/2014/main" id="{5FC02B8B-9B6C-FF0E-B149-CDCE6A2A189B}"/>
              </a:ext>
            </a:extLst>
          </p:cNvPr>
          <p:cNvPicPr>
            <a:picLocks noChangeAspect="1"/>
          </p:cNvPicPr>
          <p:nvPr/>
        </p:nvPicPr>
        <p:blipFill>
          <a:blip r:embed="rId3"/>
          <a:stretch>
            <a:fillRect/>
          </a:stretch>
        </p:blipFill>
        <p:spPr>
          <a:xfrm>
            <a:off x="3174661" y="1475972"/>
            <a:ext cx="349650" cy="349650"/>
          </a:xfrm>
          <a:prstGeom prst="rect">
            <a:avLst/>
          </a:prstGeom>
        </p:spPr>
      </p:pic>
      <p:pic>
        <p:nvPicPr>
          <p:cNvPr id="23" name="圖片 22">
            <a:extLst>
              <a:ext uri="{FF2B5EF4-FFF2-40B4-BE49-F238E27FC236}">
                <a16:creationId xmlns:a16="http://schemas.microsoft.com/office/drawing/2014/main" id="{2C843114-0796-64B1-702D-3EFF1F9C11EA}"/>
              </a:ext>
            </a:extLst>
          </p:cNvPr>
          <p:cNvPicPr>
            <a:picLocks noChangeAspect="1"/>
          </p:cNvPicPr>
          <p:nvPr/>
        </p:nvPicPr>
        <p:blipFill>
          <a:blip r:embed="rId3"/>
          <a:stretch>
            <a:fillRect/>
          </a:stretch>
        </p:blipFill>
        <p:spPr>
          <a:xfrm>
            <a:off x="5386677" y="1471467"/>
            <a:ext cx="349650" cy="349650"/>
          </a:xfrm>
          <a:prstGeom prst="rect">
            <a:avLst/>
          </a:prstGeom>
        </p:spPr>
      </p:pic>
      <p:sp>
        <p:nvSpPr>
          <p:cNvPr id="25" name="文字方塊 24">
            <a:extLst>
              <a:ext uri="{FF2B5EF4-FFF2-40B4-BE49-F238E27FC236}">
                <a16:creationId xmlns:a16="http://schemas.microsoft.com/office/drawing/2014/main" id="{23D81F15-D8AC-8CA9-B3E0-0B32D29259BE}"/>
              </a:ext>
            </a:extLst>
          </p:cNvPr>
          <p:cNvSpPr txBox="1"/>
          <p:nvPr/>
        </p:nvSpPr>
        <p:spPr>
          <a:xfrm>
            <a:off x="1386221" y="2695174"/>
            <a:ext cx="184731" cy="307777"/>
          </a:xfrm>
          <a:prstGeom prst="rect">
            <a:avLst/>
          </a:prstGeom>
          <a:noFill/>
        </p:spPr>
        <p:txBody>
          <a:bodyPr wrap="none" rtlCol="0">
            <a:spAutoFit/>
          </a:bodyPr>
          <a:lstStyle/>
          <a:p>
            <a:endParaRPr kumimoji="1" lang="zh-TW" altLang="en-US" dirty="0"/>
          </a:p>
        </p:txBody>
      </p:sp>
      <p:sp>
        <p:nvSpPr>
          <p:cNvPr id="26" name="矩形: 圓角 1310">
            <a:extLst>
              <a:ext uri="{FF2B5EF4-FFF2-40B4-BE49-F238E27FC236}">
                <a16:creationId xmlns:a16="http://schemas.microsoft.com/office/drawing/2014/main" id="{5A738B6B-D4FE-23E9-9B18-CA804D3D5E11}"/>
              </a:ext>
            </a:extLst>
          </p:cNvPr>
          <p:cNvSpPr/>
          <p:nvPr/>
        </p:nvSpPr>
        <p:spPr>
          <a:xfrm>
            <a:off x="1310679" y="2185650"/>
            <a:ext cx="2050215" cy="2239059"/>
          </a:xfrm>
          <a:prstGeom prst="roundRect">
            <a:avLst>
              <a:gd name="adj" fmla="val 4295"/>
            </a:avLst>
          </a:prstGeom>
          <a:solidFill>
            <a:schemeClr val="accent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文字方塊 26">
            <a:extLst>
              <a:ext uri="{FF2B5EF4-FFF2-40B4-BE49-F238E27FC236}">
                <a16:creationId xmlns:a16="http://schemas.microsoft.com/office/drawing/2014/main" id="{7AC5A453-630A-E098-7E7C-365F19C23E70}"/>
              </a:ext>
            </a:extLst>
          </p:cNvPr>
          <p:cNvSpPr txBox="1"/>
          <p:nvPr/>
        </p:nvSpPr>
        <p:spPr>
          <a:xfrm>
            <a:off x="1310679" y="2264513"/>
            <a:ext cx="1768588" cy="261610"/>
          </a:xfrm>
          <a:prstGeom prst="rect">
            <a:avLst/>
          </a:prstGeom>
          <a:noFill/>
        </p:spPr>
        <p:txBody>
          <a:bodyPr wrap="square">
            <a:spAutoFit/>
          </a:bodyPr>
          <a:lstStyle/>
          <a:p>
            <a:r>
              <a:rPr lang="en-US" altLang="zh-TW" sz="1100" b="1" dirty="0">
                <a:solidFill>
                  <a:schemeClr val="tx1">
                    <a:lumMod val="50000"/>
                  </a:schemeClr>
                </a:solidFill>
                <a:latin typeface="Times New Roman" panose="02020603050405020304" pitchFamily="18" charset="0"/>
                <a:ea typeface="標楷體" panose="03000509000000000000" pitchFamily="65" charset="-120"/>
                <a:cs typeface="Times New Roman" panose="02020603050405020304" pitchFamily="18" charset="0"/>
              </a:rPr>
              <a:t>Wan et al., 2020</a:t>
            </a:r>
            <a:endParaRPr lang="zh-TW" altLang="en-US" sz="1100" b="1" dirty="0">
              <a:solidFill>
                <a:schemeClr val="tx1">
                  <a:lumMod val="50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28" name="文字方塊 27">
            <a:extLst>
              <a:ext uri="{FF2B5EF4-FFF2-40B4-BE49-F238E27FC236}">
                <a16:creationId xmlns:a16="http://schemas.microsoft.com/office/drawing/2014/main" id="{83D4B27A-F386-CF62-A72C-97EFAD2C4E41}"/>
              </a:ext>
            </a:extLst>
          </p:cNvPr>
          <p:cNvSpPr txBox="1"/>
          <p:nvPr/>
        </p:nvSpPr>
        <p:spPr>
          <a:xfrm>
            <a:off x="1285584" y="2458837"/>
            <a:ext cx="2050215" cy="790281"/>
          </a:xfrm>
          <a:prstGeom prst="rect">
            <a:avLst/>
          </a:prstGeom>
          <a:noFill/>
        </p:spPr>
        <p:txBody>
          <a:bodyPr wrap="square">
            <a:spAutoFit/>
          </a:bodyPr>
          <a:lstStyle/>
          <a:p>
            <a:pPr algn="just">
              <a:lnSpc>
                <a:spcPct val="150000"/>
              </a:lnSpc>
            </a:pPr>
            <a:r>
              <a:rPr lang="zh-TW" altLang="en-US"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基於 </a:t>
            </a:r>
            <a:r>
              <a:rPr lang="en-US" altLang="zh-TW"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GCNN</a:t>
            </a:r>
            <a:r>
              <a:rPr lang="zh-TW" altLang="en-US"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的新框架 </a:t>
            </a:r>
            <a:r>
              <a:rPr lang="en-US" altLang="zh-TW" sz="105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BasConv</a:t>
            </a:r>
            <a:r>
              <a:rPr lang="zh-TW" altLang="en-US"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，強調高階集體性和異質性，從高階路徑中的節點蒐集語義資訊。</a:t>
            </a:r>
          </a:p>
        </p:txBody>
      </p:sp>
      <p:sp>
        <p:nvSpPr>
          <p:cNvPr id="51" name="文字方塊 50">
            <a:extLst>
              <a:ext uri="{FF2B5EF4-FFF2-40B4-BE49-F238E27FC236}">
                <a16:creationId xmlns:a16="http://schemas.microsoft.com/office/drawing/2014/main" id="{FC3EAA0F-0C5F-E1AF-1E42-5AE1DD91DA83}"/>
              </a:ext>
            </a:extLst>
          </p:cNvPr>
          <p:cNvSpPr txBox="1"/>
          <p:nvPr/>
        </p:nvSpPr>
        <p:spPr>
          <a:xfrm>
            <a:off x="1318733" y="3311437"/>
            <a:ext cx="1768588" cy="261610"/>
          </a:xfrm>
          <a:prstGeom prst="rect">
            <a:avLst/>
          </a:prstGeom>
          <a:noFill/>
        </p:spPr>
        <p:txBody>
          <a:bodyPr wrap="square">
            <a:spAutoFit/>
          </a:bodyPr>
          <a:lstStyle/>
          <a:p>
            <a:r>
              <a:rPr lang="en-US" altLang="zh-TW" sz="1100" b="1" dirty="0">
                <a:solidFill>
                  <a:schemeClr val="tx1">
                    <a:lumMod val="50000"/>
                  </a:schemeClr>
                </a:solidFill>
                <a:latin typeface="Times New Roman" panose="02020603050405020304" pitchFamily="18" charset="0"/>
                <a:ea typeface="標楷體" panose="03000509000000000000" pitchFamily="65" charset="-120"/>
                <a:cs typeface="Times New Roman" panose="02020603050405020304" pitchFamily="18" charset="0"/>
              </a:rPr>
              <a:t>Pang et al., 2022</a:t>
            </a:r>
            <a:endParaRPr lang="zh-TW" altLang="en-US" sz="1100" b="1" dirty="0">
              <a:solidFill>
                <a:schemeClr val="tx1">
                  <a:lumMod val="50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2" name="文字方塊 51">
            <a:extLst>
              <a:ext uri="{FF2B5EF4-FFF2-40B4-BE49-F238E27FC236}">
                <a16:creationId xmlns:a16="http://schemas.microsoft.com/office/drawing/2014/main" id="{B6A175C4-6157-EFFE-7AA6-35F3C2B2ED4A}"/>
              </a:ext>
            </a:extLst>
          </p:cNvPr>
          <p:cNvSpPr txBox="1"/>
          <p:nvPr/>
        </p:nvSpPr>
        <p:spPr>
          <a:xfrm>
            <a:off x="1285584" y="3550224"/>
            <a:ext cx="2050215" cy="789768"/>
          </a:xfrm>
          <a:prstGeom prst="rect">
            <a:avLst/>
          </a:prstGeom>
          <a:noFill/>
        </p:spPr>
        <p:txBody>
          <a:bodyPr wrap="square">
            <a:spAutoFit/>
          </a:bodyPr>
          <a:lstStyle/>
          <a:p>
            <a:pPr algn="just">
              <a:lnSpc>
                <a:spcPct val="150000"/>
              </a:lnSpc>
            </a:pPr>
            <a:r>
              <a:rPr lang="en-US" altLang="zh-TW"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HG-GNN </a:t>
            </a:r>
            <a:r>
              <a:rPr lang="zh-TW" altLang="en-US"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建立涵蓋所有會話的異質全局圖，並配合兩個圖增強的偏好編碼器全面捕捉用戶偏好。</a:t>
            </a:r>
            <a:endParaRPr lang="en-US" altLang="zh-TW" sz="1050" dirty="0">
              <a:solidFill>
                <a:schemeClr val="accent3">
                  <a:lumMod val="10000"/>
                </a:schemeClr>
              </a:solidFill>
              <a:latin typeface="Microsoft JhengHei" panose="020B0604030504040204" pitchFamily="34" charset="-120"/>
              <a:ea typeface="Microsoft JhengHei" panose="020B0604030504040204" pitchFamily="34" charset="-120"/>
              <a:cs typeface="Arial" panose="020B0604020202020204" pitchFamily="34" charset="0"/>
            </a:endParaRPr>
          </a:p>
        </p:txBody>
      </p:sp>
      <p:grpSp>
        <p:nvGrpSpPr>
          <p:cNvPr id="21" name="群組 20">
            <a:extLst>
              <a:ext uri="{FF2B5EF4-FFF2-40B4-BE49-F238E27FC236}">
                <a16:creationId xmlns:a16="http://schemas.microsoft.com/office/drawing/2014/main" id="{9FC5B536-9ECB-480B-BAE0-D58AD013561E}"/>
              </a:ext>
            </a:extLst>
          </p:cNvPr>
          <p:cNvGrpSpPr/>
          <p:nvPr/>
        </p:nvGrpSpPr>
        <p:grpSpPr>
          <a:xfrm>
            <a:off x="3460654" y="1775669"/>
            <a:ext cx="2128181" cy="2649041"/>
            <a:chOff x="3460654" y="1775669"/>
            <a:chExt cx="2128181" cy="2649041"/>
          </a:xfrm>
        </p:grpSpPr>
        <p:sp>
          <p:nvSpPr>
            <p:cNvPr id="14" name="文字方塊 13">
              <a:extLst>
                <a:ext uri="{FF2B5EF4-FFF2-40B4-BE49-F238E27FC236}">
                  <a16:creationId xmlns:a16="http://schemas.microsoft.com/office/drawing/2014/main" id="{07280BD9-0029-94DB-71DD-82B66BB446C1}"/>
                </a:ext>
              </a:extLst>
            </p:cNvPr>
            <p:cNvSpPr txBox="1"/>
            <p:nvPr/>
          </p:nvSpPr>
          <p:spPr>
            <a:xfrm>
              <a:off x="3460654" y="1775669"/>
              <a:ext cx="2036506" cy="338554"/>
            </a:xfrm>
            <a:prstGeom prst="rect">
              <a:avLst/>
            </a:prstGeom>
            <a:noFill/>
          </p:spPr>
          <p:txBody>
            <a:bodyPr wrap="square">
              <a:spAutoFit/>
            </a:bodyPr>
            <a:lstStyle/>
            <a:p>
              <a:pPr algn="ctr"/>
              <a:r>
                <a:rPr lang="en-US" altLang="zh-TW" sz="1600" b="1" dirty="0">
                  <a:solidFill>
                    <a:schemeClr val="dk1"/>
                  </a:solidFill>
                  <a:latin typeface="Times New Roman" panose="02020603050405020304" pitchFamily="18" charset="0"/>
                  <a:ea typeface="SimHei" panose="02010609060101010101" pitchFamily="49" charset="-122"/>
                  <a:cs typeface="Times New Roman" panose="02020603050405020304" pitchFamily="18" charset="0"/>
                  <a:sym typeface="Montserrat Medium"/>
                </a:rPr>
                <a:t>Transformer</a:t>
              </a:r>
            </a:p>
          </p:txBody>
        </p:sp>
        <p:sp>
          <p:nvSpPr>
            <p:cNvPr id="53" name="矩形: 圓角 1310">
              <a:extLst>
                <a:ext uri="{FF2B5EF4-FFF2-40B4-BE49-F238E27FC236}">
                  <a16:creationId xmlns:a16="http://schemas.microsoft.com/office/drawing/2014/main" id="{0E840D5B-ABCE-8D31-2E45-973C8F0F11FD}"/>
                </a:ext>
              </a:extLst>
            </p:cNvPr>
            <p:cNvSpPr/>
            <p:nvPr/>
          </p:nvSpPr>
          <p:spPr>
            <a:xfrm>
              <a:off x="3538620" y="2185651"/>
              <a:ext cx="2050215" cy="2239059"/>
            </a:xfrm>
            <a:prstGeom prst="roundRect">
              <a:avLst>
                <a:gd name="adj" fmla="val 4295"/>
              </a:avLst>
            </a:prstGeom>
            <a:solidFill>
              <a:schemeClr val="accent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4" name="文字方塊 53">
              <a:extLst>
                <a:ext uri="{FF2B5EF4-FFF2-40B4-BE49-F238E27FC236}">
                  <a16:creationId xmlns:a16="http://schemas.microsoft.com/office/drawing/2014/main" id="{0F95F578-25F7-7911-3BF0-5354A99397EF}"/>
                </a:ext>
              </a:extLst>
            </p:cNvPr>
            <p:cNvSpPr txBox="1"/>
            <p:nvPr/>
          </p:nvSpPr>
          <p:spPr>
            <a:xfrm>
              <a:off x="3534041" y="2262026"/>
              <a:ext cx="1768588" cy="261610"/>
            </a:xfrm>
            <a:prstGeom prst="rect">
              <a:avLst/>
            </a:prstGeom>
            <a:noFill/>
          </p:spPr>
          <p:txBody>
            <a:bodyPr wrap="square">
              <a:spAutoFit/>
            </a:bodyPr>
            <a:lstStyle/>
            <a:p>
              <a:r>
                <a:rPr lang="en-US" altLang="zh-TW" sz="1100" b="1" dirty="0">
                  <a:solidFill>
                    <a:schemeClr val="tx1">
                      <a:lumMod val="50000"/>
                    </a:schemeClr>
                  </a:solidFill>
                  <a:latin typeface="Times New Roman" panose="02020603050405020304" pitchFamily="18" charset="0"/>
                  <a:ea typeface="標楷體" panose="03000509000000000000" pitchFamily="65" charset="-120"/>
                  <a:cs typeface="Times New Roman" panose="02020603050405020304" pitchFamily="18" charset="0"/>
                </a:rPr>
                <a:t>Bai et al., 2020</a:t>
              </a:r>
              <a:endParaRPr lang="zh-TW" altLang="en-US" sz="1100" b="1" dirty="0">
                <a:solidFill>
                  <a:schemeClr val="tx1">
                    <a:lumMod val="50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5" name="文字方塊 54">
              <a:extLst>
                <a:ext uri="{FF2B5EF4-FFF2-40B4-BE49-F238E27FC236}">
                  <a16:creationId xmlns:a16="http://schemas.microsoft.com/office/drawing/2014/main" id="{6E8903AD-F25E-88F0-2925-3D158F08420C}"/>
                </a:ext>
              </a:extLst>
            </p:cNvPr>
            <p:cNvSpPr txBox="1"/>
            <p:nvPr/>
          </p:nvSpPr>
          <p:spPr>
            <a:xfrm>
              <a:off x="3500892" y="2500813"/>
              <a:ext cx="2050215" cy="789768"/>
            </a:xfrm>
            <a:prstGeom prst="rect">
              <a:avLst/>
            </a:prstGeom>
            <a:noFill/>
          </p:spPr>
          <p:txBody>
            <a:bodyPr wrap="square">
              <a:spAutoFit/>
            </a:bodyPr>
            <a:lstStyle/>
            <a:p>
              <a:pPr algn="just">
                <a:lnSpc>
                  <a:spcPct val="150000"/>
                </a:lnSpc>
              </a:pPr>
              <a:r>
                <a:rPr lang="zh-TW" altLang="en-US" sz="1050" dirty="0">
                  <a:latin typeface="Times New Roman" panose="02020603050405020304" pitchFamily="18" charset="0"/>
                  <a:ea typeface="微軟正黑體" panose="020B0604030504040204" pitchFamily="34" charset="-120"/>
                  <a:cs typeface="Times New Roman" panose="02020603050405020304" pitchFamily="18" charset="0"/>
                </a:rPr>
                <a:t>雙序列網路 </a:t>
              </a:r>
              <a:r>
                <a:rPr lang="en-US" altLang="zh-TW" sz="1050" dirty="0">
                  <a:latin typeface="Times New Roman" panose="02020603050405020304" pitchFamily="18" charset="0"/>
                  <a:ea typeface="微軟正黑體" panose="020B0604030504040204" pitchFamily="34" charset="-120"/>
                  <a:cs typeface="Times New Roman" panose="02020603050405020304" pitchFamily="18" charset="0"/>
                </a:rPr>
                <a:t>DSNTSP</a:t>
              </a:r>
              <a:r>
                <a:rPr lang="zh-TW" altLang="en-US" sz="1050" dirty="0">
                  <a:latin typeface="Times New Roman" panose="02020603050405020304" pitchFamily="18" charset="0"/>
                  <a:ea typeface="微軟正黑體" panose="020B0604030504040204" pitchFamily="34" charset="-120"/>
                  <a:cs typeface="Times New Roman" panose="02020603050405020304" pitchFamily="18" charset="0"/>
                </a:rPr>
                <a:t>，獨立學習物品級和集合級表示，捕獲項目和集合的多個時間依賴性。</a:t>
              </a:r>
              <a:endParaRPr lang="en-US" altLang="zh-TW" sz="1050" dirty="0">
                <a:solidFill>
                  <a:schemeClr val="accent3">
                    <a:lumMod val="10000"/>
                  </a:schemeClr>
                </a:solidFill>
                <a:latin typeface="Microsoft JhengHei" panose="020B0604030504040204" pitchFamily="34" charset="-120"/>
                <a:ea typeface="Microsoft JhengHei" panose="020B0604030504040204" pitchFamily="34" charset="-120"/>
                <a:cs typeface="Arial" panose="020B0604020202020204" pitchFamily="34" charset="0"/>
              </a:endParaRPr>
            </a:p>
          </p:txBody>
        </p:sp>
        <p:sp>
          <p:nvSpPr>
            <p:cNvPr id="56" name="文字方塊 55">
              <a:extLst>
                <a:ext uri="{FF2B5EF4-FFF2-40B4-BE49-F238E27FC236}">
                  <a16:creationId xmlns:a16="http://schemas.microsoft.com/office/drawing/2014/main" id="{F19AA2C5-04B3-F94C-12E1-499BD296CBE8}"/>
                </a:ext>
              </a:extLst>
            </p:cNvPr>
            <p:cNvSpPr txBox="1"/>
            <p:nvPr/>
          </p:nvSpPr>
          <p:spPr>
            <a:xfrm>
              <a:off x="3534041" y="3306625"/>
              <a:ext cx="1768588" cy="261610"/>
            </a:xfrm>
            <a:prstGeom prst="rect">
              <a:avLst/>
            </a:prstGeom>
            <a:noFill/>
          </p:spPr>
          <p:txBody>
            <a:bodyPr wrap="square">
              <a:spAutoFit/>
            </a:bodyPr>
            <a:lstStyle/>
            <a:p>
              <a:r>
                <a:rPr lang="en-US" altLang="zh-TW" sz="1100" b="1" dirty="0">
                  <a:solidFill>
                    <a:schemeClr val="tx1">
                      <a:lumMod val="50000"/>
                    </a:schemeClr>
                  </a:solidFill>
                  <a:latin typeface="Times New Roman" panose="02020603050405020304" pitchFamily="18" charset="0"/>
                  <a:ea typeface="標楷體" panose="03000509000000000000" pitchFamily="65" charset="-120"/>
                  <a:cs typeface="Times New Roman" panose="02020603050405020304" pitchFamily="18" charset="0"/>
                </a:rPr>
                <a:t>Yang et al., 2022</a:t>
              </a:r>
              <a:endParaRPr lang="zh-TW" altLang="en-US" sz="1100" b="1" dirty="0">
                <a:solidFill>
                  <a:schemeClr val="tx1">
                    <a:lumMod val="50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57" name="文字方塊 56">
              <a:extLst>
                <a:ext uri="{FF2B5EF4-FFF2-40B4-BE49-F238E27FC236}">
                  <a16:creationId xmlns:a16="http://schemas.microsoft.com/office/drawing/2014/main" id="{F9E7D6DE-DA79-11D2-98D9-650042515EF7}"/>
                </a:ext>
              </a:extLst>
            </p:cNvPr>
            <p:cNvSpPr txBox="1"/>
            <p:nvPr/>
          </p:nvSpPr>
          <p:spPr>
            <a:xfrm>
              <a:off x="3499680" y="3547737"/>
              <a:ext cx="2050215" cy="789768"/>
            </a:xfrm>
            <a:prstGeom prst="rect">
              <a:avLst/>
            </a:prstGeom>
            <a:noFill/>
          </p:spPr>
          <p:txBody>
            <a:bodyPr wrap="square">
              <a:spAutoFit/>
            </a:bodyPr>
            <a:lstStyle/>
            <a:p>
              <a:pPr algn="just">
                <a:lnSpc>
                  <a:spcPct val="150000"/>
                </a:lnSpc>
              </a:pPr>
              <a:r>
                <a:rPr lang="zh-TW" altLang="en-US" sz="1050" dirty="0">
                  <a:latin typeface="Times New Roman" panose="02020603050405020304" pitchFamily="18" charset="0"/>
                  <a:ea typeface="微軟正黑體" panose="020B0604030504040204" pitchFamily="34" charset="-120"/>
                  <a:cs typeface="Times New Roman" panose="02020603050405020304" pitchFamily="18" charset="0"/>
                </a:rPr>
                <a:t>一種 </a:t>
              </a:r>
              <a:r>
                <a:rPr lang="en-US" altLang="zh-TW" sz="1050" dirty="0">
                  <a:latin typeface="Times New Roman" panose="02020603050405020304" pitchFamily="18" charset="0"/>
                  <a:ea typeface="微軟正黑體" panose="020B0604030504040204" pitchFamily="34" charset="-120"/>
                  <a:cs typeface="Times New Roman" panose="02020603050405020304" pitchFamily="18" charset="0"/>
                </a:rPr>
                <a:t>BERT </a:t>
              </a:r>
              <a:r>
                <a:rPr lang="zh-TW" altLang="en-US" sz="1050" dirty="0">
                  <a:latin typeface="Times New Roman" panose="02020603050405020304" pitchFamily="18" charset="0"/>
                  <a:ea typeface="微軟正黑體" panose="020B0604030504040204" pitchFamily="34" charset="-120"/>
                  <a:cs typeface="Times New Roman" panose="02020603050405020304" pitchFamily="18" charset="0"/>
                </a:rPr>
                <a:t>模型，離線階段以交易背景預訓練物品表示，線上推薦時微調表示並加入新輸出層。</a:t>
              </a:r>
              <a:endParaRPr lang="en-US" altLang="zh-TW" sz="1050" dirty="0">
                <a:solidFill>
                  <a:schemeClr val="accent3">
                    <a:lumMod val="10000"/>
                  </a:schemeClr>
                </a:solidFill>
                <a:latin typeface="Microsoft JhengHei" panose="020B0604030504040204" pitchFamily="34" charset="-120"/>
                <a:ea typeface="Microsoft JhengHei" panose="020B0604030504040204" pitchFamily="34" charset="-120"/>
                <a:cs typeface="Arial" panose="020B0604020202020204" pitchFamily="34" charset="0"/>
              </a:endParaRPr>
            </a:p>
          </p:txBody>
        </p:sp>
      </p:grpSp>
      <p:pic>
        <p:nvPicPr>
          <p:cNvPr id="58" name="圖片 57">
            <a:extLst>
              <a:ext uri="{FF2B5EF4-FFF2-40B4-BE49-F238E27FC236}">
                <a16:creationId xmlns:a16="http://schemas.microsoft.com/office/drawing/2014/main" id="{1A7C8BBB-B007-82B7-1972-CE8E083FAE35}"/>
              </a:ext>
            </a:extLst>
          </p:cNvPr>
          <p:cNvPicPr>
            <a:picLocks noChangeAspect="1"/>
          </p:cNvPicPr>
          <p:nvPr/>
        </p:nvPicPr>
        <p:blipFill>
          <a:blip r:embed="rId4"/>
          <a:stretch>
            <a:fillRect/>
          </a:stretch>
        </p:blipFill>
        <p:spPr>
          <a:xfrm>
            <a:off x="7659779" y="1090501"/>
            <a:ext cx="589482" cy="589482"/>
          </a:xfrm>
          <a:prstGeom prst="rect">
            <a:avLst/>
          </a:prstGeom>
        </p:spPr>
      </p:pic>
      <p:grpSp>
        <p:nvGrpSpPr>
          <p:cNvPr id="24" name="群組 23">
            <a:extLst>
              <a:ext uri="{FF2B5EF4-FFF2-40B4-BE49-F238E27FC236}">
                <a16:creationId xmlns:a16="http://schemas.microsoft.com/office/drawing/2014/main" id="{DFDE17F2-3FEF-4C1D-9C53-E50E5D756099}"/>
              </a:ext>
            </a:extLst>
          </p:cNvPr>
          <p:cNvGrpSpPr/>
          <p:nvPr/>
        </p:nvGrpSpPr>
        <p:grpSpPr>
          <a:xfrm>
            <a:off x="5661389" y="1212682"/>
            <a:ext cx="2104863" cy="3212028"/>
            <a:chOff x="5661389" y="1212682"/>
            <a:chExt cx="2104863" cy="3212028"/>
          </a:xfrm>
        </p:grpSpPr>
        <p:sp>
          <p:nvSpPr>
            <p:cNvPr id="15" name="文字方塊 14">
              <a:extLst>
                <a:ext uri="{FF2B5EF4-FFF2-40B4-BE49-F238E27FC236}">
                  <a16:creationId xmlns:a16="http://schemas.microsoft.com/office/drawing/2014/main" id="{EF4A7BE2-DE30-7821-ED2F-DE0B298DF3BE}"/>
                </a:ext>
              </a:extLst>
            </p:cNvPr>
            <p:cNvSpPr txBox="1"/>
            <p:nvPr/>
          </p:nvSpPr>
          <p:spPr>
            <a:xfrm>
              <a:off x="5729746" y="1212682"/>
              <a:ext cx="2036506" cy="307777"/>
            </a:xfrm>
            <a:prstGeom prst="rect">
              <a:avLst/>
            </a:prstGeom>
            <a:noFill/>
          </p:spPr>
          <p:txBody>
            <a:bodyPr wrap="square">
              <a:spAutoFit/>
            </a:bodyPr>
            <a:lstStyle/>
            <a:p>
              <a:pPr algn="ctr"/>
              <a:r>
                <a:rPr lang="zh-TW" altLang="en-US" b="1" dirty="0">
                  <a:solidFill>
                    <a:schemeClr val="dk1"/>
                  </a:solidFill>
                  <a:latin typeface="微軟正黑體" panose="020B0604030504040204" pitchFamily="34" charset="-120"/>
                  <a:ea typeface="微軟正黑體" panose="020B0604030504040204" pitchFamily="34" charset="-120"/>
                  <a:cs typeface="Times New Roman" panose="02020603050405020304" pitchFamily="18" charset="0"/>
                  <a:sym typeface="Montserrat Medium"/>
                </a:rPr>
                <a:t>總結</a:t>
              </a:r>
              <a:endParaRPr lang="en-US" altLang="zh-TW" sz="1600" b="1" dirty="0">
                <a:solidFill>
                  <a:schemeClr val="dk1"/>
                </a:solidFill>
                <a:latin typeface="微軟正黑體" panose="020B0604030504040204" pitchFamily="34" charset="-120"/>
                <a:ea typeface="微軟正黑體" panose="020B0604030504040204" pitchFamily="34" charset="-120"/>
                <a:cs typeface="Times New Roman" panose="02020603050405020304" pitchFamily="18" charset="0"/>
                <a:sym typeface="Montserrat Medium"/>
              </a:endParaRPr>
            </a:p>
          </p:txBody>
        </p:sp>
        <p:sp>
          <p:nvSpPr>
            <p:cNvPr id="30" name="矩形: 圓角 1310">
              <a:extLst>
                <a:ext uri="{FF2B5EF4-FFF2-40B4-BE49-F238E27FC236}">
                  <a16:creationId xmlns:a16="http://schemas.microsoft.com/office/drawing/2014/main" id="{2E04E337-9391-058B-BB45-16426B0250AD}"/>
                </a:ext>
              </a:extLst>
            </p:cNvPr>
            <p:cNvSpPr/>
            <p:nvPr/>
          </p:nvSpPr>
          <p:spPr>
            <a:xfrm>
              <a:off x="5686934" y="2185650"/>
              <a:ext cx="2050215" cy="2239060"/>
            </a:xfrm>
            <a:prstGeom prst="roundRect">
              <a:avLst>
                <a:gd name="adj" fmla="val 4295"/>
              </a:avLst>
            </a:prstGeom>
            <a:solidFill>
              <a:schemeClr val="accent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59" name="文字方塊 58">
              <a:extLst>
                <a:ext uri="{FF2B5EF4-FFF2-40B4-BE49-F238E27FC236}">
                  <a16:creationId xmlns:a16="http://schemas.microsoft.com/office/drawing/2014/main" id="{B550DF6E-CA6C-57E9-3968-7473BEFB16F1}"/>
                </a:ext>
              </a:extLst>
            </p:cNvPr>
            <p:cNvSpPr txBox="1"/>
            <p:nvPr/>
          </p:nvSpPr>
          <p:spPr>
            <a:xfrm>
              <a:off x="5661389" y="2267116"/>
              <a:ext cx="2050215" cy="1981953"/>
            </a:xfrm>
            <a:prstGeom prst="rect">
              <a:avLst/>
            </a:prstGeom>
            <a:noFill/>
          </p:spPr>
          <p:txBody>
            <a:bodyPr wrap="square">
              <a:spAutoFit/>
            </a:bodyPr>
            <a:lstStyle/>
            <a:p>
              <a:pPr marL="171450" indent="-171450" algn="just">
                <a:lnSpc>
                  <a:spcPct val="200000"/>
                </a:lnSpc>
                <a:buFont typeface="Arial" panose="020B0604020202020204" pitchFamily="34" charset="0"/>
                <a:buChar char="•"/>
              </a:pPr>
              <a:r>
                <a:rPr lang="zh-TW" altLang="en-US" sz="105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儘管這些神經網路方法在推薦任務上能獲得不錯表現</a:t>
              </a:r>
              <a:endParaRPr lang="en-US" altLang="zh-TW" sz="105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171450" indent="-171450" algn="just">
                <a:lnSpc>
                  <a:spcPct val="200000"/>
                </a:lnSpc>
                <a:buFont typeface="Arial" panose="020B0604020202020204" pitchFamily="34" charset="0"/>
                <a:buChar char="•"/>
              </a:pPr>
              <a:r>
                <a:rPr lang="zh-TW" altLang="en-US" sz="1050" b="1" dirty="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rPr>
                <a:t>並未與傳統向量空間模型進行結合→</a:t>
              </a:r>
              <a:r>
                <a:rPr lang="zh-TW" altLang="en-US" sz="1050" b="1"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能客觀評估消費者對商品重複購買行為的程度</a:t>
              </a:r>
              <a:endParaRPr lang="en-US" altLang="zh-TW" sz="1050" b="1"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171450" indent="-171450" algn="just">
                <a:lnSpc>
                  <a:spcPct val="200000"/>
                </a:lnSpc>
                <a:buFont typeface="Arial" panose="020B0604020202020204" pitchFamily="34" charset="0"/>
                <a:buChar char="•"/>
              </a:pPr>
              <a:r>
                <a:rPr lang="zh-TW" altLang="en-US" sz="105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結合可能帶來高效推薦結果 </a:t>
              </a:r>
              <a:r>
                <a:rPr lang="en-US" altLang="zh-TW" sz="105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05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sp>
        <p:nvSpPr>
          <p:cNvPr id="42" name="Google Shape;1616;p32">
            <a:extLst>
              <a:ext uri="{FF2B5EF4-FFF2-40B4-BE49-F238E27FC236}">
                <a16:creationId xmlns:a16="http://schemas.microsoft.com/office/drawing/2014/main" id="{531561FC-75D1-469C-9E8D-2E7CE80D5D4C}"/>
              </a:ext>
            </a:extLst>
          </p:cNvPr>
          <p:cNvSpPr/>
          <p:nvPr/>
        </p:nvSpPr>
        <p:spPr>
          <a:xfrm>
            <a:off x="3934481" y="1797"/>
            <a:ext cx="892500" cy="561300"/>
          </a:xfrm>
          <a:prstGeom prst="rect">
            <a:avLst/>
          </a:prstGeom>
          <a:solidFill>
            <a:srgbClr val="BCA2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EFEFEF"/>
              </a:solidFill>
            </a:endParaRPr>
          </a:p>
        </p:txBody>
      </p:sp>
      <p:sp>
        <p:nvSpPr>
          <p:cNvPr id="43" name="Google Shape;235;p30">
            <a:hlinkClick r:id="rId5" action="ppaction://hlinksldjump"/>
            <a:extLst>
              <a:ext uri="{FF2B5EF4-FFF2-40B4-BE49-F238E27FC236}">
                <a16:creationId xmlns:a16="http://schemas.microsoft.com/office/drawing/2014/main" id="{0D2B3A19-4735-46A9-9489-ABB37E242C4C}"/>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研究方法</a:t>
            </a:r>
            <a:endParaRPr lang="zh-TW" altLang="en-US" b="1" dirty="0">
              <a:latin typeface="Microsoft JhengHei" panose="020B0604030504040204" pitchFamily="34" charset="-120"/>
              <a:ea typeface="Microsoft JhengHei" panose="020B0604030504040204" pitchFamily="34" charset="-120"/>
            </a:endParaRPr>
          </a:p>
        </p:txBody>
      </p:sp>
      <p:sp>
        <p:nvSpPr>
          <p:cNvPr id="44" name="Google Shape;236;p30">
            <a:hlinkClick r:id="rId6" action="ppaction://hlinksldjump"/>
            <a:extLst>
              <a:ext uri="{FF2B5EF4-FFF2-40B4-BE49-F238E27FC236}">
                <a16:creationId xmlns:a16="http://schemas.microsoft.com/office/drawing/2014/main" id="{FD5829A0-9C07-4C24-BD9A-5EE1EAFF1056}"/>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45" name="Google Shape;237;p30">
            <a:hlinkClick r:id="rId7" action="ppaction://hlinksldjump"/>
            <a:extLst>
              <a:ext uri="{FF2B5EF4-FFF2-40B4-BE49-F238E27FC236}">
                <a16:creationId xmlns:a16="http://schemas.microsoft.com/office/drawing/2014/main" id="{4084E30E-BEE4-4768-B43C-DF11DCB55549}"/>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46" name="Google Shape;239;p30">
            <a:hlinkClick r:id="" action="ppaction://noaction"/>
            <a:extLst>
              <a:ext uri="{FF2B5EF4-FFF2-40B4-BE49-F238E27FC236}">
                <a16:creationId xmlns:a16="http://schemas.microsoft.com/office/drawing/2014/main" id="{91431FAB-665A-46E6-ADFE-0E559E73D4F9}"/>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47" name="Google Shape;240;p30">
            <a:hlinkClick r:id="" action="ppaction://noaction"/>
            <a:extLst>
              <a:ext uri="{FF2B5EF4-FFF2-40B4-BE49-F238E27FC236}">
                <a16:creationId xmlns:a16="http://schemas.microsoft.com/office/drawing/2014/main" id="{1D056DC8-79A7-4F4B-8F65-E878F314FB5E}"/>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48" name="Google Shape;237;p30">
            <a:hlinkClick r:id="rId7" action="ppaction://hlinksldjump"/>
            <a:extLst>
              <a:ext uri="{FF2B5EF4-FFF2-40B4-BE49-F238E27FC236}">
                <a16:creationId xmlns:a16="http://schemas.microsoft.com/office/drawing/2014/main" id="{9FE2D5BC-FEC5-43D0-86CA-5F367AF20ACB}"/>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49" name="文字方塊 48">
            <a:extLst>
              <a:ext uri="{FF2B5EF4-FFF2-40B4-BE49-F238E27FC236}">
                <a16:creationId xmlns:a16="http://schemas.microsoft.com/office/drawing/2014/main" id="{10C735BA-A59E-4229-B95F-CD23C9714866}"/>
              </a:ext>
            </a:extLst>
          </p:cNvPr>
          <p:cNvSpPr txBox="1"/>
          <p:nvPr/>
        </p:nvSpPr>
        <p:spPr>
          <a:xfrm>
            <a:off x="8539718" y="4872599"/>
            <a:ext cx="604282" cy="246221"/>
          </a:xfrm>
          <a:prstGeom prst="rect">
            <a:avLst/>
          </a:prstGeom>
          <a:noFill/>
        </p:spPr>
        <p:txBody>
          <a:bodyPr wrap="square" rtlCol="0">
            <a:spAutoFit/>
          </a:bodyPr>
          <a:lstStyle/>
          <a:p>
            <a:pPr algn="ctr"/>
            <a:r>
              <a:rPr lang="en-US" altLang="zh-TW" sz="1000" b="1" dirty="0">
                <a:latin typeface="Times New Roman" panose="02020603050405020304" pitchFamily="18" charset="0"/>
                <a:cs typeface="Times New Roman" panose="02020603050405020304" pitchFamily="18" charset="0"/>
              </a:rPr>
              <a:t>13 / 57</a:t>
            </a:r>
            <a:endParaRPr lang="zh-TW" altLang="en-US" sz="1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1537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879" name="矩形 1878">
            <a:extLst>
              <a:ext uri="{FF2B5EF4-FFF2-40B4-BE49-F238E27FC236}">
                <a16:creationId xmlns:a16="http://schemas.microsoft.com/office/drawing/2014/main" id="{9AAFB112-2414-6371-2BC7-88FAD2A67C8C}"/>
              </a:ext>
            </a:extLst>
          </p:cNvPr>
          <p:cNvSpPr/>
          <p:nvPr/>
        </p:nvSpPr>
        <p:spPr>
          <a:xfrm>
            <a:off x="5678552" y="2570156"/>
            <a:ext cx="1973915" cy="1724986"/>
          </a:xfrm>
          <a:prstGeom prst="rect">
            <a:avLst/>
          </a:prstGeom>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876" name="矩形 1875">
            <a:extLst>
              <a:ext uri="{FF2B5EF4-FFF2-40B4-BE49-F238E27FC236}">
                <a16:creationId xmlns:a16="http://schemas.microsoft.com/office/drawing/2014/main" id="{C21FEE53-7763-391B-CB9B-F1AAD6B7C9A5}"/>
              </a:ext>
            </a:extLst>
          </p:cNvPr>
          <p:cNvSpPr/>
          <p:nvPr/>
        </p:nvSpPr>
        <p:spPr>
          <a:xfrm>
            <a:off x="3471452" y="2562076"/>
            <a:ext cx="1973915" cy="1724986"/>
          </a:xfrm>
          <a:prstGeom prst="rect">
            <a:avLst/>
          </a:prstGeom>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874" name="矩形 1873">
            <a:extLst>
              <a:ext uri="{FF2B5EF4-FFF2-40B4-BE49-F238E27FC236}">
                <a16:creationId xmlns:a16="http://schemas.microsoft.com/office/drawing/2014/main" id="{11A2421F-9862-F942-35F1-9834D10D1297}"/>
              </a:ext>
            </a:extLst>
          </p:cNvPr>
          <p:cNvSpPr/>
          <p:nvPr/>
        </p:nvSpPr>
        <p:spPr>
          <a:xfrm>
            <a:off x="1257087" y="2566509"/>
            <a:ext cx="1973915" cy="1724986"/>
          </a:xfrm>
          <a:prstGeom prst="rect">
            <a:avLst/>
          </a:prstGeom>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矩形 1">
            <a:extLst>
              <a:ext uri="{FF2B5EF4-FFF2-40B4-BE49-F238E27FC236}">
                <a16:creationId xmlns:a16="http://schemas.microsoft.com/office/drawing/2014/main" id="{6BF94909-205C-4F56-F9E5-162D1F739C82}"/>
              </a:ext>
            </a:extLst>
          </p:cNvPr>
          <p:cNvSpPr/>
          <p:nvPr/>
        </p:nvSpPr>
        <p:spPr>
          <a:xfrm>
            <a:off x="723015" y="965257"/>
            <a:ext cx="3031412" cy="84211"/>
          </a:xfrm>
          <a:prstGeom prst="rect">
            <a:avLst/>
          </a:prstGeom>
          <a:solidFill>
            <a:srgbClr val="C8ACDB">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文字方塊 2">
            <a:extLst>
              <a:ext uri="{FF2B5EF4-FFF2-40B4-BE49-F238E27FC236}">
                <a16:creationId xmlns:a16="http://schemas.microsoft.com/office/drawing/2014/main" id="{A27D843B-FD71-A79F-9FAD-3A2A5497E6EE}"/>
              </a:ext>
            </a:extLst>
          </p:cNvPr>
          <p:cNvSpPr txBox="1"/>
          <p:nvPr/>
        </p:nvSpPr>
        <p:spPr>
          <a:xfrm>
            <a:off x="711440" y="742396"/>
            <a:ext cx="4733927" cy="584775"/>
          </a:xfrm>
          <a:prstGeom prst="rect">
            <a:avLst/>
          </a:prstGeom>
          <a:noFill/>
        </p:spPr>
        <p:txBody>
          <a:bodyPr wrap="square" rtlCol="0">
            <a:spAutoFit/>
          </a:bodyPr>
          <a:lstStyle/>
          <a:p>
            <a:r>
              <a:rPr kumimoji="1" lang="en-US" altLang="zh-TW" sz="1600" b="1" dirty="0">
                <a:latin typeface="Times New Roman" panose="02020603050405020304" pitchFamily="18" charset="0"/>
                <a:cs typeface="Times New Roman" panose="02020603050405020304" pitchFamily="18" charset="0"/>
              </a:rPr>
              <a:t>2.3 </a:t>
            </a:r>
            <a:r>
              <a:rPr kumimoji="1" lang="zh-TW" altLang="en-US" sz="1600" b="1" dirty="0">
                <a:latin typeface="Times New Roman" panose="02020603050405020304" pitchFamily="18" charset="0"/>
                <a:cs typeface="Times New Roman" panose="02020603050405020304" pitchFamily="18" charset="0"/>
              </a:rPr>
              <a:t>重複購買行為</a:t>
            </a:r>
            <a:endParaRPr kumimoji="1" lang="en-US" altLang="zh-TW" sz="1600" b="1" dirty="0">
              <a:latin typeface="Times New Roman" panose="02020603050405020304" pitchFamily="18" charset="0"/>
              <a:cs typeface="Times New Roman" panose="02020603050405020304" pitchFamily="18" charset="0"/>
            </a:endParaRPr>
          </a:p>
          <a:p>
            <a:endParaRPr kumimoji="1" lang="zh-TW" altLang="en-US" sz="1600" b="1" dirty="0">
              <a:latin typeface="Arial" panose="020B0604020202020204" pitchFamily="34" charset="0"/>
              <a:cs typeface="Arial" panose="020B0604020202020204" pitchFamily="34" charset="0"/>
            </a:endParaRPr>
          </a:p>
        </p:txBody>
      </p:sp>
      <p:sp>
        <p:nvSpPr>
          <p:cNvPr id="8" name="文字方塊 7">
            <a:extLst>
              <a:ext uri="{FF2B5EF4-FFF2-40B4-BE49-F238E27FC236}">
                <a16:creationId xmlns:a16="http://schemas.microsoft.com/office/drawing/2014/main" id="{9809B52D-D4E9-EA5A-7ED3-BC49DA137C1E}"/>
              </a:ext>
            </a:extLst>
          </p:cNvPr>
          <p:cNvSpPr txBox="1"/>
          <p:nvPr/>
        </p:nvSpPr>
        <p:spPr>
          <a:xfrm>
            <a:off x="723015" y="1085164"/>
            <a:ext cx="7828278" cy="699743"/>
          </a:xfrm>
          <a:prstGeom prst="rect">
            <a:avLst/>
          </a:prstGeom>
          <a:noFill/>
        </p:spPr>
        <p:txBody>
          <a:bodyPr wrap="square">
            <a:spAutoFit/>
          </a:bodyPr>
          <a:lstStyle/>
          <a:p>
            <a:pPr algn="just">
              <a:lnSpc>
                <a:spcPct val="150000"/>
              </a:lnSpc>
            </a:pPr>
            <a:r>
              <a:rPr lang="zh-TW" altLang="en-US"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用戶在一定時間範圍內多次購買或互動同一項目或服務的行為</a:t>
            </a:r>
            <a:endParaRPr lang="en-US" altLang="zh-TW"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just">
              <a:lnSpc>
                <a:spcPct val="150000"/>
              </a:lnSpc>
            </a:pPr>
            <a:r>
              <a:rPr lang="zh-TW" altLang="en-US"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反映</a:t>
            </a:r>
            <a:r>
              <a:rPr lang="zh-TW" altLang="en-US" b="1" dirty="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rPr>
              <a:t>用戶偏好和忠誠度</a:t>
            </a:r>
            <a:endParaRPr lang="en-US" altLang="zh-TW"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p:txBody>
      </p:sp>
      <p:grpSp>
        <p:nvGrpSpPr>
          <p:cNvPr id="1869" name="群組 1868">
            <a:extLst>
              <a:ext uri="{FF2B5EF4-FFF2-40B4-BE49-F238E27FC236}">
                <a16:creationId xmlns:a16="http://schemas.microsoft.com/office/drawing/2014/main" id="{15D5B4B3-04F6-05CD-1AF8-5B0BBF1EE351}"/>
              </a:ext>
            </a:extLst>
          </p:cNvPr>
          <p:cNvGrpSpPr/>
          <p:nvPr/>
        </p:nvGrpSpPr>
        <p:grpSpPr>
          <a:xfrm>
            <a:off x="1258009" y="1906521"/>
            <a:ext cx="6400800" cy="688469"/>
            <a:chOff x="1371600" y="2298606"/>
            <a:chExt cx="6400800" cy="688469"/>
          </a:xfrm>
        </p:grpSpPr>
        <p:sp>
          <p:nvSpPr>
            <p:cNvPr id="14" name="Google Shape;4184;p44">
              <a:extLst>
                <a:ext uri="{FF2B5EF4-FFF2-40B4-BE49-F238E27FC236}">
                  <a16:creationId xmlns:a16="http://schemas.microsoft.com/office/drawing/2014/main" id="{6BC805A3-151E-1F88-4039-1C615818FC18}"/>
                </a:ext>
              </a:extLst>
            </p:cNvPr>
            <p:cNvSpPr/>
            <p:nvPr/>
          </p:nvSpPr>
          <p:spPr>
            <a:xfrm>
              <a:off x="1371600" y="2919875"/>
              <a:ext cx="1986300" cy="67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496;p44">
              <a:extLst>
                <a:ext uri="{FF2B5EF4-FFF2-40B4-BE49-F238E27FC236}">
                  <a16:creationId xmlns:a16="http://schemas.microsoft.com/office/drawing/2014/main" id="{05CCED29-9539-0F10-63E8-5C7F6D9C9F38}"/>
                </a:ext>
              </a:extLst>
            </p:cNvPr>
            <p:cNvSpPr/>
            <p:nvPr/>
          </p:nvSpPr>
          <p:spPr>
            <a:xfrm>
              <a:off x="3578700" y="2919875"/>
              <a:ext cx="1986300" cy="67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497;p44">
              <a:extLst>
                <a:ext uri="{FF2B5EF4-FFF2-40B4-BE49-F238E27FC236}">
                  <a16:creationId xmlns:a16="http://schemas.microsoft.com/office/drawing/2014/main" id="{6055E25B-633F-088B-CBE3-77A55CD85642}"/>
                </a:ext>
              </a:extLst>
            </p:cNvPr>
            <p:cNvSpPr/>
            <p:nvPr/>
          </p:nvSpPr>
          <p:spPr>
            <a:xfrm>
              <a:off x="5786100" y="2919875"/>
              <a:ext cx="1986300" cy="67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4185;p44">
              <a:extLst>
                <a:ext uri="{FF2B5EF4-FFF2-40B4-BE49-F238E27FC236}">
                  <a16:creationId xmlns:a16="http://schemas.microsoft.com/office/drawing/2014/main" id="{E28590CC-9F9B-D9C9-6035-D11E4288DF84}"/>
                </a:ext>
              </a:extLst>
            </p:cNvPr>
            <p:cNvGrpSpPr/>
            <p:nvPr/>
          </p:nvGrpSpPr>
          <p:grpSpPr>
            <a:xfrm>
              <a:off x="1371600" y="2298606"/>
              <a:ext cx="444186" cy="688469"/>
              <a:chOff x="1542588" y="1451875"/>
              <a:chExt cx="940775" cy="1417400"/>
            </a:xfrm>
          </p:grpSpPr>
          <p:sp>
            <p:nvSpPr>
              <p:cNvPr id="18" name="Google Shape;4186;p44">
                <a:extLst>
                  <a:ext uri="{FF2B5EF4-FFF2-40B4-BE49-F238E27FC236}">
                    <a16:creationId xmlns:a16="http://schemas.microsoft.com/office/drawing/2014/main" id="{288EEBA4-9F7B-3B59-301A-6D8A0CA971B3}"/>
                  </a:ext>
                </a:extLst>
              </p:cNvPr>
              <p:cNvSpPr/>
              <p:nvPr/>
            </p:nvSpPr>
            <p:spPr>
              <a:xfrm>
                <a:off x="1556264" y="1495525"/>
                <a:ext cx="911151" cy="1369200"/>
              </a:xfrm>
              <a:custGeom>
                <a:avLst/>
                <a:gdLst/>
                <a:ahLst/>
                <a:cxnLst/>
                <a:rect l="l" t="t" r="r" b="b"/>
                <a:pathLst>
                  <a:path w="36446" h="54768" extrusionOk="0">
                    <a:moveTo>
                      <a:pt x="17603" y="0"/>
                    </a:moveTo>
                    <a:cubicBezTo>
                      <a:pt x="16218" y="0"/>
                      <a:pt x="12867" y="293"/>
                      <a:pt x="10578" y="2912"/>
                    </a:cubicBezTo>
                    <a:cubicBezTo>
                      <a:pt x="10578" y="2912"/>
                      <a:pt x="9150" y="4918"/>
                      <a:pt x="8208" y="9508"/>
                    </a:cubicBezTo>
                    <a:cubicBezTo>
                      <a:pt x="8208" y="9508"/>
                      <a:pt x="8268" y="11089"/>
                      <a:pt x="7569" y="12152"/>
                    </a:cubicBezTo>
                    <a:cubicBezTo>
                      <a:pt x="6901" y="13216"/>
                      <a:pt x="7053" y="13946"/>
                      <a:pt x="7448" y="15192"/>
                    </a:cubicBezTo>
                    <a:cubicBezTo>
                      <a:pt x="7448" y="15192"/>
                      <a:pt x="6353" y="15739"/>
                      <a:pt x="6749" y="17411"/>
                    </a:cubicBezTo>
                    <a:cubicBezTo>
                      <a:pt x="7144" y="19052"/>
                      <a:pt x="9028" y="19174"/>
                      <a:pt x="9028" y="19174"/>
                    </a:cubicBezTo>
                    <a:cubicBezTo>
                      <a:pt x="9028" y="19174"/>
                      <a:pt x="7022" y="21970"/>
                      <a:pt x="9302" y="25040"/>
                    </a:cubicBezTo>
                    <a:cubicBezTo>
                      <a:pt x="9302" y="25040"/>
                      <a:pt x="8633" y="26043"/>
                      <a:pt x="8937" y="28475"/>
                    </a:cubicBezTo>
                    <a:cubicBezTo>
                      <a:pt x="8937" y="28475"/>
                      <a:pt x="6080" y="29721"/>
                      <a:pt x="3648" y="30299"/>
                    </a:cubicBezTo>
                    <a:cubicBezTo>
                      <a:pt x="1186" y="30846"/>
                      <a:pt x="1" y="32669"/>
                      <a:pt x="122" y="35375"/>
                    </a:cubicBezTo>
                    <a:cubicBezTo>
                      <a:pt x="274" y="38080"/>
                      <a:pt x="1855" y="49144"/>
                      <a:pt x="1855" y="49144"/>
                    </a:cubicBezTo>
                    <a:cubicBezTo>
                      <a:pt x="1855" y="49144"/>
                      <a:pt x="2767" y="51879"/>
                      <a:pt x="8816" y="51879"/>
                    </a:cubicBezTo>
                    <a:cubicBezTo>
                      <a:pt x="8816" y="51879"/>
                      <a:pt x="8238" y="53278"/>
                      <a:pt x="8360" y="54007"/>
                    </a:cubicBezTo>
                    <a:cubicBezTo>
                      <a:pt x="8512" y="54737"/>
                      <a:pt x="10001" y="54767"/>
                      <a:pt x="10001" y="54767"/>
                    </a:cubicBezTo>
                    <a:cubicBezTo>
                      <a:pt x="10001" y="54767"/>
                      <a:pt x="11460" y="54706"/>
                      <a:pt x="11460" y="53035"/>
                    </a:cubicBezTo>
                    <a:cubicBezTo>
                      <a:pt x="11460" y="53035"/>
                      <a:pt x="10700" y="52396"/>
                      <a:pt x="10548" y="51910"/>
                    </a:cubicBezTo>
                    <a:lnTo>
                      <a:pt x="10548" y="51910"/>
                    </a:lnTo>
                    <a:cubicBezTo>
                      <a:pt x="10548" y="51910"/>
                      <a:pt x="12250" y="52062"/>
                      <a:pt x="15685" y="52123"/>
                    </a:cubicBezTo>
                    <a:lnTo>
                      <a:pt x="15685" y="52153"/>
                    </a:lnTo>
                    <a:lnTo>
                      <a:pt x="17995" y="52153"/>
                    </a:lnTo>
                    <a:lnTo>
                      <a:pt x="17995" y="52123"/>
                    </a:lnTo>
                    <a:cubicBezTo>
                      <a:pt x="22129" y="52062"/>
                      <a:pt x="25898" y="51910"/>
                      <a:pt x="25898" y="51910"/>
                    </a:cubicBezTo>
                    <a:lnTo>
                      <a:pt x="25898" y="51910"/>
                    </a:lnTo>
                    <a:cubicBezTo>
                      <a:pt x="25746" y="52396"/>
                      <a:pt x="24986" y="53035"/>
                      <a:pt x="24986" y="53035"/>
                    </a:cubicBezTo>
                    <a:cubicBezTo>
                      <a:pt x="24986" y="54706"/>
                      <a:pt x="26475" y="54767"/>
                      <a:pt x="26475" y="54767"/>
                    </a:cubicBezTo>
                    <a:cubicBezTo>
                      <a:pt x="26475" y="54767"/>
                      <a:pt x="27965" y="54737"/>
                      <a:pt x="28086" y="54007"/>
                    </a:cubicBezTo>
                    <a:cubicBezTo>
                      <a:pt x="28238" y="53308"/>
                      <a:pt x="27661" y="51879"/>
                      <a:pt x="27661" y="51879"/>
                    </a:cubicBezTo>
                    <a:cubicBezTo>
                      <a:pt x="33679" y="51879"/>
                      <a:pt x="34591" y="49144"/>
                      <a:pt x="34591" y="49144"/>
                    </a:cubicBezTo>
                    <a:cubicBezTo>
                      <a:pt x="34591" y="49144"/>
                      <a:pt x="36202" y="38080"/>
                      <a:pt x="36324" y="35375"/>
                    </a:cubicBezTo>
                    <a:cubicBezTo>
                      <a:pt x="36445" y="32669"/>
                      <a:pt x="35229" y="31119"/>
                      <a:pt x="32798" y="30542"/>
                    </a:cubicBezTo>
                    <a:lnTo>
                      <a:pt x="32767" y="30542"/>
                    </a:lnTo>
                    <a:cubicBezTo>
                      <a:pt x="30336" y="29964"/>
                      <a:pt x="27600" y="28688"/>
                      <a:pt x="27600" y="28688"/>
                    </a:cubicBezTo>
                    <a:cubicBezTo>
                      <a:pt x="27904" y="26286"/>
                      <a:pt x="27144" y="25040"/>
                      <a:pt x="27144" y="25040"/>
                    </a:cubicBezTo>
                    <a:cubicBezTo>
                      <a:pt x="29424" y="21970"/>
                      <a:pt x="27418" y="19174"/>
                      <a:pt x="27418" y="19174"/>
                    </a:cubicBezTo>
                    <a:cubicBezTo>
                      <a:pt x="27418" y="19174"/>
                      <a:pt x="29302" y="19052"/>
                      <a:pt x="29697" y="17411"/>
                    </a:cubicBezTo>
                    <a:cubicBezTo>
                      <a:pt x="30093" y="15739"/>
                      <a:pt x="28998" y="15192"/>
                      <a:pt x="28998" y="15192"/>
                    </a:cubicBezTo>
                    <a:cubicBezTo>
                      <a:pt x="29393" y="13946"/>
                      <a:pt x="29545" y="13216"/>
                      <a:pt x="28877" y="12152"/>
                    </a:cubicBezTo>
                    <a:cubicBezTo>
                      <a:pt x="28178" y="11089"/>
                      <a:pt x="28238" y="9508"/>
                      <a:pt x="28238" y="9508"/>
                    </a:cubicBezTo>
                    <a:cubicBezTo>
                      <a:pt x="27296" y="4918"/>
                      <a:pt x="25868" y="2912"/>
                      <a:pt x="25868" y="2912"/>
                    </a:cubicBezTo>
                    <a:cubicBezTo>
                      <a:pt x="23836" y="619"/>
                      <a:pt x="21004" y="256"/>
                      <a:pt x="19413" y="256"/>
                    </a:cubicBezTo>
                    <a:cubicBezTo>
                      <a:pt x="18790" y="256"/>
                      <a:pt x="18358" y="311"/>
                      <a:pt x="18238" y="329"/>
                    </a:cubicBezTo>
                    <a:lnTo>
                      <a:pt x="18238" y="25"/>
                    </a:lnTo>
                    <a:cubicBezTo>
                      <a:pt x="18238" y="25"/>
                      <a:pt x="18002" y="0"/>
                      <a:pt x="17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187;p44">
                <a:extLst>
                  <a:ext uri="{FF2B5EF4-FFF2-40B4-BE49-F238E27FC236}">
                    <a16:creationId xmlns:a16="http://schemas.microsoft.com/office/drawing/2014/main" id="{A55FD752-147D-12B2-6EC4-DF48FA153191}"/>
                  </a:ext>
                </a:extLst>
              </p:cNvPr>
              <p:cNvSpPr/>
              <p:nvPr/>
            </p:nvSpPr>
            <p:spPr>
              <a:xfrm>
                <a:off x="1834388" y="1902675"/>
                <a:ext cx="101100" cy="100325"/>
              </a:xfrm>
              <a:custGeom>
                <a:avLst/>
                <a:gdLst/>
                <a:ahLst/>
                <a:cxnLst/>
                <a:rect l="l" t="t" r="r" b="b"/>
                <a:pathLst>
                  <a:path w="4044" h="4013" extrusionOk="0">
                    <a:moveTo>
                      <a:pt x="1460" y="0"/>
                    </a:moveTo>
                    <a:cubicBezTo>
                      <a:pt x="791" y="0"/>
                      <a:pt x="305" y="274"/>
                      <a:pt x="1" y="699"/>
                    </a:cubicBezTo>
                    <a:cubicBezTo>
                      <a:pt x="61" y="1095"/>
                      <a:pt x="153" y="1520"/>
                      <a:pt x="274" y="1915"/>
                    </a:cubicBezTo>
                    <a:cubicBezTo>
                      <a:pt x="365" y="2310"/>
                      <a:pt x="487" y="2736"/>
                      <a:pt x="639" y="3101"/>
                    </a:cubicBezTo>
                    <a:cubicBezTo>
                      <a:pt x="730" y="3344"/>
                      <a:pt x="821" y="3557"/>
                      <a:pt x="973" y="3800"/>
                    </a:cubicBezTo>
                    <a:cubicBezTo>
                      <a:pt x="1034" y="3861"/>
                      <a:pt x="1064" y="3921"/>
                      <a:pt x="1125" y="3982"/>
                    </a:cubicBezTo>
                    <a:cubicBezTo>
                      <a:pt x="1216" y="4012"/>
                      <a:pt x="1338" y="4012"/>
                      <a:pt x="1490" y="4012"/>
                    </a:cubicBezTo>
                    <a:cubicBezTo>
                      <a:pt x="4043" y="4012"/>
                      <a:pt x="4043" y="0"/>
                      <a:pt x="14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188;p44">
                <a:extLst>
                  <a:ext uri="{FF2B5EF4-FFF2-40B4-BE49-F238E27FC236}">
                    <a16:creationId xmlns:a16="http://schemas.microsoft.com/office/drawing/2014/main" id="{B055CA71-45AD-16DC-C71A-0BC4DCF6C937}"/>
                  </a:ext>
                </a:extLst>
              </p:cNvPr>
              <p:cNvSpPr/>
              <p:nvPr/>
            </p:nvSpPr>
            <p:spPr>
              <a:xfrm>
                <a:off x="2087438" y="1902675"/>
                <a:ext cx="101850" cy="100325"/>
              </a:xfrm>
              <a:custGeom>
                <a:avLst/>
                <a:gdLst/>
                <a:ahLst/>
                <a:cxnLst/>
                <a:rect l="l" t="t" r="r" b="b"/>
                <a:pathLst>
                  <a:path w="4074" h="4013" extrusionOk="0">
                    <a:moveTo>
                      <a:pt x="2584" y="0"/>
                    </a:moveTo>
                    <a:cubicBezTo>
                      <a:pt x="0" y="0"/>
                      <a:pt x="0" y="4012"/>
                      <a:pt x="2584" y="4012"/>
                    </a:cubicBezTo>
                    <a:cubicBezTo>
                      <a:pt x="2706" y="4012"/>
                      <a:pt x="2827" y="4012"/>
                      <a:pt x="2949" y="3982"/>
                    </a:cubicBezTo>
                    <a:cubicBezTo>
                      <a:pt x="3010" y="3921"/>
                      <a:pt x="3040" y="3861"/>
                      <a:pt x="3070" y="3800"/>
                    </a:cubicBezTo>
                    <a:cubicBezTo>
                      <a:pt x="3222" y="3557"/>
                      <a:pt x="3344" y="3344"/>
                      <a:pt x="3435" y="3101"/>
                    </a:cubicBezTo>
                    <a:cubicBezTo>
                      <a:pt x="3587" y="2736"/>
                      <a:pt x="3709" y="2310"/>
                      <a:pt x="3800" y="1915"/>
                    </a:cubicBezTo>
                    <a:cubicBezTo>
                      <a:pt x="3891" y="1520"/>
                      <a:pt x="3982" y="1095"/>
                      <a:pt x="4073" y="699"/>
                    </a:cubicBezTo>
                    <a:cubicBezTo>
                      <a:pt x="3769" y="274"/>
                      <a:pt x="3253" y="0"/>
                      <a:pt x="258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189;p44">
                <a:extLst>
                  <a:ext uri="{FF2B5EF4-FFF2-40B4-BE49-F238E27FC236}">
                    <a16:creationId xmlns:a16="http://schemas.microsoft.com/office/drawing/2014/main" id="{378EADDF-D1DA-997E-6B95-1C1F05F1E255}"/>
                  </a:ext>
                </a:extLst>
              </p:cNvPr>
              <p:cNvSpPr/>
              <p:nvPr/>
            </p:nvSpPr>
            <p:spPr>
              <a:xfrm>
                <a:off x="1863263" y="1834725"/>
                <a:ext cx="94025" cy="50200"/>
              </a:xfrm>
              <a:custGeom>
                <a:avLst/>
                <a:gdLst/>
                <a:ahLst/>
                <a:cxnLst/>
                <a:rect l="l" t="t" r="r" b="b"/>
                <a:pathLst>
                  <a:path w="3761" h="2008" extrusionOk="0">
                    <a:moveTo>
                      <a:pt x="2311" y="1077"/>
                    </a:moveTo>
                    <a:lnTo>
                      <a:pt x="2311" y="1077"/>
                    </a:lnTo>
                    <a:cubicBezTo>
                      <a:pt x="2290" y="1117"/>
                      <a:pt x="2270" y="1144"/>
                      <a:pt x="2250" y="1167"/>
                    </a:cubicBezTo>
                    <a:lnTo>
                      <a:pt x="2250" y="1167"/>
                    </a:lnTo>
                    <a:cubicBezTo>
                      <a:pt x="2251" y="1137"/>
                      <a:pt x="2281" y="1107"/>
                      <a:pt x="2311" y="1077"/>
                    </a:cubicBezTo>
                    <a:close/>
                    <a:moveTo>
                      <a:pt x="1311" y="0"/>
                    </a:moveTo>
                    <a:cubicBezTo>
                      <a:pt x="870" y="0"/>
                      <a:pt x="442" y="93"/>
                      <a:pt x="92" y="287"/>
                    </a:cubicBezTo>
                    <a:cubicBezTo>
                      <a:pt x="1" y="347"/>
                      <a:pt x="92" y="469"/>
                      <a:pt x="183" y="469"/>
                    </a:cubicBezTo>
                    <a:cubicBezTo>
                      <a:pt x="365" y="439"/>
                      <a:pt x="517" y="408"/>
                      <a:pt x="700" y="378"/>
                    </a:cubicBezTo>
                    <a:cubicBezTo>
                      <a:pt x="700" y="408"/>
                      <a:pt x="700" y="439"/>
                      <a:pt x="700" y="469"/>
                    </a:cubicBezTo>
                    <a:cubicBezTo>
                      <a:pt x="609" y="864"/>
                      <a:pt x="669" y="1259"/>
                      <a:pt x="1004" y="1563"/>
                    </a:cubicBezTo>
                    <a:cubicBezTo>
                      <a:pt x="1024" y="1604"/>
                      <a:pt x="1045" y="1632"/>
                      <a:pt x="1065" y="1645"/>
                    </a:cubicBezTo>
                    <a:lnTo>
                      <a:pt x="1065" y="1645"/>
                    </a:lnTo>
                    <a:cubicBezTo>
                      <a:pt x="978" y="1618"/>
                      <a:pt x="869" y="1590"/>
                      <a:pt x="761" y="1563"/>
                    </a:cubicBezTo>
                    <a:cubicBezTo>
                      <a:pt x="751" y="1560"/>
                      <a:pt x="741" y="1558"/>
                      <a:pt x="733" y="1558"/>
                    </a:cubicBezTo>
                    <a:cubicBezTo>
                      <a:pt x="664" y="1558"/>
                      <a:pt x="646" y="1658"/>
                      <a:pt x="700" y="1685"/>
                    </a:cubicBezTo>
                    <a:cubicBezTo>
                      <a:pt x="976" y="1876"/>
                      <a:pt x="1341" y="2008"/>
                      <a:pt x="1680" y="2008"/>
                    </a:cubicBezTo>
                    <a:cubicBezTo>
                      <a:pt x="1827" y="2008"/>
                      <a:pt x="1970" y="1983"/>
                      <a:pt x="2098" y="1928"/>
                    </a:cubicBezTo>
                    <a:cubicBezTo>
                      <a:pt x="2159" y="1898"/>
                      <a:pt x="2189" y="1837"/>
                      <a:pt x="2128" y="1806"/>
                    </a:cubicBezTo>
                    <a:cubicBezTo>
                      <a:pt x="2189" y="1776"/>
                      <a:pt x="2250" y="1746"/>
                      <a:pt x="2311" y="1715"/>
                    </a:cubicBezTo>
                    <a:cubicBezTo>
                      <a:pt x="2584" y="1533"/>
                      <a:pt x="2888" y="986"/>
                      <a:pt x="2767" y="621"/>
                    </a:cubicBezTo>
                    <a:lnTo>
                      <a:pt x="2767" y="621"/>
                    </a:lnTo>
                    <a:cubicBezTo>
                      <a:pt x="3101" y="834"/>
                      <a:pt x="3375" y="1138"/>
                      <a:pt x="3648" y="1442"/>
                    </a:cubicBezTo>
                    <a:cubicBezTo>
                      <a:pt x="3657" y="1459"/>
                      <a:pt x="3671" y="1467"/>
                      <a:pt x="3686" y="1467"/>
                    </a:cubicBezTo>
                    <a:cubicBezTo>
                      <a:pt x="3721" y="1467"/>
                      <a:pt x="3761" y="1424"/>
                      <a:pt x="3739" y="1381"/>
                    </a:cubicBezTo>
                    <a:cubicBezTo>
                      <a:pt x="3400" y="491"/>
                      <a:pt x="2324" y="0"/>
                      <a:pt x="13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190;p44">
                <a:extLst>
                  <a:ext uri="{FF2B5EF4-FFF2-40B4-BE49-F238E27FC236}">
                    <a16:creationId xmlns:a16="http://schemas.microsoft.com/office/drawing/2014/main" id="{963DD393-096B-8E73-45C6-B9935E30B7DC}"/>
                  </a:ext>
                </a:extLst>
              </p:cNvPr>
              <p:cNvSpPr/>
              <p:nvPr/>
            </p:nvSpPr>
            <p:spPr>
              <a:xfrm>
                <a:off x="1986363" y="1892175"/>
                <a:ext cx="60825" cy="80075"/>
              </a:xfrm>
              <a:custGeom>
                <a:avLst/>
                <a:gdLst/>
                <a:ahLst/>
                <a:cxnLst/>
                <a:rect l="l" t="t" r="r" b="b"/>
                <a:pathLst>
                  <a:path w="2433" h="3203" extrusionOk="0">
                    <a:moveTo>
                      <a:pt x="1469" y="0"/>
                    </a:moveTo>
                    <a:cubicBezTo>
                      <a:pt x="1420" y="0"/>
                      <a:pt x="1369" y="33"/>
                      <a:pt x="1369" y="86"/>
                    </a:cubicBezTo>
                    <a:cubicBezTo>
                      <a:pt x="1429" y="724"/>
                      <a:pt x="1612" y="1332"/>
                      <a:pt x="1885" y="1910"/>
                    </a:cubicBezTo>
                    <a:cubicBezTo>
                      <a:pt x="1976" y="2092"/>
                      <a:pt x="2037" y="2183"/>
                      <a:pt x="1946" y="2396"/>
                    </a:cubicBezTo>
                    <a:cubicBezTo>
                      <a:pt x="1855" y="2578"/>
                      <a:pt x="1581" y="2700"/>
                      <a:pt x="1369" y="2791"/>
                    </a:cubicBezTo>
                    <a:cubicBezTo>
                      <a:pt x="973" y="2913"/>
                      <a:pt x="548" y="2852"/>
                      <a:pt x="122" y="2882"/>
                    </a:cubicBezTo>
                    <a:cubicBezTo>
                      <a:pt x="31" y="2882"/>
                      <a:pt x="1" y="3034"/>
                      <a:pt x="92" y="3065"/>
                    </a:cubicBezTo>
                    <a:cubicBezTo>
                      <a:pt x="322" y="3155"/>
                      <a:pt x="582" y="3202"/>
                      <a:pt x="845" y="3202"/>
                    </a:cubicBezTo>
                    <a:cubicBezTo>
                      <a:pt x="1379" y="3202"/>
                      <a:pt x="1924" y="3006"/>
                      <a:pt x="2250" y="2578"/>
                    </a:cubicBezTo>
                    <a:cubicBezTo>
                      <a:pt x="2432" y="2305"/>
                      <a:pt x="2341" y="2214"/>
                      <a:pt x="2189" y="1940"/>
                    </a:cubicBezTo>
                    <a:cubicBezTo>
                      <a:pt x="1824" y="1393"/>
                      <a:pt x="1642" y="724"/>
                      <a:pt x="1551" y="56"/>
                    </a:cubicBezTo>
                    <a:cubicBezTo>
                      <a:pt x="1538" y="17"/>
                      <a:pt x="1504" y="0"/>
                      <a:pt x="1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191;p44">
                <a:extLst>
                  <a:ext uri="{FF2B5EF4-FFF2-40B4-BE49-F238E27FC236}">
                    <a16:creationId xmlns:a16="http://schemas.microsoft.com/office/drawing/2014/main" id="{8D5A58B8-84A5-6A59-6DB1-47D7DD13C2A1}"/>
                  </a:ext>
                </a:extLst>
              </p:cNvPr>
              <p:cNvSpPr/>
              <p:nvPr/>
            </p:nvSpPr>
            <p:spPr>
              <a:xfrm>
                <a:off x="1877713" y="2129375"/>
                <a:ext cx="32700" cy="169575"/>
              </a:xfrm>
              <a:custGeom>
                <a:avLst/>
                <a:gdLst/>
                <a:ahLst/>
                <a:cxnLst/>
                <a:rect l="l" t="t" r="r" b="b"/>
                <a:pathLst>
                  <a:path w="1308" h="6783" extrusionOk="0">
                    <a:moveTo>
                      <a:pt x="216" y="1"/>
                    </a:moveTo>
                    <a:cubicBezTo>
                      <a:pt x="198" y="1"/>
                      <a:pt x="183" y="8"/>
                      <a:pt x="183" y="21"/>
                    </a:cubicBezTo>
                    <a:cubicBezTo>
                      <a:pt x="31" y="963"/>
                      <a:pt x="0" y="1662"/>
                      <a:pt x="274" y="2604"/>
                    </a:cubicBezTo>
                    <a:cubicBezTo>
                      <a:pt x="699" y="4033"/>
                      <a:pt x="1246" y="5249"/>
                      <a:pt x="274" y="6586"/>
                    </a:cubicBezTo>
                    <a:cubicBezTo>
                      <a:pt x="197" y="6663"/>
                      <a:pt x="292" y="6782"/>
                      <a:pt x="379" y="6782"/>
                    </a:cubicBezTo>
                    <a:cubicBezTo>
                      <a:pt x="395" y="6782"/>
                      <a:pt x="411" y="6778"/>
                      <a:pt x="426" y="6768"/>
                    </a:cubicBezTo>
                    <a:cubicBezTo>
                      <a:pt x="1125" y="6221"/>
                      <a:pt x="1307" y="5401"/>
                      <a:pt x="1186" y="4549"/>
                    </a:cubicBezTo>
                    <a:cubicBezTo>
                      <a:pt x="1003" y="2969"/>
                      <a:pt x="183" y="1723"/>
                      <a:pt x="274" y="51"/>
                    </a:cubicBezTo>
                    <a:cubicBezTo>
                      <a:pt x="274" y="15"/>
                      <a:pt x="242" y="1"/>
                      <a:pt x="2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192;p44">
                <a:extLst>
                  <a:ext uri="{FF2B5EF4-FFF2-40B4-BE49-F238E27FC236}">
                    <a16:creationId xmlns:a16="http://schemas.microsoft.com/office/drawing/2014/main" id="{FF7C6DA3-3CEF-9C04-7A2C-FB670F5246A9}"/>
                  </a:ext>
                </a:extLst>
              </p:cNvPr>
              <p:cNvSpPr/>
              <p:nvPr/>
            </p:nvSpPr>
            <p:spPr>
              <a:xfrm>
                <a:off x="1761438" y="2005825"/>
                <a:ext cx="92775" cy="208525"/>
              </a:xfrm>
              <a:custGeom>
                <a:avLst/>
                <a:gdLst/>
                <a:ahLst/>
                <a:cxnLst/>
                <a:rect l="l" t="t" r="r" b="b"/>
                <a:pathLst>
                  <a:path w="3711" h="8341" extrusionOk="0">
                    <a:moveTo>
                      <a:pt x="2611" y="0"/>
                    </a:moveTo>
                    <a:cubicBezTo>
                      <a:pt x="2569" y="0"/>
                      <a:pt x="2523" y="23"/>
                      <a:pt x="2523" y="69"/>
                    </a:cubicBezTo>
                    <a:cubicBezTo>
                      <a:pt x="2432" y="829"/>
                      <a:pt x="2371" y="1619"/>
                      <a:pt x="2402" y="2409"/>
                    </a:cubicBezTo>
                    <a:cubicBezTo>
                      <a:pt x="2387" y="2394"/>
                      <a:pt x="2371" y="2387"/>
                      <a:pt x="2360" y="2387"/>
                    </a:cubicBezTo>
                    <a:cubicBezTo>
                      <a:pt x="2349" y="2387"/>
                      <a:pt x="2341" y="2394"/>
                      <a:pt x="2341" y="2409"/>
                    </a:cubicBezTo>
                    <a:cubicBezTo>
                      <a:pt x="852" y="3777"/>
                      <a:pt x="1" y="6330"/>
                      <a:pt x="730" y="8276"/>
                    </a:cubicBezTo>
                    <a:cubicBezTo>
                      <a:pt x="744" y="8318"/>
                      <a:pt x="784" y="8341"/>
                      <a:pt x="824" y="8341"/>
                    </a:cubicBezTo>
                    <a:cubicBezTo>
                      <a:pt x="869" y="8341"/>
                      <a:pt x="912" y="8310"/>
                      <a:pt x="912" y="8245"/>
                    </a:cubicBezTo>
                    <a:cubicBezTo>
                      <a:pt x="912" y="7212"/>
                      <a:pt x="821" y="6239"/>
                      <a:pt x="1095" y="5206"/>
                    </a:cubicBezTo>
                    <a:cubicBezTo>
                      <a:pt x="1338" y="4233"/>
                      <a:pt x="1855" y="3321"/>
                      <a:pt x="2402" y="2501"/>
                    </a:cubicBezTo>
                    <a:cubicBezTo>
                      <a:pt x="2463" y="3504"/>
                      <a:pt x="2706" y="4507"/>
                      <a:pt x="3344" y="5388"/>
                    </a:cubicBezTo>
                    <a:cubicBezTo>
                      <a:pt x="3382" y="5445"/>
                      <a:pt x="3435" y="5469"/>
                      <a:pt x="3487" y="5469"/>
                    </a:cubicBezTo>
                    <a:cubicBezTo>
                      <a:pt x="3601" y="5469"/>
                      <a:pt x="3711" y="5352"/>
                      <a:pt x="3648" y="5206"/>
                    </a:cubicBezTo>
                    <a:cubicBezTo>
                      <a:pt x="2675" y="3625"/>
                      <a:pt x="2584" y="1893"/>
                      <a:pt x="2675" y="69"/>
                    </a:cubicBezTo>
                    <a:cubicBezTo>
                      <a:pt x="2691" y="23"/>
                      <a:pt x="2653" y="0"/>
                      <a:pt x="2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193;p44">
                <a:extLst>
                  <a:ext uri="{FF2B5EF4-FFF2-40B4-BE49-F238E27FC236}">
                    <a16:creationId xmlns:a16="http://schemas.microsoft.com/office/drawing/2014/main" id="{7682E50E-4788-CBA2-5639-7AB7744439EE}"/>
                  </a:ext>
                </a:extLst>
              </p:cNvPr>
              <p:cNvSpPr/>
              <p:nvPr/>
            </p:nvSpPr>
            <p:spPr>
              <a:xfrm>
                <a:off x="1729513" y="2191225"/>
                <a:ext cx="117825" cy="225525"/>
              </a:xfrm>
              <a:custGeom>
                <a:avLst/>
                <a:gdLst/>
                <a:ahLst/>
                <a:cxnLst/>
                <a:rect l="l" t="t" r="r" b="b"/>
                <a:pathLst>
                  <a:path w="4713" h="9021" extrusionOk="0">
                    <a:moveTo>
                      <a:pt x="3712" y="1"/>
                    </a:moveTo>
                    <a:cubicBezTo>
                      <a:pt x="3701" y="1"/>
                      <a:pt x="3690" y="3"/>
                      <a:pt x="3679" y="9"/>
                    </a:cubicBezTo>
                    <a:cubicBezTo>
                      <a:pt x="1642" y="1224"/>
                      <a:pt x="1" y="4598"/>
                      <a:pt x="2159" y="6513"/>
                    </a:cubicBezTo>
                    <a:cubicBezTo>
                      <a:pt x="2174" y="6528"/>
                      <a:pt x="2205" y="6536"/>
                      <a:pt x="2235" y="6536"/>
                    </a:cubicBezTo>
                    <a:cubicBezTo>
                      <a:pt x="2265" y="6536"/>
                      <a:pt x="2296" y="6528"/>
                      <a:pt x="2311" y="6513"/>
                    </a:cubicBezTo>
                    <a:lnTo>
                      <a:pt x="2311" y="6513"/>
                    </a:lnTo>
                    <a:cubicBezTo>
                      <a:pt x="1946" y="7273"/>
                      <a:pt x="1794" y="8155"/>
                      <a:pt x="2007" y="8975"/>
                    </a:cubicBezTo>
                    <a:cubicBezTo>
                      <a:pt x="2007" y="9006"/>
                      <a:pt x="2037" y="9021"/>
                      <a:pt x="2068" y="9021"/>
                    </a:cubicBezTo>
                    <a:cubicBezTo>
                      <a:pt x="2098" y="9021"/>
                      <a:pt x="2129" y="9006"/>
                      <a:pt x="2129" y="8975"/>
                    </a:cubicBezTo>
                    <a:cubicBezTo>
                      <a:pt x="2098" y="7942"/>
                      <a:pt x="2402" y="7030"/>
                      <a:pt x="2737" y="6057"/>
                    </a:cubicBezTo>
                    <a:cubicBezTo>
                      <a:pt x="2737" y="6057"/>
                      <a:pt x="2737" y="6027"/>
                      <a:pt x="2737" y="6027"/>
                    </a:cubicBezTo>
                    <a:cubicBezTo>
                      <a:pt x="4348" y="4750"/>
                      <a:pt x="4712" y="2410"/>
                      <a:pt x="4044" y="586"/>
                    </a:cubicBezTo>
                    <a:cubicBezTo>
                      <a:pt x="4031" y="548"/>
                      <a:pt x="3997" y="531"/>
                      <a:pt x="3964" y="531"/>
                    </a:cubicBezTo>
                    <a:cubicBezTo>
                      <a:pt x="3918" y="531"/>
                      <a:pt x="3874" y="564"/>
                      <a:pt x="3892" y="617"/>
                    </a:cubicBezTo>
                    <a:cubicBezTo>
                      <a:pt x="4469" y="2714"/>
                      <a:pt x="3831" y="4325"/>
                      <a:pt x="2524" y="5936"/>
                    </a:cubicBezTo>
                    <a:cubicBezTo>
                      <a:pt x="2493" y="5997"/>
                      <a:pt x="2493" y="6057"/>
                      <a:pt x="2524" y="6088"/>
                    </a:cubicBezTo>
                    <a:cubicBezTo>
                      <a:pt x="2463" y="6179"/>
                      <a:pt x="2433" y="6300"/>
                      <a:pt x="2372" y="6392"/>
                    </a:cubicBezTo>
                    <a:cubicBezTo>
                      <a:pt x="2372" y="6392"/>
                      <a:pt x="2372" y="6361"/>
                      <a:pt x="2341" y="6361"/>
                    </a:cubicBezTo>
                    <a:cubicBezTo>
                      <a:pt x="700" y="3899"/>
                      <a:pt x="1855" y="1893"/>
                      <a:pt x="3740" y="100"/>
                    </a:cubicBezTo>
                    <a:cubicBezTo>
                      <a:pt x="3789" y="50"/>
                      <a:pt x="3758" y="1"/>
                      <a:pt x="37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194;p44">
                <a:extLst>
                  <a:ext uri="{FF2B5EF4-FFF2-40B4-BE49-F238E27FC236}">
                    <a16:creationId xmlns:a16="http://schemas.microsoft.com/office/drawing/2014/main" id="{4D4E0460-A032-A50D-26C0-A21A63A4AA87}"/>
                  </a:ext>
                </a:extLst>
              </p:cNvPr>
              <p:cNvSpPr/>
              <p:nvPr/>
            </p:nvSpPr>
            <p:spPr>
              <a:xfrm>
                <a:off x="1843638" y="2258850"/>
                <a:ext cx="94125" cy="151800"/>
              </a:xfrm>
              <a:custGeom>
                <a:avLst/>
                <a:gdLst/>
                <a:ahLst/>
                <a:cxnLst/>
                <a:rect l="l" t="t" r="r" b="b"/>
                <a:pathLst>
                  <a:path w="3765" h="6072" extrusionOk="0">
                    <a:moveTo>
                      <a:pt x="112" y="1"/>
                    </a:moveTo>
                    <a:cubicBezTo>
                      <a:pt x="57" y="1"/>
                      <a:pt x="1" y="50"/>
                      <a:pt x="26" y="100"/>
                    </a:cubicBezTo>
                    <a:cubicBezTo>
                      <a:pt x="573" y="829"/>
                      <a:pt x="1302" y="1437"/>
                      <a:pt x="1789" y="2228"/>
                    </a:cubicBezTo>
                    <a:cubicBezTo>
                      <a:pt x="2488" y="3322"/>
                      <a:pt x="2457" y="4781"/>
                      <a:pt x="1819" y="5875"/>
                    </a:cubicBezTo>
                    <a:cubicBezTo>
                      <a:pt x="1774" y="5965"/>
                      <a:pt x="1862" y="6072"/>
                      <a:pt x="1948" y="6072"/>
                    </a:cubicBezTo>
                    <a:cubicBezTo>
                      <a:pt x="1978" y="6072"/>
                      <a:pt x="2008" y="6059"/>
                      <a:pt x="2032" y="6027"/>
                    </a:cubicBezTo>
                    <a:cubicBezTo>
                      <a:pt x="3764" y="3960"/>
                      <a:pt x="1667" y="1407"/>
                      <a:pt x="147" y="9"/>
                    </a:cubicBezTo>
                    <a:cubicBezTo>
                      <a:pt x="136" y="3"/>
                      <a:pt x="124" y="1"/>
                      <a:pt x="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195;p44">
                <a:extLst>
                  <a:ext uri="{FF2B5EF4-FFF2-40B4-BE49-F238E27FC236}">
                    <a16:creationId xmlns:a16="http://schemas.microsoft.com/office/drawing/2014/main" id="{40834799-86AD-0868-96C2-9C962F78A08F}"/>
                  </a:ext>
                </a:extLst>
              </p:cNvPr>
              <p:cNvSpPr/>
              <p:nvPr/>
            </p:nvSpPr>
            <p:spPr>
              <a:xfrm>
                <a:off x="1828563" y="2311575"/>
                <a:ext cx="60975" cy="92375"/>
              </a:xfrm>
              <a:custGeom>
                <a:avLst/>
                <a:gdLst/>
                <a:ahLst/>
                <a:cxnLst/>
                <a:rect l="l" t="t" r="r" b="b"/>
                <a:pathLst>
                  <a:path w="2439" h="3695" extrusionOk="0">
                    <a:moveTo>
                      <a:pt x="145" y="0"/>
                    </a:moveTo>
                    <a:cubicBezTo>
                      <a:pt x="75" y="0"/>
                      <a:pt x="1" y="68"/>
                      <a:pt x="21" y="149"/>
                    </a:cubicBezTo>
                    <a:cubicBezTo>
                      <a:pt x="325" y="1365"/>
                      <a:pt x="1176" y="3006"/>
                      <a:pt x="2300" y="3675"/>
                    </a:cubicBezTo>
                    <a:cubicBezTo>
                      <a:pt x="2314" y="3689"/>
                      <a:pt x="2329" y="3695"/>
                      <a:pt x="2344" y="3695"/>
                    </a:cubicBezTo>
                    <a:cubicBezTo>
                      <a:pt x="2395" y="3695"/>
                      <a:pt x="2439" y="3624"/>
                      <a:pt x="2392" y="3553"/>
                    </a:cubicBezTo>
                    <a:cubicBezTo>
                      <a:pt x="2057" y="2976"/>
                      <a:pt x="1541" y="2490"/>
                      <a:pt x="1176" y="1912"/>
                    </a:cubicBezTo>
                    <a:cubicBezTo>
                      <a:pt x="811" y="1335"/>
                      <a:pt x="507" y="696"/>
                      <a:pt x="234" y="58"/>
                    </a:cubicBezTo>
                    <a:cubicBezTo>
                      <a:pt x="213" y="17"/>
                      <a:pt x="180" y="0"/>
                      <a:pt x="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196;p44">
                <a:extLst>
                  <a:ext uri="{FF2B5EF4-FFF2-40B4-BE49-F238E27FC236}">
                    <a16:creationId xmlns:a16="http://schemas.microsoft.com/office/drawing/2014/main" id="{4D641517-5856-0FFE-E875-666E95BEF54B}"/>
                  </a:ext>
                </a:extLst>
              </p:cNvPr>
              <p:cNvSpPr/>
              <p:nvPr/>
            </p:nvSpPr>
            <p:spPr>
              <a:xfrm>
                <a:off x="1818438" y="2354925"/>
                <a:ext cx="25375" cy="51425"/>
              </a:xfrm>
              <a:custGeom>
                <a:avLst/>
                <a:gdLst/>
                <a:ahLst/>
                <a:cxnLst/>
                <a:rect l="l" t="t" r="r" b="b"/>
                <a:pathLst>
                  <a:path w="1015" h="2057" extrusionOk="0">
                    <a:moveTo>
                      <a:pt x="866" y="0"/>
                    </a:moveTo>
                    <a:cubicBezTo>
                      <a:pt x="829" y="0"/>
                      <a:pt x="790" y="17"/>
                      <a:pt x="760" y="56"/>
                    </a:cubicBezTo>
                    <a:cubicBezTo>
                      <a:pt x="426" y="543"/>
                      <a:pt x="0" y="1272"/>
                      <a:pt x="61" y="1911"/>
                    </a:cubicBezTo>
                    <a:cubicBezTo>
                      <a:pt x="61" y="2011"/>
                      <a:pt x="126" y="2056"/>
                      <a:pt x="194" y="2056"/>
                    </a:cubicBezTo>
                    <a:cubicBezTo>
                      <a:pt x="249" y="2056"/>
                      <a:pt x="307" y="2026"/>
                      <a:pt x="335" y="1971"/>
                    </a:cubicBezTo>
                    <a:cubicBezTo>
                      <a:pt x="456" y="1667"/>
                      <a:pt x="487" y="1363"/>
                      <a:pt x="578" y="1090"/>
                    </a:cubicBezTo>
                    <a:cubicBezTo>
                      <a:pt x="699" y="756"/>
                      <a:pt x="821" y="452"/>
                      <a:pt x="973" y="178"/>
                    </a:cubicBezTo>
                    <a:cubicBezTo>
                      <a:pt x="1014" y="75"/>
                      <a:pt x="944" y="0"/>
                      <a:pt x="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197;p44">
                <a:extLst>
                  <a:ext uri="{FF2B5EF4-FFF2-40B4-BE49-F238E27FC236}">
                    <a16:creationId xmlns:a16="http://schemas.microsoft.com/office/drawing/2014/main" id="{C1BCBDC8-30DA-2A80-A877-75CD5AA9AF7B}"/>
                  </a:ext>
                </a:extLst>
              </p:cNvPr>
              <p:cNvSpPr/>
              <p:nvPr/>
            </p:nvSpPr>
            <p:spPr>
              <a:xfrm>
                <a:off x="1824263" y="2404625"/>
                <a:ext cx="18500" cy="49375"/>
              </a:xfrm>
              <a:custGeom>
                <a:avLst/>
                <a:gdLst/>
                <a:ahLst/>
                <a:cxnLst/>
                <a:rect l="l" t="t" r="r" b="b"/>
                <a:pathLst>
                  <a:path w="740" h="1975" extrusionOk="0">
                    <a:moveTo>
                      <a:pt x="113" y="0"/>
                    </a:moveTo>
                    <a:cubicBezTo>
                      <a:pt x="54" y="0"/>
                      <a:pt x="0" y="54"/>
                      <a:pt x="41" y="135"/>
                    </a:cubicBezTo>
                    <a:cubicBezTo>
                      <a:pt x="193" y="439"/>
                      <a:pt x="314" y="774"/>
                      <a:pt x="375" y="1108"/>
                    </a:cubicBezTo>
                    <a:cubicBezTo>
                      <a:pt x="406" y="1382"/>
                      <a:pt x="375" y="1686"/>
                      <a:pt x="497" y="1929"/>
                    </a:cubicBezTo>
                    <a:cubicBezTo>
                      <a:pt x="512" y="1959"/>
                      <a:pt x="535" y="1974"/>
                      <a:pt x="558" y="1974"/>
                    </a:cubicBezTo>
                    <a:cubicBezTo>
                      <a:pt x="580" y="1974"/>
                      <a:pt x="603" y="1959"/>
                      <a:pt x="618" y="1929"/>
                    </a:cubicBezTo>
                    <a:cubicBezTo>
                      <a:pt x="740" y="1655"/>
                      <a:pt x="679" y="1321"/>
                      <a:pt x="618" y="1047"/>
                    </a:cubicBezTo>
                    <a:cubicBezTo>
                      <a:pt x="527" y="682"/>
                      <a:pt x="406" y="348"/>
                      <a:pt x="193" y="44"/>
                    </a:cubicBezTo>
                    <a:cubicBezTo>
                      <a:pt x="173" y="14"/>
                      <a:pt x="142" y="0"/>
                      <a:pt x="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198;p44">
                <a:extLst>
                  <a:ext uri="{FF2B5EF4-FFF2-40B4-BE49-F238E27FC236}">
                    <a16:creationId xmlns:a16="http://schemas.microsoft.com/office/drawing/2014/main" id="{EBA105AF-9CFB-D61B-4AF3-5152728F7B7F}"/>
                  </a:ext>
                </a:extLst>
              </p:cNvPr>
              <p:cNvSpPr/>
              <p:nvPr/>
            </p:nvSpPr>
            <p:spPr>
              <a:xfrm>
                <a:off x="1744713" y="2401825"/>
                <a:ext cx="69050" cy="114775"/>
              </a:xfrm>
              <a:custGeom>
                <a:avLst/>
                <a:gdLst/>
                <a:ahLst/>
                <a:cxnLst/>
                <a:rect l="l" t="t" r="r" b="b"/>
                <a:pathLst>
                  <a:path w="2762" h="4591" extrusionOk="0">
                    <a:moveTo>
                      <a:pt x="2646" y="0"/>
                    </a:moveTo>
                    <a:cubicBezTo>
                      <a:pt x="2636" y="0"/>
                      <a:pt x="2626" y="1"/>
                      <a:pt x="2615" y="4"/>
                    </a:cubicBezTo>
                    <a:cubicBezTo>
                      <a:pt x="822" y="612"/>
                      <a:pt x="1" y="3013"/>
                      <a:pt x="1278" y="4533"/>
                    </a:cubicBezTo>
                    <a:cubicBezTo>
                      <a:pt x="1302" y="4574"/>
                      <a:pt x="1335" y="4590"/>
                      <a:pt x="1369" y="4590"/>
                    </a:cubicBezTo>
                    <a:cubicBezTo>
                      <a:pt x="1462" y="4590"/>
                      <a:pt x="1565" y="4462"/>
                      <a:pt x="1521" y="4351"/>
                    </a:cubicBezTo>
                    <a:cubicBezTo>
                      <a:pt x="730" y="2679"/>
                      <a:pt x="1065" y="1129"/>
                      <a:pt x="2676" y="156"/>
                    </a:cubicBezTo>
                    <a:lnTo>
                      <a:pt x="2706" y="156"/>
                    </a:lnTo>
                    <a:cubicBezTo>
                      <a:pt x="2761" y="128"/>
                      <a:pt x="2741" y="0"/>
                      <a:pt x="26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199;p44">
                <a:extLst>
                  <a:ext uri="{FF2B5EF4-FFF2-40B4-BE49-F238E27FC236}">
                    <a16:creationId xmlns:a16="http://schemas.microsoft.com/office/drawing/2014/main" id="{FAEA2BB4-ADD7-AFC6-C389-140EE135157B}"/>
                  </a:ext>
                </a:extLst>
              </p:cNvPr>
              <p:cNvSpPr/>
              <p:nvPr/>
            </p:nvSpPr>
            <p:spPr>
              <a:xfrm>
                <a:off x="1792588" y="2443350"/>
                <a:ext cx="52475" cy="173300"/>
              </a:xfrm>
              <a:custGeom>
                <a:avLst/>
                <a:gdLst/>
                <a:ahLst/>
                <a:cxnLst/>
                <a:rect l="l" t="t" r="r" b="b"/>
                <a:pathLst>
                  <a:path w="2099" h="6932" extrusionOk="0">
                    <a:moveTo>
                      <a:pt x="1351" y="1"/>
                    </a:moveTo>
                    <a:cubicBezTo>
                      <a:pt x="1337" y="1"/>
                      <a:pt x="1322" y="5"/>
                      <a:pt x="1308" y="15"/>
                    </a:cubicBezTo>
                    <a:cubicBezTo>
                      <a:pt x="822" y="258"/>
                      <a:pt x="457" y="653"/>
                      <a:pt x="305" y="1200"/>
                    </a:cubicBezTo>
                    <a:cubicBezTo>
                      <a:pt x="153" y="1808"/>
                      <a:pt x="366" y="2325"/>
                      <a:pt x="670" y="2842"/>
                    </a:cubicBezTo>
                    <a:cubicBezTo>
                      <a:pt x="670" y="2842"/>
                      <a:pt x="670" y="2842"/>
                      <a:pt x="670" y="2872"/>
                    </a:cubicBezTo>
                    <a:cubicBezTo>
                      <a:pt x="214" y="3206"/>
                      <a:pt x="153" y="3754"/>
                      <a:pt x="396" y="4270"/>
                    </a:cubicBezTo>
                    <a:cubicBezTo>
                      <a:pt x="548" y="4605"/>
                      <a:pt x="822" y="4848"/>
                      <a:pt x="1034" y="5121"/>
                    </a:cubicBezTo>
                    <a:cubicBezTo>
                      <a:pt x="1490" y="5669"/>
                      <a:pt x="1642" y="6185"/>
                      <a:pt x="1794" y="6854"/>
                    </a:cubicBezTo>
                    <a:cubicBezTo>
                      <a:pt x="1821" y="6907"/>
                      <a:pt x="1871" y="6931"/>
                      <a:pt x="1919" y="6931"/>
                    </a:cubicBezTo>
                    <a:cubicBezTo>
                      <a:pt x="1980" y="6931"/>
                      <a:pt x="2037" y="6892"/>
                      <a:pt x="2037" y="6824"/>
                    </a:cubicBezTo>
                    <a:cubicBezTo>
                      <a:pt x="2098" y="6276"/>
                      <a:pt x="1916" y="5760"/>
                      <a:pt x="1612" y="5304"/>
                    </a:cubicBezTo>
                    <a:cubicBezTo>
                      <a:pt x="1217" y="4696"/>
                      <a:pt x="1" y="3784"/>
                      <a:pt x="882" y="3024"/>
                    </a:cubicBezTo>
                    <a:cubicBezTo>
                      <a:pt x="973" y="2933"/>
                      <a:pt x="913" y="2842"/>
                      <a:pt x="852" y="2811"/>
                    </a:cubicBezTo>
                    <a:cubicBezTo>
                      <a:pt x="852" y="2781"/>
                      <a:pt x="852" y="2781"/>
                      <a:pt x="822" y="2751"/>
                    </a:cubicBezTo>
                    <a:cubicBezTo>
                      <a:pt x="244" y="1930"/>
                      <a:pt x="670" y="744"/>
                      <a:pt x="1399" y="197"/>
                    </a:cubicBezTo>
                    <a:cubicBezTo>
                      <a:pt x="1476" y="121"/>
                      <a:pt x="1423" y="1"/>
                      <a:pt x="1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200;p44">
                <a:extLst>
                  <a:ext uri="{FF2B5EF4-FFF2-40B4-BE49-F238E27FC236}">
                    <a16:creationId xmlns:a16="http://schemas.microsoft.com/office/drawing/2014/main" id="{345D1E64-870A-B378-FE4E-02BE09FA509D}"/>
                  </a:ext>
                </a:extLst>
              </p:cNvPr>
              <p:cNvSpPr/>
              <p:nvPr/>
            </p:nvSpPr>
            <p:spPr>
              <a:xfrm>
                <a:off x="1760688" y="2567225"/>
                <a:ext cx="85125" cy="282100"/>
              </a:xfrm>
              <a:custGeom>
                <a:avLst/>
                <a:gdLst/>
                <a:ahLst/>
                <a:cxnLst/>
                <a:rect l="l" t="t" r="r" b="b"/>
                <a:pathLst>
                  <a:path w="3405" h="11284" extrusionOk="0">
                    <a:moveTo>
                      <a:pt x="1807" y="0"/>
                    </a:moveTo>
                    <a:cubicBezTo>
                      <a:pt x="1793" y="0"/>
                      <a:pt x="1778" y="5"/>
                      <a:pt x="1763" y="14"/>
                    </a:cubicBezTo>
                    <a:cubicBezTo>
                      <a:pt x="790" y="653"/>
                      <a:pt x="122" y="1899"/>
                      <a:pt x="760" y="3024"/>
                    </a:cubicBezTo>
                    <a:cubicBezTo>
                      <a:pt x="790" y="3054"/>
                      <a:pt x="790" y="3054"/>
                      <a:pt x="821" y="3084"/>
                    </a:cubicBezTo>
                    <a:cubicBezTo>
                      <a:pt x="730" y="3328"/>
                      <a:pt x="760" y="3601"/>
                      <a:pt x="851" y="3844"/>
                    </a:cubicBezTo>
                    <a:cubicBezTo>
                      <a:pt x="942" y="4087"/>
                      <a:pt x="1094" y="4422"/>
                      <a:pt x="1368" y="4483"/>
                    </a:cubicBezTo>
                    <a:cubicBezTo>
                      <a:pt x="1003" y="4817"/>
                      <a:pt x="730" y="5242"/>
                      <a:pt x="760" y="5759"/>
                    </a:cubicBezTo>
                    <a:cubicBezTo>
                      <a:pt x="790" y="5942"/>
                      <a:pt x="851" y="6154"/>
                      <a:pt x="942" y="6337"/>
                    </a:cubicBezTo>
                    <a:cubicBezTo>
                      <a:pt x="912" y="6337"/>
                      <a:pt x="882" y="6367"/>
                      <a:pt x="851" y="6428"/>
                    </a:cubicBezTo>
                    <a:cubicBezTo>
                      <a:pt x="699" y="6823"/>
                      <a:pt x="517" y="7279"/>
                      <a:pt x="669" y="7704"/>
                    </a:cubicBezTo>
                    <a:cubicBezTo>
                      <a:pt x="730" y="7856"/>
                      <a:pt x="821" y="8008"/>
                      <a:pt x="942" y="8130"/>
                    </a:cubicBezTo>
                    <a:cubicBezTo>
                      <a:pt x="912" y="8130"/>
                      <a:pt x="882" y="8130"/>
                      <a:pt x="882" y="8160"/>
                    </a:cubicBezTo>
                    <a:cubicBezTo>
                      <a:pt x="243" y="9011"/>
                      <a:pt x="0" y="10227"/>
                      <a:pt x="122" y="11261"/>
                    </a:cubicBezTo>
                    <a:cubicBezTo>
                      <a:pt x="122" y="11276"/>
                      <a:pt x="129" y="11284"/>
                      <a:pt x="137" y="11284"/>
                    </a:cubicBezTo>
                    <a:cubicBezTo>
                      <a:pt x="145" y="11284"/>
                      <a:pt x="152" y="11276"/>
                      <a:pt x="152" y="11261"/>
                    </a:cubicBezTo>
                    <a:cubicBezTo>
                      <a:pt x="395" y="10227"/>
                      <a:pt x="730" y="9224"/>
                      <a:pt x="1003" y="8221"/>
                    </a:cubicBezTo>
                    <a:lnTo>
                      <a:pt x="1003" y="8191"/>
                    </a:lnTo>
                    <a:cubicBezTo>
                      <a:pt x="1125" y="8312"/>
                      <a:pt x="1277" y="8373"/>
                      <a:pt x="1429" y="8404"/>
                    </a:cubicBezTo>
                    <a:cubicBezTo>
                      <a:pt x="1520" y="8404"/>
                      <a:pt x="1581" y="8282"/>
                      <a:pt x="1550" y="8221"/>
                    </a:cubicBezTo>
                    <a:cubicBezTo>
                      <a:pt x="1368" y="7978"/>
                      <a:pt x="1125" y="7826"/>
                      <a:pt x="1003" y="7553"/>
                    </a:cubicBezTo>
                    <a:cubicBezTo>
                      <a:pt x="882" y="7188"/>
                      <a:pt x="973" y="6823"/>
                      <a:pt x="1064" y="6489"/>
                    </a:cubicBezTo>
                    <a:cubicBezTo>
                      <a:pt x="1186" y="6610"/>
                      <a:pt x="1307" y="6701"/>
                      <a:pt x="1429" y="6762"/>
                    </a:cubicBezTo>
                    <a:cubicBezTo>
                      <a:pt x="1450" y="6771"/>
                      <a:pt x="1469" y="6774"/>
                      <a:pt x="1486" y="6774"/>
                    </a:cubicBezTo>
                    <a:cubicBezTo>
                      <a:pt x="1595" y="6774"/>
                      <a:pt x="1629" y="6628"/>
                      <a:pt x="1550" y="6549"/>
                    </a:cubicBezTo>
                    <a:cubicBezTo>
                      <a:pt x="1307" y="6246"/>
                      <a:pt x="1094" y="6033"/>
                      <a:pt x="1094" y="5607"/>
                    </a:cubicBezTo>
                    <a:cubicBezTo>
                      <a:pt x="1094" y="5182"/>
                      <a:pt x="1398" y="4847"/>
                      <a:pt x="1672" y="4543"/>
                    </a:cubicBezTo>
                    <a:cubicBezTo>
                      <a:pt x="1749" y="4441"/>
                      <a:pt x="1674" y="4317"/>
                      <a:pt x="1576" y="4317"/>
                    </a:cubicBezTo>
                    <a:cubicBezTo>
                      <a:pt x="1558" y="4317"/>
                      <a:pt x="1539" y="4321"/>
                      <a:pt x="1520" y="4331"/>
                    </a:cubicBezTo>
                    <a:cubicBezTo>
                      <a:pt x="1459" y="4118"/>
                      <a:pt x="1246" y="3935"/>
                      <a:pt x="1155" y="3723"/>
                    </a:cubicBezTo>
                    <a:cubicBezTo>
                      <a:pt x="1064" y="3480"/>
                      <a:pt x="1064" y="3206"/>
                      <a:pt x="1064" y="2963"/>
                    </a:cubicBezTo>
                    <a:cubicBezTo>
                      <a:pt x="1064" y="2932"/>
                      <a:pt x="1064" y="2902"/>
                      <a:pt x="1064" y="2872"/>
                    </a:cubicBezTo>
                    <a:cubicBezTo>
                      <a:pt x="1277" y="2507"/>
                      <a:pt x="1550" y="2294"/>
                      <a:pt x="1885" y="2021"/>
                    </a:cubicBezTo>
                    <a:cubicBezTo>
                      <a:pt x="1946" y="2264"/>
                      <a:pt x="2128" y="2416"/>
                      <a:pt x="2310" y="2598"/>
                    </a:cubicBezTo>
                    <a:cubicBezTo>
                      <a:pt x="2493" y="2780"/>
                      <a:pt x="2614" y="2932"/>
                      <a:pt x="2675" y="3206"/>
                    </a:cubicBezTo>
                    <a:cubicBezTo>
                      <a:pt x="2736" y="3419"/>
                      <a:pt x="2705" y="3631"/>
                      <a:pt x="2766" y="3844"/>
                    </a:cubicBezTo>
                    <a:cubicBezTo>
                      <a:pt x="2766" y="3875"/>
                      <a:pt x="2736" y="3875"/>
                      <a:pt x="2736" y="3905"/>
                    </a:cubicBezTo>
                    <a:cubicBezTo>
                      <a:pt x="2705" y="4148"/>
                      <a:pt x="2645" y="4391"/>
                      <a:pt x="2523" y="4604"/>
                    </a:cubicBezTo>
                    <a:cubicBezTo>
                      <a:pt x="2523" y="4483"/>
                      <a:pt x="2493" y="4361"/>
                      <a:pt x="2432" y="4270"/>
                    </a:cubicBezTo>
                    <a:cubicBezTo>
                      <a:pt x="2249" y="3996"/>
                      <a:pt x="2098" y="3753"/>
                      <a:pt x="2098" y="3419"/>
                    </a:cubicBezTo>
                    <a:cubicBezTo>
                      <a:pt x="2098" y="3328"/>
                      <a:pt x="2037" y="3297"/>
                      <a:pt x="1976" y="3297"/>
                    </a:cubicBezTo>
                    <a:cubicBezTo>
                      <a:pt x="2098" y="3145"/>
                      <a:pt x="2219" y="2963"/>
                      <a:pt x="2128" y="2780"/>
                    </a:cubicBezTo>
                    <a:cubicBezTo>
                      <a:pt x="2128" y="2743"/>
                      <a:pt x="2093" y="2717"/>
                      <a:pt x="2052" y="2717"/>
                    </a:cubicBezTo>
                    <a:cubicBezTo>
                      <a:pt x="2027" y="2717"/>
                      <a:pt x="1999" y="2727"/>
                      <a:pt x="1976" y="2750"/>
                    </a:cubicBezTo>
                    <a:cubicBezTo>
                      <a:pt x="1915" y="2841"/>
                      <a:pt x="1854" y="2932"/>
                      <a:pt x="1763" y="3024"/>
                    </a:cubicBezTo>
                    <a:cubicBezTo>
                      <a:pt x="1672" y="3145"/>
                      <a:pt x="1550" y="3236"/>
                      <a:pt x="1459" y="3328"/>
                    </a:cubicBezTo>
                    <a:cubicBezTo>
                      <a:pt x="1368" y="3449"/>
                      <a:pt x="1064" y="3844"/>
                      <a:pt x="1368" y="3905"/>
                    </a:cubicBezTo>
                    <a:cubicBezTo>
                      <a:pt x="1380" y="3909"/>
                      <a:pt x="1392" y="3911"/>
                      <a:pt x="1405" y="3911"/>
                    </a:cubicBezTo>
                    <a:cubicBezTo>
                      <a:pt x="1483" y="3911"/>
                      <a:pt x="1554" y="3832"/>
                      <a:pt x="1581" y="3753"/>
                    </a:cubicBezTo>
                    <a:cubicBezTo>
                      <a:pt x="1672" y="3662"/>
                      <a:pt x="1733" y="3540"/>
                      <a:pt x="1824" y="3449"/>
                    </a:cubicBezTo>
                    <a:lnTo>
                      <a:pt x="1854" y="3449"/>
                    </a:lnTo>
                    <a:cubicBezTo>
                      <a:pt x="1854" y="3692"/>
                      <a:pt x="1885" y="3905"/>
                      <a:pt x="2006" y="4118"/>
                    </a:cubicBezTo>
                    <a:cubicBezTo>
                      <a:pt x="2128" y="4361"/>
                      <a:pt x="2310" y="4574"/>
                      <a:pt x="2401" y="4817"/>
                    </a:cubicBezTo>
                    <a:cubicBezTo>
                      <a:pt x="2401" y="4817"/>
                      <a:pt x="2401" y="4847"/>
                      <a:pt x="2401" y="4847"/>
                    </a:cubicBezTo>
                    <a:cubicBezTo>
                      <a:pt x="2371" y="4908"/>
                      <a:pt x="2341" y="4938"/>
                      <a:pt x="2310" y="4999"/>
                    </a:cubicBezTo>
                    <a:cubicBezTo>
                      <a:pt x="2098" y="5242"/>
                      <a:pt x="1824" y="5364"/>
                      <a:pt x="1611" y="5577"/>
                    </a:cubicBezTo>
                    <a:cubicBezTo>
                      <a:pt x="1550" y="5638"/>
                      <a:pt x="1581" y="5698"/>
                      <a:pt x="1672" y="5729"/>
                    </a:cubicBezTo>
                    <a:cubicBezTo>
                      <a:pt x="1915" y="5729"/>
                      <a:pt x="2158" y="5638"/>
                      <a:pt x="2341" y="5486"/>
                    </a:cubicBezTo>
                    <a:lnTo>
                      <a:pt x="2341" y="5486"/>
                    </a:lnTo>
                    <a:cubicBezTo>
                      <a:pt x="2371" y="5850"/>
                      <a:pt x="2341" y="6246"/>
                      <a:pt x="2128" y="6549"/>
                    </a:cubicBezTo>
                    <a:cubicBezTo>
                      <a:pt x="1885" y="6853"/>
                      <a:pt x="1490" y="7005"/>
                      <a:pt x="1246" y="7340"/>
                    </a:cubicBezTo>
                    <a:cubicBezTo>
                      <a:pt x="1171" y="7441"/>
                      <a:pt x="1242" y="7605"/>
                      <a:pt x="1355" y="7605"/>
                    </a:cubicBezTo>
                    <a:cubicBezTo>
                      <a:pt x="1378" y="7605"/>
                      <a:pt x="1403" y="7598"/>
                      <a:pt x="1429" y="7583"/>
                    </a:cubicBezTo>
                    <a:cubicBezTo>
                      <a:pt x="1611" y="7492"/>
                      <a:pt x="1824" y="7370"/>
                      <a:pt x="2006" y="7188"/>
                    </a:cubicBezTo>
                    <a:lnTo>
                      <a:pt x="2006" y="7188"/>
                    </a:lnTo>
                    <a:cubicBezTo>
                      <a:pt x="1976" y="7340"/>
                      <a:pt x="1946" y="7492"/>
                      <a:pt x="1915" y="7644"/>
                    </a:cubicBezTo>
                    <a:cubicBezTo>
                      <a:pt x="1824" y="7826"/>
                      <a:pt x="1702" y="7978"/>
                      <a:pt x="1642" y="8191"/>
                    </a:cubicBezTo>
                    <a:cubicBezTo>
                      <a:pt x="1611" y="8252"/>
                      <a:pt x="1672" y="8282"/>
                      <a:pt x="1733" y="8282"/>
                    </a:cubicBezTo>
                    <a:cubicBezTo>
                      <a:pt x="1946" y="8221"/>
                      <a:pt x="2128" y="7978"/>
                      <a:pt x="2189" y="7765"/>
                    </a:cubicBezTo>
                    <a:cubicBezTo>
                      <a:pt x="2280" y="7522"/>
                      <a:pt x="2280" y="7279"/>
                      <a:pt x="2189" y="7005"/>
                    </a:cubicBezTo>
                    <a:cubicBezTo>
                      <a:pt x="2341" y="6884"/>
                      <a:pt x="2462" y="6732"/>
                      <a:pt x="2523" y="6580"/>
                    </a:cubicBezTo>
                    <a:cubicBezTo>
                      <a:pt x="2736" y="6154"/>
                      <a:pt x="2614" y="5759"/>
                      <a:pt x="2523" y="5334"/>
                    </a:cubicBezTo>
                    <a:cubicBezTo>
                      <a:pt x="2857" y="4969"/>
                      <a:pt x="3040" y="4361"/>
                      <a:pt x="3009" y="3905"/>
                    </a:cubicBezTo>
                    <a:cubicBezTo>
                      <a:pt x="3009" y="3875"/>
                      <a:pt x="3009" y="3844"/>
                      <a:pt x="2979" y="3814"/>
                    </a:cubicBezTo>
                    <a:cubicBezTo>
                      <a:pt x="2979" y="3783"/>
                      <a:pt x="2979" y="3723"/>
                      <a:pt x="3009" y="3692"/>
                    </a:cubicBezTo>
                    <a:cubicBezTo>
                      <a:pt x="3009" y="3692"/>
                      <a:pt x="3040" y="3662"/>
                      <a:pt x="3040" y="3662"/>
                    </a:cubicBezTo>
                    <a:cubicBezTo>
                      <a:pt x="3405" y="3236"/>
                      <a:pt x="3374" y="2537"/>
                      <a:pt x="3222" y="2021"/>
                    </a:cubicBezTo>
                    <a:cubicBezTo>
                      <a:pt x="3210" y="1985"/>
                      <a:pt x="3179" y="1967"/>
                      <a:pt x="3146" y="1967"/>
                    </a:cubicBezTo>
                    <a:cubicBezTo>
                      <a:pt x="3096" y="1967"/>
                      <a:pt x="3040" y="2008"/>
                      <a:pt x="3040" y="2081"/>
                    </a:cubicBezTo>
                    <a:cubicBezTo>
                      <a:pt x="3101" y="2355"/>
                      <a:pt x="3131" y="2628"/>
                      <a:pt x="3070" y="2872"/>
                    </a:cubicBezTo>
                    <a:cubicBezTo>
                      <a:pt x="3070" y="2993"/>
                      <a:pt x="3040" y="3115"/>
                      <a:pt x="2979" y="3236"/>
                    </a:cubicBezTo>
                    <a:cubicBezTo>
                      <a:pt x="2979" y="3084"/>
                      <a:pt x="2918" y="2902"/>
                      <a:pt x="2857" y="2780"/>
                    </a:cubicBezTo>
                    <a:cubicBezTo>
                      <a:pt x="2645" y="2416"/>
                      <a:pt x="2280" y="2233"/>
                      <a:pt x="2067" y="1869"/>
                    </a:cubicBezTo>
                    <a:cubicBezTo>
                      <a:pt x="2098" y="1838"/>
                      <a:pt x="2128" y="1808"/>
                      <a:pt x="2158" y="1808"/>
                    </a:cubicBezTo>
                    <a:cubicBezTo>
                      <a:pt x="2493" y="1504"/>
                      <a:pt x="2645" y="1169"/>
                      <a:pt x="2553" y="744"/>
                    </a:cubicBezTo>
                    <a:cubicBezTo>
                      <a:pt x="2553" y="691"/>
                      <a:pt x="2518" y="667"/>
                      <a:pt x="2479" y="667"/>
                    </a:cubicBezTo>
                    <a:cubicBezTo>
                      <a:pt x="2429" y="667"/>
                      <a:pt x="2371" y="706"/>
                      <a:pt x="2371" y="774"/>
                    </a:cubicBezTo>
                    <a:cubicBezTo>
                      <a:pt x="2401" y="1473"/>
                      <a:pt x="1611" y="1747"/>
                      <a:pt x="1155" y="2203"/>
                    </a:cubicBezTo>
                    <a:cubicBezTo>
                      <a:pt x="1094" y="2264"/>
                      <a:pt x="1003" y="2324"/>
                      <a:pt x="942" y="2416"/>
                    </a:cubicBezTo>
                    <a:cubicBezTo>
                      <a:pt x="821" y="1565"/>
                      <a:pt x="1186" y="805"/>
                      <a:pt x="1854" y="166"/>
                    </a:cubicBezTo>
                    <a:cubicBezTo>
                      <a:pt x="1931" y="115"/>
                      <a:pt x="1879" y="0"/>
                      <a:pt x="18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201;p44">
                <a:extLst>
                  <a:ext uri="{FF2B5EF4-FFF2-40B4-BE49-F238E27FC236}">
                    <a16:creationId xmlns:a16="http://schemas.microsoft.com/office/drawing/2014/main" id="{0C4C838B-3FAC-2D1C-50F3-CFA9A4D8CBC2}"/>
                  </a:ext>
                </a:extLst>
              </p:cNvPr>
              <p:cNvSpPr/>
              <p:nvPr/>
            </p:nvSpPr>
            <p:spPr>
              <a:xfrm>
                <a:off x="1772838" y="2798925"/>
                <a:ext cx="16400" cy="70350"/>
              </a:xfrm>
              <a:custGeom>
                <a:avLst/>
                <a:gdLst/>
                <a:ahLst/>
                <a:cxnLst/>
                <a:rect l="l" t="t" r="r" b="b"/>
                <a:pathLst>
                  <a:path w="656" h="2814" extrusionOk="0">
                    <a:moveTo>
                      <a:pt x="517" y="0"/>
                    </a:moveTo>
                    <a:cubicBezTo>
                      <a:pt x="463" y="0"/>
                      <a:pt x="409" y="25"/>
                      <a:pt x="396" y="78"/>
                    </a:cubicBezTo>
                    <a:cubicBezTo>
                      <a:pt x="213" y="899"/>
                      <a:pt x="1" y="1932"/>
                      <a:pt x="244" y="2722"/>
                    </a:cubicBezTo>
                    <a:cubicBezTo>
                      <a:pt x="259" y="2783"/>
                      <a:pt x="312" y="2813"/>
                      <a:pt x="361" y="2813"/>
                    </a:cubicBezTo>
                    <a:cubicBezTo>
                      <a:pt x="411" y="2813"/>
                      <a:pt x="456" y="2783"/>
                      <a:pt x="456" y="2722"/>
                    </a:cubicBezTo>
                    <a:cubicBezTo>
                      <a:pt x="548" y="2327"/>
                      <a:pt x="487" y="1932"/>
                      <a:pt x="517" y="1506"/>
                    </a:cubicBezTo>
                    <a:cubicBezTo>
                      <a:pt x="517" y="1051"/>
                      <a:pt x="578" y="595"/>
                      <a:pt x="639" y="108"/>
                    </a:cubicBezTo>
                    <a:cubicBezTo>
                      <a:pt x="656" y="40"/>
                      <a:pt x="587" y="0"/>
                      <a:pt x="5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202;p44">
                <a:extLst>
                  <a:ext uri="{FF2B5EF4-FFF2-40B4-BE49-F238E27FC236}">
                    <a16:creationId xmlns:a16="http://schemas.microsoft.com/office/drawing/2014/main" id="{2F3A2537-051B-E512-D0F5-9022945FE612}"/>
                  </a:ext>
                </a:extLst>
              </p:cNvPr>
              <p:cNvSpPr/>
              <p:nvPr/>
            </p:nvSpPr>
            <p:spPr>
              <a:xfrm>
                <a:off x="1788788" y="2779975"/>
                <a:ext cx="21300" cy="84325"/>
              </a:xfrm>
              <a:custGeom>
                <a:avLst/>
                <a:gdLst/>
                <a:ahLst/>
                <a:cxnLst/>
                <a:rect l="l" t="t" r="r" b="b"/>
                <a:pathLst>
                  <a:path w="852" h="3373" extrusionOk="0">
                    <a:moveTo>
                      <a:pt x="449" y="1"/>
                    </a:moveTo>
                    <a:cubicBezTo>
                      <a:pt x="398" y="1"/>
                      <a:pt x="348" y="25"/>
                      <a:pt x="335" y="76"/>
                    </a:cubicBezTo>
                    <a:cubicBezTo>
                      <a:pt x="122" y="1018"/>
                      <a:pt x="1" y="2477"/>
                      <a:pt x="578" y="3298"/>
                    </a:cubicBezTo>
                    <a:cubicBezTo>
                      <a:pt x="616" y="3349"/>
                      <a:pt x="670" y="3373"/>
                      <a:pt x="720" y="3373"/>
                    </a:cubicBezTo>
                    <a:cubicBezTo>
                      <a:pt x="790" y="3373"/>
                      <a:pt x="852" y="3326"/>
                      <a:pt x="852" y="3237"/>
                    </a:cubicBezTo>
                    <a:cubicBezTo>
                      <a:pt x="852" y="2720"/>
                      <a:pt x="639" y="2204"/>
                      <a:pt x="609" y="1687"/>
                    </a:cubicBezTo>
                    <a:cubicBezTo>
                      <a:pt x="548" y="1170"/>
                      <a:pt x="548" y="653"/>
                      <a:pt x="578" y="137"/>
                    </a:cubicBezTo>
                    <a:cubicBezTo>
                      <a:pt x="596" y="48"/>
                      <a:pt x="521" y="1"/>
                      <a:pt x="4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203;p44">
                <a:extLst>
                  <a:ext uri="{FF2B5EF4-FFF2-40B4-BE49-F238E27FC236}">
                    <a16:creationId xmlns:a16="http://schemas.microsoft.com/office/drawing/2014/main" id="{962ABED7-6F73-3D6A-EC73-C34460892645}"/>
                  </a:ext>
                </a:extLst>
              </p:cNvPr>
              <p:cNvSpPr/>
              <p:nvPr/>
            </p:nvSpPr>
            <p:spPr>
              <a:xfrm>
                <a:off x="1808888" y="2796075"/>
                <a:ext cx="23250" cy="54050"/>
              </a:xfrm>
              <a:custGeom>
                <a:avLst/>
                <a:gdLst/>
                <a:ahLst/>
                <a:cxnLst/>
                <a:rect l="l" t="t" r="r" b="b"/>
                <a:pathLst>
                  <a:path w="930" h="2162" extrusionOk="0">
                    <a:moveTo>
                      <a:pt x="135" y="1"/>
                    </a:moveTo>
                    <a:cubicBezTo>
                      <a:pt x="67" y="1"/>
                      <a:pt x="1" y="48"/>
                      <a:pt x="18" y="131"/>
                    </a:cubicBezTo>
                    <a:cubicBezTo>
                      <a:pt x="78" y="769"/>
                      <a:pt x="230" y="1712"/>
                      <a:pt x="747" y="2137"/>
                    </a:cubicBezTo>
                    <a:cubicBezTo>
                      <a:pt x="764" y="2154"/>
                      <a:pt x="786" y="2162"/>
                      <a:pt x="808" y="2162"/>
                    </a:cubicBezTo>
                    <a:cubicBezTo>
                      <a:pt x="866" y="2162"/>
                      <a:pt x="929" y="2112"/>
                      <a:pt x="929" y="2046"/>
                    </a:cubicBezTo>
                    <a:cubicBezTo>
                      <a:pt x="869" y="1712"/>
                      <a:pt x="656" y="1408"/>
                      <a:pt x="534" y="1104"/>
                    </a:cubicBezTo>
                    <a:cubicBezTo>
                      <a:pt x="413" y="769"/>
                      <a:pt x="321" y="435"/>
                      <a:pt x="261" y="101"/>
                    </a:cubicBezTo>
                    <a:cubicBezTo>
                      <a:pt x="247" y="32"/>
                      <a:pt x="190" y="1"/>
                      <a:pt x="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204;p44">
                <a:extLst>
                  <a:ext uri="{FF2B5EF4-FFF2-40B4-BE49-F238E27FC236}">
                    <a16:creationId xmlns:a16="http://schemas.microsoft.com/office/drawing/2014/main" id="{72A2EEB0-1F32-62AE-32D7-8A767787059E}"/>
                  </a:ext>
                </a:extLst>
              </p:cNvPr>
              <p:cNvSpPr/>
              <p:nvPr/>
            </p:nvSpPr>
            <p:spPr>
              <a:xfrm>
                <a:off x="1811588" y="2780300"/>
                <a:ext cx="34975" cy="41100"/>
              </a:xfrm>
              <a:custGeom>
                <a:avLst/>
                <a:gdLst/>
                <a:ahLst/>
                <a:cxnLst/>
                <a:rect l="l" t="t" r="r" b="b"/>
                <a:pathLst>
                  <a:path w="1399" h="1644" extrusionOk="0">
                    <a:moveTo>
                      <a:pt x="96" y="1"/>
                    </a:moveTo>
                    <a:cubicBezTo>
                      <a:pt x="51" y="1"/>
                      <a:pt x="1" y="34"/>
                      <a:pt x="1" y="93"/>
                    </a:cubicBezTo>
                    <a:cubicBezTo>
                      <a:pt x="31" y="428"/>
                      <a:pt x="274" y="762"/>
                      <a:pt x="487" y="1005"/>
                    </a:cubicBezTo>
                    <a:cubicBezTo>
                      <a:pt x="669" y="1279"/>
                      <a:pt x="913" y="1583"/>
                      <a:pt x="1247" y="1644"/>
                    </a:cubicBezTo>
                    <a:cubicBezTo>
                      <a:pt x="1338" y="1644"/>
                      <a:pt x="1399" y="1583"/>
                      <a:pt x="1369" y="1492"/>
                    </a:cubicBezTo>
                    <a:cubicBezTo>
                      <a:pt x="1217" y="1218"/>
                      <a:pt x="943" y="1036"/>
                      <a:pt x="761" y="823"/>
                    </a:cubicBezTo>
                    <a:cubicBezTo>
                      <a:pt x="517" y="580"/>
                      <a:pt x="396" y="245"/>
                      <a:pt x="153" y="33"/>
                    </a:cubicBezTo>
                    <a:cubicBezTo>
                      <a:pt x="142" y="11"/>
                      <a:pt x="120" y="1"/>
                      <a:pt x="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205;p44">
                <a:extLst>
                  <a:ext uri="{FF2B5EF4-FFF2-40B4-BE49-F238E27FC236}">
                    <a16:creationId xmlns:a16="http://schemas.microsoft.com/office/drawing/2014/main" id="{B28F1169-28F8-0065-A589-FE14D462240D}"/>
                  </a:ext>
                </a:extLst>
              </p:cNvPr>
              <p:cNvSpPr/>
              <p:nvPr/>
            </p:nvSpPr>
            <p:spPr>
              <a:xfrm>
                <a:off x="1726313" y="1451875"/>
                <a:ext cx="573325" cy="328825"/>
              </a:xfrm>
              <a:custGeom>
                <a:avLst/>
                <a:gdLst/>
                <a:ahLst/>
                <a:cxnLst/>
                <a:rect l="l" t="t" r="r" b="b"/>
                <a:pathLst>
                  <a:path w="22933" h="13153" extrusionOk="0">
                    <a:moveTo>
                      <a:pt x="12539" y="0"/>
                    </a:moveTo>
                    <a:cubicBezTo>
                      <a:pt x="12513" y="0"/>
                      <a:pt x="12487" y="11"/>
                      <a:pt x="12470" y="38"/>
                    </a:cubicBezTo>
                    <a:cubicBezTo>
                      <a:pt x="11953" y="433"/>
                      <a:pt x="11649" y="1132"/>
                      <a:pt x="11436" y="1740"/>
                    </a:cubicBezTo>
                    <a:cubicBezTo>
                      <a:pt x="11375" y="1558"/>
                      <a:pt x="11284" y="1376"/>
                      <a:pt x="11163" y="1224"/>
                    </a:cubicBezTo>
                    <a:cubicBezTo>
                      <a:pt x="11011" y="1041"/>
                      <a:pt x="10828" y="798"/>
                      <a:pt x="10615" y="737"/>
                    </a:cubicBezTo>
                    <a:cubicBezTo>
                      <a:pt x="10599" y="734"/>
                      <a:pt x="10584" y="732"/>
                      <a:pt x="10570" y="732"/>
                    </a:cubicBezTo>
                    <a:cubicBezTo>
                      <a:pt x="10446" y="732"/>
                      <a:pt x="10379" y="841"/>
                      <a:pt x="10433" y="950"/>
                    </a:cubicBezTo>
                    <a:cubicBezTo>
                      <a:pt x="10524" y="1132"/>
                      <a:pt x="10737" y="1254"/>
                      <a:pt x="10859" y="1406"/>
                    </a:cubicBezTo>
                    <a:cubicBezTo>
                      <a:pt x="10950" y="1527"/>
                      <a:pt x="11041" y="1649"/>
                      <a:pt x="11132" y="1771"/>
                    </a:cubicBezTo>
                    <a:cubicBezTo>
                      <a:pt x="10677" y="1677"/>
                      <a:pt x="10217" y="1633"/>
                      <a:pt x="9758" y="1633"/>
                    </a:cubicBezTo>
                    <a:cubicBezTo>
                      <a:pt x="7674" y="1633"/>
                      <a:pt x="5616" y="2556"/>
                      <a:pt x="4172" y="4050"/>
                    </a:cubicBezTo>
                    <a:cubicBezTo>
                      <a:pt x="1740" y="6604"/>
                      <a:pt x="2014" y="10221"/>
                      <a:pt x="68" y="12956"/>
                    </a:cubicBezTo>
                    <a:cubicBezTo>
                      <a:pt x="1" y="13046"/>
                      <a:pt x="83" y="13153"/>
                      <a:pt x="180" y="13153"/>
                    </a:cubicBezTo>
                    <a:cubicBezTo>
                      <a:pt x="214" y="13153"/>
                      <a:pt x="249" y="13140"/>
                      <a:pt x="281" y="13108"/>
                    </a:cubicBezTo>
                    <a:cubicBezTo>
                      <a:pt x="2074" y="11132"/>
                      <a:pt x="1892" y="8184"/>
                      <a:pt x="3199" y="5935"/>
                    </a:cubicBezTo>
                    <a:cubicBezTo>
                      <a:pt x="4715" y="3301"/>
                      <a:pt x="7279" y="1995"/>
                      <a:pt x="10157" y="1995"/>
                    </a:cubicBezTo>
                    <a:cubicBezTo>
                      <a:pt x="10568" y="1995"/>
                      <a:pt x="10985" y="2021"/>
                      <a:pt x="11406" y="2075"/>
                    </a:cubicBezTo>
                    <a:lnTo>
                      <a:pt x="11467" y="2075"/>
                    </a:lnTo>
                    <a:cubicBezTo>
                      <a:pt x="11482" y="2090"/>
                      <a:pt x="11505" y="2097"/>
                      <a:pt x="11527" y="2097"/>
                    </a:cubicBezTo>
                    <a:cubicBezTo>
                      <a:pt x="11550" y="2097"/>
                      <a:pt x="11573" y="2090"/>
                      <a:pt x="11588" y="2075"/>
                    </a:cubicBezTo>
                    <a:cubicBezTo>
                      <a:pt x="11989" y="2027"/>
                      <a:pt x="12386" y="2003"/>
                      <a:pt x="12777" y="2003"/>
                    </a:cubicBezTo>
                    <a:cubicBezTo>
                      <a:pt x="15648" y="2003"/>
                      <a:pt x="18209" y="3286"/>
                      <a:pt x="19734" y="5935"/>
                    </a:cubicBezTo>
                    <a:cubicBezTo>
                      <a:pt x="21041" y="8184"/>
                      <a:pt x="20859" y="11132"/>
                      <a:pt x="22652" y="13108"/>
                    </a:cubicBezTo>
                    <a:cubicBezTo>
                      <a:pt x="22676" y="13140"/>
                      <a:pt x="22708" y="13153"/>
                      <a:pt x="22740" y="13153"/>
                    </a:cubicBezTo>
                    <a:cubicBezTo>
                      <a:pt x="22833" y="13153"/>
                      <a:pt x="22932" y="13046"/>
                      <a:pt x="22865" y="12956"/>
                    </a:cubicBezTo>
                    <a:cubicBezTo>
                      <a:pt x="20889" y="10221"/>
                      <a:pt x="21193" y="6604"/>
                      <a:pt x="18762" y="4050"/>
                    </a:cubicBezTo>
                    <a:cubicBezTo>
                      <a:pt x="17317" y="2557"/>
                      <a:pt x="15280" y="1635"/>
                      <a:pt x="13208" y="1635"/>
                    </a:cubicBezTo>
                    <a:cubicBezTo>
                      <a:pt x="12708" y="1635"/>
                      <a:pt x="12206" y="1689"/>
                      <a:pt x="11710" y="1801"/>
                    </a:cubicBezTo>
                    <a:cubicBezTo>
                      <a:pt x="11801" y="1497"/>
                      <a:pt x="11923" y="1254"/>
                      <a:pt x="12074" y="980"/>
                    </a:cubicBezTo>
                    <a:cubicBezTo>
                      <a:pt x="12226" y="707"/>
                      <a:pt x="12439" y="433"/>
                      <a:pt x="12622" y="129"/>
                    </a:cubicBezTo>
                    <a:cubicBezTo>
                      <a:pt x="12665" y="65"/>
                      <a:pt x="12601" y="0"/>
                      <a:pt x="12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206;p44">
                <a:extLst>
                  <a:ext uri="{FF2B5EF4-FFF2-40B4-BE49-F238E27FC236}">
                    <a16:creationId xmlns:a16="http://schemas.microsoft.com/office/drawing/2014/main" id="{11D93416-5930-7268-AE38-2490BCD521A0}"/>
                  </a:ext>
                </a:extLst>
              </p:cNvPr>
              <p:cNvSpPr/>
              <p:nvPr/>
            </p:nvSpPr>
            <p:spPr>
              <a:xfrm>
                <a:off x="1718138" y="1749125"/>
                <a:ext cx="46050" cy="120925"/>
              </a:xfrm>
              <a:custGeom>
                <a:avLst/>
                <a:gdLst/>
                <a:ahLst/>
                <a:cxnLst/>
                <a:rect l="l" t="t" r="r" b="b"/>
                <a:pathLst>
                  <a:path w="1842" h="4837" extrusionOk="0">
                    <a:moveTo>
                      <a:pt x="1666" y="1"/>
                    </a:moveTo>
                    <a:cubicBezTo>
                      <a:pt x="1605" y="1"/>
                      <a:pt x="1545" y="37"/>
                      <a:pt x="1520" y="124"/>
                    </a:cubicBezTo>
                    <a:cubicBezTo>
                      <a:pt x="973" y="1674"/>
                      <a:pt x="0" y="2981"/>
                      <a:pt x="456" y="4714"/>
                    </a:cubicBezTo>
                    <a:cubicBezTo>
                      <a:pt x="470" y="4797"/>
                      <a:pt x="535" y="4836"/>
                      <a:pt x="601" y="4836"/>
                    </a:cubicBezTo>
                    <a:cubicBezTo>
                      <a:pt x="680" y="4836"/>
                      <a:pt x="760" y="4782"/>
                      <a:pt x="760" y="4683"/>
                    </a:cubicBezTo>
                    <a:cubicBezTo>
                      <a:pt x="760" y="3832"/>
                      <a:pt x="730" y="3042"/>
                      <a:pt x="1003" y="2252"/>
                    </a:cubicBezTo>
                    <a:cubicBezTo>
                      <a:pt x="1277" y="1522"/>
                      <a:pt x="1641" y="914"/>
                      <a:pt x="1824" y="185"/>
                    </a:cubicBezTo>
                    <a:cubicBezTo>
                      <a:pt x="1842" y="77"/>
                      <a:pt x="1753" y="1"/>
                      <a:pt x="16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207;p44">
                <a:extLst>
                  <a:ext uri="{FF2B5EF4-FFF2-40B4-BE49-F238E27FC236}">
                    <a16:creationId xmlns:a16="http://schemas.microsoft.com/office/drawing/2014/main" id="{5D72183B-EB92-CF63-5312-7C393866D5F7}"/>
                  </a:ext>
                </a:extLst>
              </p:cNvPr>
              <p:cNvSpPr/>
              <p:nvPr/>
            </p:nvSpPr>
            <p:spPr>
              <a:xfrm>
                <a:off x="1700638" y="1820850"/>
                <a:ext cx="94275" cy="300350"/>
              </a:xfrm>
              <a:custGeom>
                <a:avLst/>
                <a:gdLst/>
                <a:ahLst/>
                <a:cxnLst/>
                <a:rect l="l" t="t" r="r" b="b"/>
                <a:pathLst>
                  <a:path w="3771" h="12014" extrusionOk="0">
                    <a:moveTo>
                      <a:pt x="3192" y="6343"/>
                    </a:moveTo>
                    <a:cubicBezTo>
                      <a:pt x="3192" y="6374"/>
                      <a:pt x="3162" y="6404"/>
                      <a:pt x="3162" y="6404"/>
                    </a:cubicBezTo>
                    <a:lnTo>
                      <a:pt x="3162" y="6343"/>
                    </a:lnTo>
                    <a:close/>
                    <a:moveTo>
                      <a:pt x="2911" y="1"/>
                    </a:moveTo>
                    <a:cubicBezTo>
                      <a:pt x="2899" y="1"/>
                      <a:pt x="2889" y="8"/>
                      <a:pt x="2889" y="21"/>
                    </a:cubicBezTo>
                    <a:cubicBezTo>
                      <a:pt x="2493" y="1024"/>
                      <a:pt x="1338" y="1875"/>
                      <a:pt x="822" y="2878"/>
                    </a:cubicBezTo>
                    <a:cubicBezTo>
                      <a:pt x="791" y="2878"/>
                      <a:pt x="791" y="2909"/>
                      <a:pt x="761" y="2939"/>
                    </a:cubicBezTo>
                    <a:cubicBezTo>
                      <a:pt x="761" y="2969"/>
                      <a:pt x="730" y="3030"/>
                      <a:pt x="730" y="3091"/>
                    </a:cubicBezTo>
                    <a:cubicBezTo>
                      <a:pt x="639" y="3273"/>
                      <a:pt x="578" y="3486"/>
                      <a:pt x="548" y="3699"/>
                    </a:cubicBezTo>
                    <a:cubicBezTo>
                      <a:pt x="275" y="4975"/>
                      <a:pt x="396" y="6495"/>
                      <a:pt x="1521" y="7225"/>
                    </a:cubicBezTo>
                    <a:cubicBezTo>
                      <a:pt x="1535" y="7239"/>
                      <a:pt x="1551" y="7245"/>
                      <a:pt x="1566" y="7245"/>
                    </a:cubicBezTo>
                    <a:cubicBezTo>
                      <a:pt x="1616" y="7245"/>
                      <a:pt x="1659" y="7180"/>
                      <a:pt x="1612" y="7134"/>
                    </a:cubicBezTo>
                    <a:cubicBezTo>
                      <a:pt x="1278" y="6556"/>
                      <a:pt x="913" y="6039"/>
                      <a:pt x="791" y="5371"/>
                    </a:cubicBezTo>
                    <a:cubicBezTo>
                      <a:pt x="761" y="5188"/>
                      <a:pt x="730" y="5006"/>
                      <a:pt x="730" y="4823"/>
                    </a:cubicBezTo>
                    <a:lnTo>
                      <a:pt x="730" y="4823"/>
                    </a:lnTo>
                    <a:cubicBezTo>
                      <a:pt x="1126" y="5705"/>
                      <a:pt x="2068" y="6343"/>
                      <a:pt x="3010" y="6374"/>
                    </a:cubicBezTo>
                    <a:cubicBezTo>
                      <a:pt x="2493" y="7741"/>
                      <a:pt x="1126" y="8593"/>
                      <a:pt x="670" y="9991"/>
                    </a:cubicBezTo>
                    <a:cubicBezTo>
                      <a:pt x="426" y="10720"/>
                      <a:pt x="548" y="11602"/>
                      <a:pt x="1278" y="11997"/>
                    </a:cubicBezTo>
                    <a:cubicBezTo>
                      <a:pt x="1295" y="12008"/>
                      <a:pt x="1313" y="12013"/>
                      <a:pt x="1330" y="12013"/>
                    </a:cubicBezTo>
                    <a:cubicBezTo>
                      <a:pt x="1407" y="12013"/>
                      <a:pt x="1473" y="11919"/>
                      <a:pt x="1399" y="11845"/>
                    </a:cubicBezTo>
                    <a:cubicBezTo>
                      <a:pt x="1" y="10325"/>
                      <a:pt x="1764" y="9048"/>
                      <a:pt x="2676" y="7650"/>
                    </a:cubicBezTo>
                    <a:lnTo>
                      <a:pt x="2676" y="7650"/>
                    </a:lnTo>
                    <a:cubicBezTo>
                      <a:pt x="2220" y="9048"/>
                      <a:pt x="2037" y="10538"/>
                      <a:pt x="3192" y="11541"/>
                    </a:cubicBezTo>
                    <a:cubicBezTo>
                      <a:pt x="3213" y="11555"/>
                      <a:pt x="3235" y="11561"/>
                      <a:pt x="3256" y="11561"/>
                    </a:cubicBezTo>
                    <a:cubicBezTo>
                      <a:pt x="3329" y="11561"/>
                      <a:pt x="3392" y="11490"/>
                      <a:pt x="3344" y="11419"/>
                    </a:cubicBezTo>
                    <a:cubicBezTo>
                      <a:pt x="2615" y="10355"/>
                      <a:pt x="2493" y="9140"/>
                      <a:pt x="2828" y="7893"/>
                    </a:cubicBezTo>
                    <a:cubicBezTo>
                      <a:pt x="3071" y="6982"/>
                      <a:pt x="3618" y="6222"/>
                      <a:pt x="3770" y="5310"/>
                    </a:cubicBezTo>
                    <a:cubicBezTo>
                      <a:pt x="3770" y="5257"/>
                      <a:pt x="3729" y="5224"/>
                      <a:pt x="3689" y="5224"/>
                    </a:cubicBezTo>
                    <a:cubicBezTo>
                      <a:pt x="3659" y="5224"/>
                      <a:pt x="3631" y="5241"/>
                      <a:pt x="3618" y="5279"/>
                    </a:cubicBezTo>
                    <a:cubicBezTo>
                      <a:pt x="3527" y="5553"/>
                      <a:pt x="3405" y="5857"/>
                      <a:pt x="3253" y="6161"/>
                    </a:cubicBezTo>
                    <a:cubicBezTo>
                      <a:pt x="3253" y="6161"/>
                      <a:pt x="3253" y="6130"/>
                      <a:pt x="3223" y="6130"/>
                    </a:cubicBezTo>
                    <a:cubicBezTo>
                      <a:pt x="2554" y="6039"/>
                      <a:pt x="1946" y="5766"/>
                      <a:pt x="1490" y="5279"/>
                    </a:cubicBezTo>
                    <a:cubicBezTo>
                      <a:pt x="518" y="4307"/>
                      <a:pt x="882" y="3152"/>
                      <a:pt x="1673" y="2179"/>
                    </a:cubicBezTo>
                    <a:cubicBezTo>
                      <a:pt x="2250" y="1510"/>
                      <a:pt x="2797" y="963"/>
                      <a:pt x="2949" y="51"/>
                    </a:cubicBezTo>
                    <a:cubicBezTo>
                      <a:pt x="2949" y="16"/>
                      <a:pt x="2928" y="1"/>
                      <a:pt x="29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208;p44">
                <a:extLst>
                  <a:ext uri="{FF2B5EF4-FFF2-40B4-BE49-F238E27FC236}">
                    <a16:creationId xmlns:a16="http://schemas.microsoft.com/office/drawing/2014/main" id="{6224A22D-80FD-8CC9-44F0-40348B45A2F6}"/>
                  </a:ext>
                </a:extLst>
              </p:cNvPr>
              <p:cNvSpPr/>
              <p:nvPr/>
            </p:nvSpPr>
            <p:spPr>
              <a:xfrm>
                <a:off x="1815388" y="1931550"/>
                <a:ext cx="17500" cy="13700"/>
              </a:xfrm>
              <a:custGeom>
                <a:avLst/>
                <a:gdLst/>
                <a:ahLst/>
                <a:cxnLst/>
                <a:rect l="l" t="t" r="r" b="b"/>
                <a:pathLst>
                  <a:path w="700" h="548" extrusionOk="0">
                    <a:moveTo>
                      <a:pt x="365" y="0"/>
                    </a:moveTo>
                    <a:cubicBezTo>
                      <a:pt x="1" y="0"/>
                      <a:pt x="1" y="547"/>
                      <a:pt x="365" y="547"/>
                    </a:cubicBezTo>
                    <a:cubicBezTo>
                      <a:pt x="700" y="547"/>
                      <a:pt x="700" y="0"/>
                      <a:pt x="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209;p44">
                <a:extLst>
                  <a:ext uri="{FF2B5EF4-FFF2-40B4-BE49-F238E27FC236}">
                    <a16:creationId xmlns:a16="http://schemas.microsoft.com/office/drawing/2014/main" id="{12FCB061-A02B-5BEF-FEBC-3FCA0B254532}"/>
                  </a:ext>
                </a:extLst>
              </p:cNvPr>
              <p:cNvSpPr/>
              <p:nvPr/>
            </p:nvSpPr>
            <p:spPr>
              <a:xfrm>
                <a:off x="2231063" y="1820850"/>
                <a:ext cx="94250" cy="300625"/>
              </a:xfrm>
              <a:custGeom>
                <a:avLst/>
                <a:gdLst/>
                <a:ahLst/>
                <a:cxnLst/>
                <a:rect l="l" t="t" r="r" b="b"/>
                <a:pathLst>
                  <a:path w="3770" h="12025" extrusionOk="0">
                    <a:moveTo>
                      <a:pt x="608" y="6343"/>
                    </a:moveTo>
                    <a:lnTo>
                      <a:pt x="608" y="6404"/>
                    </a:lnTo>
                    <a:cubicBezTo>
                      <a:pt x="608" y="6404"/>
                      <a:pt x="608" y="6374"/>
                      <a:pt x="578" y="6343"/>
                    </a:cubicBezTo>
                    <a:close/>
                    <a:moveTo>
                      <a:pt x="859" y="1"/>
                    </a:moveTo>
                    <a:cubicBezTo>
                      <a:pt x="842" y="1"/>
                      <a:pt x="821" y="16"/>
                      <a:pt x="821" y="51"/>
                    </a:cubicBezTo>
                    <a:cubicBezTo>
                      <a:pt x="942" y="963"/>
                      <a:pt x="1520" y="1480"/>
                      <a:pt x="2097" y="2179"/>
                    </a:cubicBezTo>
                    <a:cubicBezTo>
                      <a:pt x="2827" y="3061"/>
                      <a:pt x="3192" y="4033"/>
                      <a:pt x="2493" y="5036"/>
                    </a:cubicBezTo>
                    <a:cubicBezTo>
                      <a:pt x="2006" y="5675"/>
                      <a:pt x="1307" y="6009"/>
                      <a:pt x="547" y="6130"/>
                    </a:cubicBezTo>
                    <a:cubicBezTo>
                      <a:pt x="517" y="6161"/>
                      <a:pt x="517" y="6161"/>
                      <a:pt x="517" y="6161"/>
                    </a:cubicBezTo>
                    <a:cubicBezTo>
                      <a:pt x="365" y="5857"/>
                      <a:pt x="243" y="5553"/>
                      <a:pt x="152" y="5279"/>
                    </a:cubicBezTo>
                    <a:cubicBezTo>
                      <a:pt x="139" y="5241"/>
                      <a:pt x="111" y="5224"/>
                      <a:pt x="82" y="5224"/>
                    </a:cubicBezTo>
                    <a:cubicBezTo>
                      <a:pt x="41" y="5224"/>
                      <a:pt x="0" y="5257"/>
                      <a:pt x="0" y="5310"/>
                    </a:cubicBezTo>
                    <a:cubicBezTo>
                      <a:pt x="152" y="6222"/>
                      <a:pt x="730" y="6982"/>
                      <a:pt x="942" y="7893"/>
                    </a:cubicBezTo>
                    <a:cubicBezTo>
                      <a:pt x="1246" y="9140"/>
                      <a:pt x="1186" y="10325"/>
                      <a:pt x="426" y="11419"/>
                    </a:cubicBezTo>
                    <a:cubicBezTo>
                      <a:pt x="379" y="11490"/>
                      <a:pt x="441" y="11561"/>
                      <a:pt x="514" y="11561"/>
                    </a:cubicBezTo>
                    <a:cubicBezTo>
                      <a:pt x="535" y="11561"/>
                      <a:pt x="557" y="11555"/>
                      <a:pt x="578" y="11541"/>
                    </a:cubicBezTo>
                    <a:cubicBezTo>
                      <a:pt x="1733" y="10507"/>
                      <a:pt x="1550" y="9048"/>
                      <a:pt x="1094" y="7650"/>
                    </a:cubicBezTo>
                    <a:lnTo>
                      <a:pt x="1094" y="7650"/>
                    </a:lnTo>
                    <a:cubicBezTo>
                      <a:pt x="2006" y="9048"/>
                      <a:pt x="3769" y="10325"/>
                      <a:pt x="2371" y="11845"/>
                    </a:cubicBezTo>
                    <a:cubicBezTo>
                      <a:pt x="2300" y="11916"/>
                      <a:pt x="2340" y="12025"/>
                      <a:pt x="2419" y="12025"/>
                    </a:cubicBezTo>
                    <a:cubicBezTo>
                      <a:pt x="2441" y="12025"/>
                      <a:pt x="2466" y="12017"/>
                      <a:pt x="2493" y="11997"/>
                    </a:cubicBezTo>
                    <a:cubicBezTo>
                      <a:pt x="3222" y="11602"/>
                      <a:pt x="3344" y="10720"/>
                      <a:pt x="3101" y="9991"/>
                    </a:cubicBezTo>
                    <a:cubicBezTo>
                      <a:pt x="2645" y="8593"/>
                      <a:pt x="1277" y="7741"/>
                      <a:pt x="760" y="6374"/>
                    </a:cubicBezTo>
                    <a:cubicBezTo>
                      <a:pt x="1702" y="6343"/>
                      <a:pt x="2645" y="5705"/>
                      <a:pt x="3040" y="4823"/>
                    </a:cubicBezTo>
                    <a:lnTo>
                      <a:pt x="3040" y="4823"/>
                    </a:lnTo>
                    <a:cubicBezTo>
                      <a:pt x="3040" y="5006"/>
                      <a:pt x="3009" y="5188"/>
                      <a:pt x="2979" y="5371"/>
                    </a:cubicBezTo>
                    <a:cubicBezTo>
                      <a:pt x="2857" y="6039"/>
                      <a:pt x="2493" y="6556"/>
                      <a:pt x="2158" y="7134"/>
                    </a:cubicBezTo>
                    <a:cubicBezTo>
                      <a:pt x="2112" y="7180"/>
                      <a:pt x="2154" y="7245"/>
                      <a:pt x="2204" y="7245"/>
                    </a:cubicBezTo>
                    <a:cubicBezTo>
                      <a:pt x="2220" y="7245"/>
                      <a:pt x="2235" y="7239"/>
                      <a:pt x="2249" y="7225"/>
                    </a:cubicBezTo>
                    <a:cubicBezTo>
                      <a:pt x="3374" y="6495"/>
                      <a:pt x="3526" y="4975"/>
                      <a:pt x="3222" y="3699"/>
                    </a:cubicBezTo>
                    <a:cubicBezTo>
                      <a:pt x="3192" y="3486"/>
                      <a:pt x="3131" y="3273"/>
                      <a:pt x="3070" y="3091"/>
                    </a:cubicBezTo>
                    <a:cubicBezTo>
                      <a:pt x="3040" y="3030"/>
                      <a:pt x="3009" y="2969"/>
                      <a:pt x="3009" y="2939"/>
                    </a:cubicBezTo>
                    <a:cubicBezTo>
                      <a:pt x="2979" y="2909"/>
                      <a:pt x="2949" y="2878"/>
                      <a:pt x="2949" y="2878"/>
                    </a:cubicBezTo>
                    <a:cubicBezTo>
                      <a:pt x="2432" y="1875"/>
                      <a:pt x="1277" y="1024"/>
                      <a:pt x="882" y="21"/>
                    </a:cubicBezTo>
                    <a:cubicBezTo>
                      <a:pt x="882" y="8"/>
                      <a:pt x="871" y="1"/>
                      <a:pt x="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10;p44">
                <a:extLst>
                  <a:ext uri="{FF2B5EF4-FFF2-40B4-BE49-F238E27FC236}">
                    <a16:creationId xmlns:a16="http://schemas.microsoft.com/office/drawing/2014/main" id="{21D01D33-02B6-1C91-38A8-E0EDEDF43019}"/>
                  </a:ext>
                </a:extLst>
              </p:cNvPr>
              <p:cNvSpPr/>
              <p:nvPr/>
            </p:nvSpPr>
            <p:spPr>
              <a:xfrm>
                <a:off x="2115538" y="2129050"/>
                <a:ext cx="32725" cy="169900"/>
              </a:xfrm>
              <a:custGeom>
                <a:avLst/>
                <a:gdLst/>
                <a:ahLst/>
                <a:cxnLst/>
                <a:rect l="l" t="t" r="r" b="b"/>
                <a:pathLst>
                  <a:path w="1309" h="6796" extrusionOk="0">
                    <a:moveTo>
                      <a:pt x="1096" y="0"/>
                    </a:moveTo>
                    <a:cubicBezTo>
                      <a:pt x="1069" y="0"/>
                      <a:pt x="1034" y="26"/>
                      <a:pt x="1034" y="64"/>
                    </a:cubicBezTo>
                    <a:cubicBezTo>
                      <a:pt x="1126" y="1705"/>
                      <a:pt x="335" y="2982"/>
                      <a:pt x="123" y="4562"/>
                    </a:cubicBezTo>
                    <a:cubicBezTo>
                      <a:pt x="1" y="5414"/>
                      <a:pt x="183" y="6234"/>
                      <a:pt x="882" y="6781"/>
                    </a:cubicBezTo>
                    <a:cubicBezTo>
                      <a:pt x="897" y="6791"/>
                      <a:pt x="913" y="6795"/>
                      <a:pt x="929" y="6795"/>
                    </a:cubicBezTo>
                    <a:cubicBezTo>
                      <a:pt x="1016" y="6795"/>
                      <a:pt x="1111" y="6676"/>
                      <a:pt x="1034" y="6599"/>
                    </a:cubicBezTo>
                    <a:cubicBezTo>
                      <a:pt x="62" y="5231"/>
                      <a:pt x="609" y="4015"/>
                      <a:pt x="1034" y="2587"/>
                    </a:cubicBezTo>
                    <a:cubicBezTo>
                      <a:pt x="1308" y="1675"/>
                      <a:pt x="1278" y="976"/>
                      <a:pt x="1126" y="34"/>
                    </a:cubicBezTo>
                    <a:cubicBezTo>
                      <a:pt x="1126" y="10"/>
                      <a:pt x="1112" y="0"/>
                      <a:pt x="10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211;p44">
                <a:extLst>
                  <a:ext uri="{FF2B5EF4-FFF2-40B4-BE49-F238E27FC236}">
                    <a16:creationId xmlns:a16="http://schemas.microsoft.com/office/drawing/2014/main" id="{871B4E7A-73C8-81B9-5A91-F957541E20F2}"/>
                  </a:ext>
                </a:extLst>
              </p:cNvPr>
              <p:cNvSpPr/>
              <p:nvPr/>
            </p:nvSpPr>
            <p:spPr>
              <a:xfrm>
                <a:off x="2171738" y="2006025"/>
                <a:ext cx="92775" cy="208325"/>
              </a:xfrm>
              <a:custGeom>
                <a:avLst/>
                <a:gdLst/>
                <a:ahLst/>
                <a:cxnLst/>
                <a:rect l="l" t="t" r="r" b="b"/>
                <a:pathLst>
                  <a:path w="3711" h="8333" extrusionOk="0">
                    <a:moveTo>
                      <a:pt x="1100" y="0"/>
                    </a:moveTo>
                    <a:cubicBezTo>
                      <a:pt x="1059" y="0"/>
                      <a:pt x="1021" y="30"/>
                      <a:pt x="1036" y="91"/>
                    </a:cubicBezTo>
                    <a:cubicBezTo>
                      <a:pt x="1127" y="1915"/>
                      <a:pt x="1036" y="3617"/>
                      <a:pt x="63" y="5228"/>
                    </a:cubicBezTo>
                    <a:cubicBezTo>
                      <a:pt x="1" y="5352"/>
                      <a:pt x="108" y="5462"/>
                      <a:pt x="221" y="5462"/>
                    </a:cubicBezTo>
                    <a:cubicBezTo>
                      <a:pt x="274" y="5462"/>
                      <a:pt x="328" y="5438"/>
                      <a:pt x="367" y="5380"/>
                    </a:cubicBezTo>
                    <a:cubicBezTo>
                      <a:pt x="975" y="4499"/>
                      <a:pt x="1249" y="3496"/>
                      <a:pt x="1309" y="2493"/>
                    </a:cubicBezTo>
                    <a:cubicBezTo>
                      <a:pt x="1856" y="3344"/>
                      <a:pt x="2373" y="4225"/>
                      <a:pt x="2616" y="5198"/>
                    </a:cubicBezTo>
                    <a:cubicBezTo>
                      <a:pt x="2890" y="6231"/>
                      <a:pt x="2799" y="7204"/>
                      <a:pt x="2799" y="8237"/>
                    </a:cubicBezTo>
                    <a:cubicBezTo>
                      <a:pt x="2799" y="8302"/>
                      <a:pt x="2842" y="8333"/>
                      <a:pt x="2888" y="8333"/>
                    </a:cubicBezTo>
                    <a:cubicBezTo>
                      <a:pt x="2927" y="8333"/>
                      <a:pt x="2967" y="8310"/>
                      <a:pt x="2981" y="8268"/>
                    </a:cubicBezTo>
                    <a:cubicBezTo>
                      <a:pt x="3711" y="6322"/>
                      <a:pt x="2829" y="3769"/>
                      <a:pt x="1370" y="2401"/>
                    </a:cubicBezTo>
                    <a:cubicBezTo>
                      <a:pt x="1370" y="2391"/>
                      <a:pt x="1367" y="2388"/>
                      <a:pt x="1361" y="2388"/>
                    </a:cubicBezTo>
                    <a:cubicBezTo>
                      <a:pt x="1350" y="2388"/>
                      <a:pt x="1330" y="2401"/>
                      <a:pt x="1309" y="2401"/>
                    </a:cubicBezTo>
                    <a:cubicBezTo>
                      <a:pt x="1340" y="1641"/>
                      <a:pt x="1279" y="851"/>
                      <a:pt x="1188" y="91"/>
                    </a:cubicBezTo>
                    <a:cubicBezTo>
                      <a:pt x="1188" y="30"/>
                      <a:pt x="1142" y="0"/>
                      <a:pt x="1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212;p44">
                <a:extLst>
                  <a:ext uri="{FF2B5EF4-FFF2-40B4-BE49-F238E27FC236}">
                    <a16:creationId xmlns:a16="http://schemas.microsoft.com/office/drawing/2014/main" id="{BCFE3D64-E1CE-7445-3AAE-2DD8342C0A78}"/>
                  </a:ext>
                </a:extLst>
              </p:cNvPr>
              <p:cNvSpPr/>
              <p:nvPr/>
            </p:nvSpPr>
            <p:spPr>
              <a:xfrm>
                <a:off x="2178613" y="2191225"/>
                <a:ext cx="117825" cy="225825"/>
              </a:xfrm>
              <a:custGeom>
                <a:avLst/>
                <a:gdLst/>
                <a:ahLst/>
                <a:cxnLst/>
                <a:rect l="l" t="t" r="r" b="b"/>
                <a:pathLst>
                  <a:path w="4713" h="9033" extrusionOk="0">
                    <a:moveTo>
                      <a:pt x="1002" y="1"/>
                    </a:moveTo>
                    <a:cubicBezTo>
                      <a:pt x="955" y="1"/>
                      <a:pt x="924" y="50"/>
                      <a:pt x="974" y="100"/>
                    </a:cubicBezTo>
                    <a:cubicBezTo>
                      <a:pt x="2858" y="1924"/>
                      <a:pt x="4013" y="3930"/>
                      <a:pt x="2372" y="6361"/>
                    </a:cubicBezTo>
                    <a:cubicBezTo>
                      <a:pt x="2341" y="6361"/>
                      <a:pt x="2341" y="6392"/>
                      <a:pt x="2341" y="6392"/>
                    </a:cubicBezTo>
                    <a:cubicBezTo>
                      <a:pt x="2281" y="6300"/>
                      <a:pt x="2250" y="6209"/>
                      <a:pt x="2189" y="6088"/>
                    </a:cubicBezTo>
                    <a:cubicBezTo>
                      <a:pt x="2220" y="6057"/>
                      <a:pt x="2220" y="5997"/>
                      <a:pt x="2189" y="5936"/>
                    </a:cubicBezTo>
                    <a:cubicBezTo>
                      <a:pt x="882" y="4325"/>
                      <a:pt x="244" y="2714"/>
                      <a:pt x="822" y="617"/>
                    </a:cubicBezTo>
                    <a:cubicBezTo>
                      <a:pt x="839" y="564"/>
                      <a:pt x="795" y="531"/>
                      <a:pt x="749" y="531"/>
                    </a:cubicBezTo>
                    <a:cubicBezTo>
                      <a:pt x="716" y="531"/>
                      <a:pt x="682" y="548"/>
                      <a:pt x="670" y="586"/>
                    </a:cubicBezTo>
                    <a:cubicBezTo>
                      <a:pt x="1" y="2410"/>
                      <a:pt x="366" y="4750"/>
                      <a:pt x="1977" y="6027"/>
                    </a:cubicBezTo>
                    <a:cubicBezTo>
                      <a:pt x="1977" y="6027"/>
                      <a:pt x="1946" y="6057"/>
                      <a:pt x="1977" y="6057"/>
                    </a:cubicBezTo>
                    <a:cubicBezTo>
                      <a:pt x="2311" y="7030"/>
                      <a:pt x="2615" y="7942"/>
                      <a:pt x="2584" y="8975"/>
                    </a:cubicBezTo>
                    <a:cubicBezTo>
                      <a:pt x="2584" y="9009"/>
                      <a:pt x="2621" y="9033"/>
                      <a:pt x="2654" y="9033"/>
                    </a:cubicBezTo>
                    <a:cubicBezTo>
                      <a:pt x="2681" y="9033"/>
                      <a:pt x="2706" y="9016"/>
                      <a:pt x="2706" y="8975"/>
                    </a:cubicBezTo>
                    <a:cubicBezTo>
                      <a:pt x="2919" y="8155"/>
                      <a:pt x="2767" y="7273"/>
                      <a:pt x="2402" y="6513"/>
                    </a:cubicBezTo>
                    <a:lnTo>
                      <a:pt x="2402" y="6513"/>
                    </a:lnTo>
                    <a:cubicBezTo>
                      <a:pt x="2417" y="6528"/>
                      <a:pt x="2448" y="6536"/>
                      <a:pt x="2478" y="6536"/>
                    </a:cubicBezTo>
                    <a:cubicBezTo>
                      <a:pt x="2508" y="6536"/>
                      <a:pt x="2539" y="6528"/>
                      <a:pt x="2554" y="6513"/>
                    </a:cubicBezTo>
                    <a:cubicBezTo>
                      <a:pt x="4712" y="4598"/>
                      <a:pt x="3101" y="1224"/>
                      <a:pt x="1034" y="9"/>
                    </a:cubicBezTo>
                    <a:cubicBezTo>
                      <a:pt x="1023" y="3"/>
                      <a:pt x="1012" y="1"/>
                      <a:pt x="10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213;p44">
                <a:extLst>
                  <a:ext uri="{FF2B5EF4-FFF2-40B4-BE49-F238E27FC236}">
                    <a16:creationId xmlns:a16="http://schemas.microsoft.com/office/drawing/2014/main" id="{BECDBE25-D567-56AA-B7BE-7E633B2E86DE}"/>
                  </a:ext>
                </a:extLst>
              </p:cNvPr>
              <p:cNvSpPr/>
              <p:nvPr/>
            </p:nvSpPr>
            <p:spPr>
              <a:xfrm>
                <a:off x="2088188" y="2258850"/>
                <a:ext cx="94125" cy="151800"/>
              </a:xfrm>
              <a:custGeom>
                <a:avLst/>
                <a:gdLst/>
                <a:ahLst/>
                <a:cxnLst/>
                <a:rect l="l" t="t" r="r" b="b"/>
                <a:pathLst>
                  <a:path w="3765" h="6072" extrusionOk="0">
                    <a:moveTo>
                      <a:pt x="3653" y="1"/>
                    </a:moveTo>
                    <a:cubicBezTo>
                      <a:pt x="3641" y="1"/>
                      <a:pt x="3629" y="3"/>
                      <a:pt x="3618" y="9"/>
                    </a:cubicBezTo>
                    <a:cubicBezTo>
                      <a:pt x="2098" y="1407"/>
                      <a:pt x="1" y="3960"/>
                      <a:pt x="1733" y="6027"/>
                    </a:cubicBezTo>
                    <a:cubicBezTo>
                      <a:pt x="1757" y="6059"/>
                      <a:pt x="1787" y="6072"/>
                      <a:pt x="1817" y="6072"/>
                    </a:cubicBezTo>
                    <a:cubicBezTo>
                      <a:pt x="1903" y="6072"/>
                      <a:pt x="1991" y="5965"/>
                      <a:pt x="1946" y="5875"/>
                    </a:cubicBezTo>
                    <a:cubicBezTo>
                      <a:pt x="1277" y="4781"/>
                      <a:pt x="1277" y="3322"/>
                      <a:pt x="1946" y="2228"/>
                    </a:cubicBezTo>
                    <a:cubicBezTo>
                      <a:pt x="2463" y="1437"/>
                      <a:pt x="3162" y="829"/>
                      <a:pt x="3709" y="100"/>
                    </a:cubicBezTo>
                    <a:lnTo>
                      <a:pt x="3739" y="100"/>
                    </a:lnTo>
                    <a:cubicBezTo>
                      <a:pt x="3764" y="50"/>
                      <a:pt x="3708" y="1"/>
                      <a:pt x="3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214;p44">
                <a:extLst>
                  <a:ext uri="{FF2B5EF4-FFF2-40B4-BE49-F238E27FC236}">
                    <a16:creationId xmlns:a16="http://schemas.microsoft.com/office/drawing/2014/main" id="{6DE3AD00-1048-8E35-ABE5-F05959C8EE9F}"/>
                  </a:ext>
                </a:extLst>
              </p:cNvPr>
              <p:cNvSpPr/>
              <p:nvPr/>
            </p:nvSpPr>
            <p:spPr>
              <a:xfrm>
                <a:off x="2136413" y="2312125"/>
                <a:ext cx="60950" cy="91825"/>
              </a:xfrm>
              <a:custGeom>
                <a:avLst/>
                <a:gdLst/>
                <a:ahLst/>
                <a:cxnLst/>
                <a:rect l="l" t="t" r="r" b="b"/>
                <a:pathLst>
                  <a:path w="2438" h="3673" extrusionOk="0">
                    <a:moveTo>
                      <a:pt x="2317" y="0"/>
                    </a:moveTo>
                    <a:cubicBezTo>
                      <a:pt x="2281" y="0"/>
                      <a:pt x="2248" y="20"/>
                      <a:pt x="2236" y="66"/>
                    </a:cubicBezTo>
                    <a:cubicBezTo>
                      <a:pt x="1932" y="674"/>
                      <a:pt x="1628" y="1313"/>
                      <a:pt x="1263" y="1890"/>
                    </a:cubicBezTo>
                    <a:cubicBezTo>
                      <a:pt x="899" y="2498"/>
                      <a:pt x="382" y="2954"/>
                      <a:pt x="47" y="3562"/>
                    </a:cubicBezTo>
                    <a:cubicBezTo>
                      <a:pt x="1" y="3608"/>
                      <a:pt x="44" y="3673"/>
                      <a:pt x="94" y="3673"/>
                    </a:cubicBezTo>
                    <a:cubicBezTo>
                      <a:pt x="109" y="3673"/>
                      <a:pt x="125" y="3667"/>
                      <a:pt x="139" y="3653"/>
                    </a:cubicBezTo>
                    <a:cubicBezTo>
                      <a:pt x="1263" y="2984"/>
                      <a:pt x="2114" y="1343"/>
                      <a:pt x="2418" y="127"/>
                    </a:cubicBezTo>
                    <a:cubicBezTo>
                      <a:pt x="2437" y="52"/>
                      <a:pt x="2375" y="0"/>
                      <a:pt x="2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215;p44">
                <a:extLst>
                  <a:ext uri="{FF2B5EF4-FFF2-40B4-BE49-F238E27FC236}">
                    <a16:creationId xmlns:a16="http://schemas.microsoft.com/office/drawing/2014/main" id="{93C1B80E-917C-EDCC-1A56-B8F2EC536E70}"/>
                  </a:ext>
                </a:extLst>
              </p:cNvPr>
              <p:cNvSpPr/>
              <p:nvPr/>
            </p:nvSpPr>
            <p:spPr>
              <a:xfrm>
                <a:off x="2182163" y="2354925"/>
                <a:ext cx="25350" cy="51425"/>
              </a:xfrm>
              <a:custGeom>
                <a:avLst/>
                <a:gdLst/>
                <a:ahLst/>
                <a:cxnLst/>
                <a:rect l="l" t="t" r="r" b="b"/>
                <a:pathLst>
                  <a:path w="1014" h="2057" extrusionOk="0">
                    <a:moveTo>
                      <a:pt x="148" y="0"/>
                    </a:moveTo>
                    <a:cubicBezTo>
                      <a:pt x="70" y="0"/>
                      <a:pt x="0" y="75"/>
                      <a:pt x="41" y="178"/>
                    </a:cubicBezTo>
                    <a:cubicBezTo>
                      <a:pt x="193" y="452"/>
                      <a:pt x="345" y="756"/>
                      <a:pt x="436" y="1059"/>
                    </a:cubicBezTo>
                    <a:lnTo>
                      <a:pt x="436" y="1090"/>
                    </a:lnTo>
                    <a:cubicBezTo>
                      <a:pt x="558" y="1363"/>
                      <a:pt x="558" y="1667"/>
                      <a:pt x="680" y="1971"/>
                    </a:cubicBezTo>
                    <a:cubicBezTo>
                      <a:pt x="707" y="2026"/>
                      <a:pt x="765" y="2056"/>
                      <a:pt x="820" y="2056"/>
                    </a:cubicBezTo>
                    <a:cubicBezTo>
                      <a:pt x="889" y="2056"/>
                      <a:pt x="953" y="2011"/>
                      <a:pt x="953" y="1911"/>
                    </a:cubicBezTo>
                    <a:cubicBezTo>
                      <a:pt x="1014" y="1272"/>
                      <a:pt x="588" y="543"/>
                      <a:pt x="254" y="56"/>
                    </a:cubicBezTo>
                    <a:cubicBezTo>
                      <a:pt x="225" y="17"/>
                      <a:pt x="186" y="0"/>
                      <a:pt x="1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216;p44">
                <a:extLst>
                  <a:ext uri="{FF2B5EF4-FFF2-40B4-BE49-F238E27FC236}">
                    <a16:creationId xmlns:a16="http://schemas.microsoft.com/office/drawing/2014/main" id="{8830D5D9-3874-3D4E-5C6F-D92F7D75E8A3}"/>
                  </a:ext>
                </a:extLst>
              </p:cNvPr>
              <p:cNvSpPr/>
              <p:nvPr/>
            </p:nvSpPr>
            <p:spPr>
              <a:xfrm>
                <a:off x="2183188" y="2404625"/>
                <a:ext cx="18500" cy="49375"/>
              </a:xfrm>
              <a:custGeom>
                <a:avLst/>
                <a:gdLst/>
                <a:ahLst/>
                <a:cxnLst/>
                <a:rect l="l" t="t" r="r" b="b"/>
                <a:pathLst>
                  <a:path w="740" h="1975" extrusionOk="0">
                    <a:moveTo>
                      <a:pt x="627" y="0"/>
                    </a:moveTo>
                    <a:cubicBezTo>
                      <a:pt x="598" y="0"/>
                      <a:pt x="568" y="14"/>
                      <a:pt x="547" y="44"/>
                    </a:cubicBezTo>
                    <a:cubicBezTo>
                      <a:pt x="335" y="348"/>
                      <a:pt x="213" y="682"/>
                      <a:pt x="122" y="1047"/>
                    </a:cubicBezTo>
                    <a:cubicBezTo>
                      <a:pt x="61" y="1321"/>
                      <a:pt x="0" y="1655"/>
                      <a:pt x="122" y="1929"/>
                    </a:cubicBezTo>
                    <a:cubicBezTo>
                      <a:pt x="137" y="1959"/>
                      <a:pt x="160" y="1974"/>
                      <a:pt x="183" y="1974"/>
                    </a:cubicBezTo>
                    <a:cubicBezTo>
                      <a:pt x="205" y="1974"/>
                      <a:pt x="228" y="1959"/>
                      <a:pt x="243" y="1929"/>
                    </a:cubicBezTo>
                    <a:cubicBezTo>
                      <a:pt x="365" y="1686"/>
                      <a:pt x="304" y="1382"/>
                      <a:pt x="365" y="1108"/>
                    </a:cubicBezTo>
                    <a:cubicBezTo>
                      <a:pt x="426" y="774"/>
                      <a:pt x="547" y="439"/>
                      <a:pt x="699" y="135"/>
                    </a:cubicBezTo>
                    <a:cubicBezTo>
                      <a:pt x="740" y="54"/>
                      <a:pt x="686" y="0"/>
                      <a:pt x="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217;p44">
                <a:extLst>
                  <a:ext uri="{FF2B5EF4-FFF2-40B4-BE49-F238E27FC236}">
                    <a16:creationId xmlns:a16="http://schemas.microsoft.com/office/drawing/2014/main" id="{953EDA71-18FA-E6E0-20CC-C756C4295935}"/>
                  </a:ext>
                </a:extLst>
              </p:cNvPr>
              <p:cNvSpPr/>
              <p:nvPr/>
            </p:nvSpPr>
            <p:spPr>
              <a:xfrm>
                <a:off x="2211538" y="2401800"/>
                <a:ext cx="69700" cy="114800"/>
              </a:xfrm>
              <a:custGeom>
                <a:avLst/>
                <a:gdLst/>
                <a:ahLst/>
                <a:cxnLst/>
                <a:rect l="l" t="t" r="r" b="b"/>
                <a:pathLst>
                  <a:path w="2788" h="4592" extrusionOk="0">
                    <a:moveTo>
                      <a:pt x="136" y="0"/>
                    </a:moveTo>
                    <a:cubicBezTo>
                      <a:pt x="40" y="0"/>
                      <a:pt x="1" y="103"/>
                      <a:pt x="82" y="157"/>
                    </a:cubicBezTo>
                    <a:cubicBezTo>
                      <a:pt x="1723" y="1130"/>
                      <a:pt x="2058" y="2680"/>
                      <a:pt x="1267" y="4352"/>
                    </a:cubicBezTo>
                    <a:cubicBezTo>
                      <a:pt x="1223" y="4463"/>
                      <a:pt x="1309" y="4591"/>
                      <a:pt x="1407" y="4591"/>
                    </a:cubicBezTo>
                    <a:cubicBezTo>
                      <a:pt x="1442" y="4591"/>
                      <a:pt x="1478" y="4575"/>
                      <a:pt x="1511" y="4534"/>
                    </a:cubicBezTo>
                    <a:cubicBezTo>
                      <a:pt x="2787" y="3014"/>
                      <a:pt x="1936" y="613"/>
                      <a:pt x="173" y="5"/>
                    </a:cubicBezTo>
                    <a:cubicBezTo>
                      <a:pt x="160" y="2"/>
                      <a:pt x="148" y="0"/>
                      <a:pt x="1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218;p44">
                <a:extLst>
                  <a:ext uri="{FF2B5EF4-FFF2-40B4-BE49-F238E27FC236}">
                    <a16:creationId xmlns:a16="http://schemas.microsoft.com/office/drawing/2014/main" id="{3E495790-7207-F3F4-BC74-E180A631FFB9}"/>
                  </a:ext>
                </a:extLst>
              </p:cNvPr>
              <p:cNvSpPr/>
              <p:nvPr/>
            </p:nvSpPr>
            <p:spPr>
              <a:xfrm>
                <a:off x="2180913" y="2443350"/>
                <a:ext cx="53200" cy="173625"/>
              </a:xfrm>
              <a:custGeom>
                <a:avLst/>
                <a:gdLst/>
                <a:ahLst/>
                <a:cxnLst/>
                <a:rect l="l" t="t" r="r" b="b"/>
                <a:pathLst>
                  <a:path w="2128" h="6945" extrusionOk="0">
                    <a:moveTo>
                      <a:pt x="766" y="1"/>
                    </a:moveTo>
                    <a:cubicBezTo>
                      <a:pt x="675" y="1"/>
                      <a:pt x="622" y="121"/>
                      <a:pt x="699" y="197"/>
                    </a:cubicBezTo>
                    <a:cubicBezTo>
                      <a:pt x="1429" y="744"/>
                      <a:pt x="1854" y="1930"/>
                      <a:pt x="1277" y="2751"/>
                    </a:cubicBezTo>
                    <a:cubicBezTo>
                      <a:pt x="1277" y="2781"/>
                      <a:pt x="1277" y="2781"/>
                      <a:pt x="1277" y="2811"/>
                    </a:cubicBezTo>
                    <a:cubicBezTo>
                      <a:pt x="1185" y="2842"/>
                      <a:pt x="1155" y="2963"/>
                      <a:pt x="1216" y="3024"/>
                    </a:cubicBezTo>
                    <a:cubicBezTo>
                      <a:pt x="2128" y="3784"/>
                      <a:pt x="882" y="4696"/>
                      <a:pt x="486" y="5304"/>
                    </a:cubicBezTo>
                    <a:cubicBezTo>
                      <a:pt x="182" y="5760"/>
                      <a:pt x="0" y="6276"/>
                      <a:pt x="61" y="6824"/>
                    </a:cubicBezTo>
                    <a:cubicBezTo>
                      <a:pt x="78" y="6894"/>
                      <a:pt x="147" y="6944"/>
                      <a:pt x="208" y="6944"/>
                    </a:cubicBezTo>
                    <a:cubicBezTo>
                      <a:pt x="252" y="6944"/>
                      <a:pt x="291" y="6918"/>
                      <a:pt x="304" y="6854"/>
                    </a:cubicBezTo>
                    <a:cubicBezTo>
                      <a:pt x="456" y="6185"/>
                      <a:pt x="608" y="5669"/>
                      <a:pt x="1064" y="5121"/>
                    </a:cubicBezTo>
                    <a:cubicBezTo>
                      <a:pt x="1307" y="4848"/>
                      <a:pt x="1550" y="4605"/>
                      <a:pt x="1702" y="4270"/>
                    </a:cubicBezTo>
                    <a:cubicBezTo>
                      <a:pt x="1945" y="3754"/>
                      <a:pt x="1885" y="3206"/>
                      <a:pt x="1429" y="2872"/>
                    </a:cubicBezTo>
                    <a:cubicBezTo>
                      <a:pt x="1429" y="2872"/>
                      <a:pt x="1429" y="2842"/>
                      <a:pt x="1429" y="2842"/>
                    </a:cubicBezTo>
                    <a:cubicBezTo>
                      <a:pt x="1733" y="2295"/>
                      <a:pt x="1945" y="1808"/>
                      <a:pt x="1793" y="1200"/>
                    </a:cubicBezTo>
                    <a:cubicBezTo>
                      <a:pt x="1641" y="653"/>
                      <a:pt x="1307" y="258"/>
                      <a:pt x="821" y="15"/>
                    </a:cubicBezTo>
                    <a:cubicBezTo>
                      <a:pt x="801" y="5"/>
                      <a:pt x="783" y="1"/>
                      <a:pt x="7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219;p44">
                <a:extLst>
                  <a:ext uri="{FF2B5EF4-FFF2-40B4-BE49-F238E27FC236}">
                    <a16:creationId xmlns:a16="http://schemas.microsoft.com/office/drawing/2014/main" id="{6BC122D7-D420-C411-CC58-BF4E2B6E1B19}"/>
                  </a:ext>
                </a:extLst>
              </p:cNvPr>
              <p:cNvSpPr/>
              <p:nvPr/>
            </p:nvSpPr>
            <p:spPr>
              <a:xfrm>
                <a:off x="1823963" y="2405300"/>
                <a:ext cx="378025" cy="213200"/>
              </a:xfrm>
              <a:custGeom>
                <a:avLst/>
                <a:gdLst/>
                <a:ahLst/>
                <a:cxnLst/>
                <a:rect l="l" t="t" r="r" b="b"/>
                <a:pathLst>
                  <a:path w="15121" h="8528" extrusionOk="0">
                    <a:moveTo>
                      <a:pt x="2482" y="1"/>
                    </a:moveTo>
                    <a:cubicBezTo>
                      <a:pt x="2420" y="1"/>
                      <a:pt x="2363" y="40"/>
                      <a:pt x="2363" y="108"/>
                    </a:cubicBezTo>
                    <a:cubicBezTo>
                      <a:pt x="2393" y="595"/>
                      <a:pt x="2484" y="1111"/>
                      <a:pt x="2363" y="1598"/>
                    </a:cubicBezTo>
                    <a:cubicBezTo>
                      <a:pt x="2272" y="2023"/>
                      <a:pt x="1998" y="2388"/>
                      <a:pt x="1907" y="2783"/>
                    </a:cubicBezTo>
                    <a:lnTo>
                      <a:pt x="1907" y="2814"/>
                    </a:lnTo>
                    <a:cubicBezTo>
                      <a:pt x="1633" y="2358"/>
                      <a:pt x="1269" y="1962"/>
                      <a:pt x="843" y="1780"/>
                    </a:cubicBezTo>
                    <a:cubicBezTo>
                      <a:pt x="826" y="1773"/>
                      <a:pt x="811" y="1770"/>
                      <a:pt x="796" y="1770"/>
                    </a:cubicBezTo>
                    <a:cubicBezTo>
                      <a:pt x="674" y="1770"/>
                      <a:pt x="617" y="1969"/>
                      <a:pt x="752" y="2023"/>
                    </a:cubicBezTo>
                    <a:cubicBezTo>
                      <a:pt x="1299" y="2297"/>
                      <a:pt x="1573" y="2905"/>
                      <a:pt x="1755" y="3482"/>
                    </a:cubicBezTo>
                    <a:cubicBezTo>
                      <a:pt x="2029" y="4273"/>
                      <a:pt x="1846" y="4759"/>
                      <a:pt x="1512" y="5488"/>
                    </a:cubicBezTo>
                    <a:cubicBezTo>
                      <a:pt x="1512" y="5488"/>
                      <a:pt x="1512" y="5519"/>
                      <a:pt x="1512" y="5519"/>
                    </a:cubicBezTo>
                    <a:cubicBezTo>
                      <a:pt x="1208" y="5002"/>
                      <a:pt x="752" y="4607"/>
                      <a:pt x="114" y="4485"/>
                    </a:cubicBezTo>
                    <a:cubicBezTo>
                      <a:pt x="105" y="4483"/>
                      <a:pt x="98" y="4481"/>
                      <a:pt x="91" y="4481"/>
                    </a:cubicBezTo>
                    <a:cubicBezTo>
                      <a:pt x="18" y="4481"/>
                      <a:pt x="0" y="4610"/>
                      <a:pt x="83" y="4637"/>
                    </a:cubicBezTo>
                    <a:cubicBezTo>
                      <a:pt x="934" y="4911"/>
                      <a:pt x="1481" y="5640"/>
                      <a:pt x="1451" y="6522"/>
                    </a:cubicBezTo>
                    <a:cubicBezTo>
                      <a:pt x="1451" y="7221"/>
                      <a:pt x="1026" y="7677"/>
                      <a:pt x="813" y="8315"/>
                    </a:cubicBezTo>
                    <a:cubicBezTo>
                      <a:pt x="766" y="8386"/>
                      <a:pt x="846" y="8456"/>
                      <a:pt x="913" y="8456"/>
                    </a:cubicBezTo>
                    <a:cubicBezTo>
                      <a:pt x="933" y="8456"/>
                      <a:pt x="951" y="8450"/>
                      <a:pt x="965" y="8437"/>
                    </a:cubicBezTo>
                    <a:cubicBezTo>
                      <a:pt x="1269" y="8285"/>
                      <a:pt x="1451" y="8011"/>
                      <a:pt x="1603" y="7707"/>
                    </a:cubicBezTo>
                    <a:cubicBezTo>
                      <a:pt x="3341" y="8286"/>
                      <a:pt x="5153" y="8528"/>
                      <a:pt x="6976" y="8528"/>
                    </a:cubicBezTo>
                    <a:cubicBezTo>
                      <a:pt x="9170" y="8528"/>
                      <a:pt x="11379" y="8178"/>
                      <a:pt x="13488" y="7646"/>
                    </a:cubicBezTo>
                    <a:cubicBezTo>
                      <a:pt x="13488" y="7646"/>
                      <a:pt x="13488" y="7646"/>
                      <a:pt x="13518" y="7616"/>
                    </a:cubicBezTo>
                    <a:cubicBezTo>
                      <a:pt x="13640" y="7981"/>
                      <a:pt x="13852" y="8254"/>
                      <a:pt x="14156" y="8437"/>
                    </a:cubicBezTo>
                    <a:cubicBezTo>
                      <a:pt x="14177" y="8450"/>
                      <a:pt x="14199" y="8456"/>
                      <a:pt x="14221" y="8456"/>
                    </a:cubicBezTo>
                    <a:cubicBezTo>
                      <a:pt x="14295" y="8456"/>
                      <a:pt x="14362" y="8386"/>
                      <a:pt x="14339" y="8315"/>
                    </a:cubicBezTo>
                    <a:cubicBezTo>
                      <a:pt x="14096" y="7677"/>
                      <a:pt x="13670" y="7221"/>
                      <a:pt x="13670" y="6522"/>
                    </a:cubicBezTo>
                    <a:cubicBezTo>
                      <a:pt x="13640" y="5640"/>
                      <a:pt x="14187" y="4911"/>
                      <a:pt x="15038" y="4637"/>
                    </a:cubicBezTo>
                    <a:cubicBezTo>
                      <a:pt x="15121" y="4610"/>
                      <a:pt x="15103" y="4481"/>
                      <a:pt x="15031" y="4481"/>
                    </a:cubicBezTo>
                    <a:cubicBezTo>
                      <a:pt x="15023" y="4481"/>
                      <a:pt x="15016" y="4483"/>
                      <a:pt x="15008" y="4485"/>
                    </a:cubicBezTo>
                    <a:cubicBezTo>
                      <a:pt x="14400" y="4637"/>
                      <a:pt x="13913" y="5002"/>
                      <a:pt x="13609" y="5519"/>
                    </a:cubicBezTo>
                    <a:cubicBezTo>
                      <a:pt x="13609" y="5519"/>
                      <a:pt x="13609" y="5488"/>
                      <a:pt x="13609" y="5488"/>
                    </a:cubicBezTo>
                    <a:cubicBezTo>
                      <a:pt x="13275" y="4759"/>
                      <a:pt x="13093" y="4273"/>
                      <a:pt x="13366" y="3482"/>
                    </a:cubicBezTo>
                    <a:cubicBezTo>
                      <a:pt x="13549" y="2905"/>
                      <a:pt x="13822" y="2297"/>
                      <a:pt x="14400" y="2023"/>
                    </a:cubicBezTo>
                    <a:cubicBezTo>
                      <a:pt x="14508" y="1969"/>
                      <a:pt x="14447" y="1770"/>
                      <a:pt x="14326" y="1770"/>
                    </a:cubicBezTo>
                    <a:cubicBezTo>
                      <a:pt x="14311" y="1770"/>
                      <a:pt x="14295" y="1773"/>
                      <a:pt x="14278" y="1780"/>
                    </a:cubicBezTo>
                    <a:cubicBezTo>
                      <a:pt x="13852" y="1962"/>
                      <a:pt x="13488" y="2358"/>
                      <a:pt x="13245" y="2814"/>
                    </a:cubicBezTo>
                    <a:lnTo>
                      <a:pt x="13245" y="2783"/>
                    </a:lnTo>
                    <a:cubicBezTo>
                      <a:pt x="13123" y="2358"/>
                      <a:pt x="12849" y="2023"/>
                      <a:pt x="12758" y="1598"/>
                    </a:cubicBezTo>
                    <a:cubicBezTo>
                      <a:pt x="12667" y="1111"/>
                      <a:pt x="12728" y="595"/>
                      <a:pt x="12758" y="108"/>
                    </a:cubicBezTo>
                    <a:cubicBezTo>
                      <a:pt x="12758" y="40"/>
                      <a:pt x="12701" y="1"/>
                      <a:pt x="12645" y="1"/>
                    </a:cubicBezTo>
                    <a:cubicBezTo>
                      <a:pt x="12601" y="1"/>
                      <a:pt x="12559" y="25"/>
                      <a:pt x="12545" y="78"/>
                    </a:cubicBezTo>
                    <a:cubicBezTo>
                      <a:pt x="12272" y="990"/>
                      <a:pt x="12302" y="2206"/>
                      <a:pt x="13032" y="2905"/>
                    </a:cubicBezTo>
                    <a:cubicBezTo>
                      <a:pt x="13050" y="2940"/>
                      <a:pt x="13078" y="2955"/>
                      <a:pt x="13104" y="2955"/>
                    </a:cubicBezTo>
                    <a:cubicBezTo>
                      <a:pt x="13123" y="2955"/>
                      <a:pt x="13141" y="2948"/>
                      <a:pt x="13153" y="2935"/>
                    </a:cubicBezTo>
                    <a:lnTo>
                      <a:pt x="13153" y="2935"/>
                    </a:lnTo>
                    <a:cubicBezTo>
                      <a:pt x="12728" y="3847"/>
                      <a:pt x="12667" y="5032"/>
                      <a:pt x="13366" y="5671"/>
                    </a:cubicBezTo>
                    <a:cubicBezTo>
                      <a:pt x="13402" y="5706"/>
                      <a:pt x="13437" y="5721"/>
                      <a:pt x="13467" y="5721"/>
                    </a:cubicBezTo>
                    <a:cubicBezTo>
                      <a:pt x="13488" y="5721"/>
                      <a:pt x="13506" y="5714"/>
                      <a:pt x="13518" y="5701"/>
                    </a:cubicBezTo>
                    <a:lnTo>
                      <a:pt x="13518" y="5701"/>
                    </a:lnTo>
                    <a:cubicBezTo>
                      <a:pt x="13457" y="5823"/>
                      <a:pt x="13427" y="5975"/>
                      <a:pt x="13366" y="6127"/>
                    </a:cubicBezTo>
                    <a:cubicBezTo>
                      <a:pt x="13275" y="6522"/>
                      <a:pt x="13305" y="7008"/>
                      <a:pt x="13427" y="7464"/>
                    </a:cubicBezTo>
                    <a:cubicBezTo>
                      <a:pt x="11650" y="7970"/>
                      <a:pt x="9897" y="8174"/>
                      <a:pt x="8146" y="8174"/>
                    </a:cubicBezTo>
                    <a:cubicBezTo>
                      <a:pt x="6005" y="8174"/>
                      <a:pt x="3868" y="7868"/>
                      <a:pt x="1694" y="7434"/>
                    </a:cubicBezTo>
                    <a:cubicBezTo>
                      <a:pt x="1816" y="6978"/>
                      <a:pt x="1846" y="6522"/>
                      <a:pt x="1755" y="6127"/>
                    </a:cubicBezTo>
                    <a:cubicBezTo>
                      <a:pt x="1725" y="5975"/>
                      <a:pt x="1664" y="5823"/>
                      <a:pt x="1603" y="5701"/>
                    </a:cubicBezTo>
                    <a:lnTo>
                      <a:pt x="1603" y="5701"/>
                    </a:lnTo>
                    <a:cubicBezTo>
                      <a:pt x="1616" y="5714"/>
                      <a:pt x="1633" y="5721"/>
                      <a:pt x="1654" y="5721"/>
                    </a:cubicBezTo>
                    <a:cubicBezTo>
                      <a:pt x="1684" y="5721"/>
                      <a:pt x="1719" y="5706"/>
                      <a:pt x="1755" y="5671"/>
                    </a:cubicBezTo>
                    <a:cubicBezTo>
                      <a:pt x="2454" y="5032"/>
                      <a:pt x="2424" y="3847"/>
                      <a:pt x="1968" y="2935"/>
                    </a:cubicBezTo>
                    <a:lnTo>
                      <a:pt x="1968" y="2935"/>
                    </a:lnTo>
                    <a:cubicBezTo>
                      <a:pt x="1980" y="2948"/>
                      <a:pt x="1998" y="2955"/>
                      <a:pt x="2017" y="2955"/>
                    </a:cubicBezTo>
                    <a:cubicBezTo>
                      <a:pt x="2043" y="2955"/>
                      <a:pt x="2072" y="2940"/>
                      <a:pt x="2089" y="2905"/>
                    </a:cubicBezTo>
                    <a:cubicBezTo>
                      <a:pt x="2819" y="2206"/>
                      <a:pt x="2849" y="990"/>
                      <a:pt x="2606" y="78"/>
                    </a:cubicBezTo>
                    <a:cubicBezTo>
                      <a:pt x="2579" y="25"/>
                      <a:pt x="2529" y="1"/>
                      <a:pt x="24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220;p44">
                <a:extLst>
                  <a:ext uri="{FF2B5EF4-FFF2-40B4-BE49-F238E27FC236}">
                    <a16:creationId xmlns:a16="http://schemas.microsoft.com/office/drawing/2014/main" id="{77C371DB-5517-E6EB-D297-F57FF497B543}"/>
                  </a:ext>
                </a:extLst>
              </p:cNvPr>
              <p:cNvSpPr/>
              <p:nvPr/>
            </p:nvSpPr>
            <p:spPr>
              <a:xfrm>
                <a:off x="2180138" y="2567150"/>
                <a:ext cx="85900" cy="281175"/>
              </a:xfrm>
              <a:custGeom>
                <a:avLst/>
                <a:gdLst/>
                <a:ahLst/>
                <a:cxnLst/>
                <a:rect l="l" t="t" r="r" b="b"/>
                <a:pathLst>
                  <a:path w="3436" h="11247" extrusionOk="0">
                    <a:moveTo>
                      <a:pt x="1591" y="1"/>
                    </a:moveTo>
                    <a:cubicBezTo>
                      <a:pt x="1523" y="1"/>
                      <a:pt x="1477" y="90"/>
                      <a:pt x="1551" y="139"/>
                    </a:cubicBezTo>
                    <a:cubicBezTo>
                      <a:pt x="2220" y="777"/>
                      <a:pt x="2584" y="1537"/>
                      <a:pt x="2463" y="2419"/>
                    </a:cubicBezTo>
                    <a:cubicBezTo>
                      <a:pt x="2371" y="2327"/>
                      <a:pt x="2311" y="2236"/>
                      <a:pt x="2250" y="2175"/>
                    </a:cubicBezTo>
                    <a:cubicBezTo>
                      <a:pt x="1794" y="1720"/>
                      <a:pt x="1004" y="1476"/>
                      <a:pt x="1034" y="747"/>
                    </a:cubicBezTo>
                    <a:cubicBezTo>
                      <a:pt x="1034" y="694"/>
                      <a:pt x="972" y="661"/>
                      <a:pt x="915" y="661"/>
                    </a:cubicBezTo>
                    <a:cubicBezTo>
                      <a:pt x="873" y="661"/>
                      <a:pt x="834" y="678"/>
                      <a:pt x="821" y="717"/>
                    </a:cubicBezTo>
                    <a:cubicBezTo>
                      <a:pt x="761" y="1142"/>
                      <a:pt x="913" y="1507"/>
                      <a:pt x="1247" y="1780"/>
                    </a:cubicBezTo>
                    <a:cubicBezTo>
                      <a:pt x="1277" y="1811"/>
                      <a:pt x="1308" y="1841"/>
                      <a:pt x="1338" y="1841"/>
                    </a:cubicBezTo>
                    <a:cubicBezTo>
                      <a:pt x="1125" y="2206"/>
                      <a:pt x="761" y="2388"/>
                      <a:pt x="548" y="2753"/>
                    </a:cubicBezTo>
                    <a:cubicBezTo>
                      <a:pt x="487" y="2905"/>
                      <a:pt x="426" y="3057"/>
                      <a:pt x="396" y="3239"/>
                    </a:cubicBezTo>
                    <a:cubicBezTo>
                      <a:pt x="365" y="3118"/>
                      <a:pt x="335" y="2996"/>
                      <a:pt x="335" y="2875"/>
                    </a:cubicBezTo>
                    <a:cubicBezTo>
                      <a:pt x="305" y="2601"/>
                      <a:pt x="305" y="2327"/>
                      <a:pt x="365" y="2054"/>
                    </a:cubicBezTo>
                    <a:cubicBezTo>
                      <a:pt x="365" y="2001"/>
                      <a:pt x="314" y="1968"/>
                      <a:pt x="265" y="1968"/>
                    </a:cubicBezTo>
                    <a:cubicBezTo>
                      <a:pt x="230" y="1968"/>
                      <a:pt x="196" y="1985"/>
                      <a:pt x="183" y="2024"/>
                    </a:cubicBezTo>
                    <a:cubicBezTo>
                      <a:pt x="1" y="2540"/>
                      <a:pt x="1" y="3209"/>
                      <a:pt x="365" y="3634"/>
                    </a:cubicBezTo>
                    <a:cubicBezTo>
                      <a:pt x="365" y="3665"/>
                      <a:pt x="396" y="3665"/>
                      <a:pt x="396" y="3665"/>
                    </a:cubicBezTo>
                    <a:cubicBezTo>
                      <a:pt x="396" y="3726"/>
                      <a:pt x="426" y="3756"/>
                      <a:pt x="426" y="3786"/>
                    </a:cubicBezTo>
                    <a:cubicBezTo>
                      <a:pt x="396" y="3817"/>
                      <a:pt x="396" y="3847"/>
                      <a:pt x="396" y="3908"/>
                    </a:cubicBezTo>
                    <a:cubicBezTo>
                      <a:pt x="365" y="4364"/>
                      <a:pt x="548" y="4941"/>
                      <a:pt x="882" y="5337"/>
                    </a:cubicBezTo>
                    <a:cubicBezTo>
                      <a:pt x="791" y="5732"/>
                      <a:pt x="669" y="6127"/>
                      <a:pt x="882" y="6552"/>
                    </a:cubicBezTo>
                    <a:cubicBezTo>
                      <a:pt x="943" y="6704"/>
                      <a:pt x="1064" y="6856"/>
                      <a:pt x="1216" y="7008"/>
                    </a:cubicBezTo>
                    <a:cubicBezTo>
                      <a:pt x="1125" y="7252"/>
                      <a:pt x="1125" y="7495"/>
                      <a:pt x="1216" y="7768"/>
                    </a:cubicBezTo>
                    <a:cubicBezTo>
                      <a:pt x="1277" y="7951"/>
                      <a:pt x="1460" y="8224"/>
                      <a:pt x="1672" y="8255"/>
                    </a:cubicBezTo>
                    <a:cubicBezTo>
                      <a:pt x="1684" y="8260"/>
                      <a:pt x="1695" y="8263"/>
                      <a:pt x="1705" y="8263"/>
                    </a:cubicBezTo>
                    <a:cubicBezTo>
                      <a:pt x="1752" y="8263"/>
                      <a:pt x="1788" y="8213"/>
                      <a:pt x="1764" y="8163"/>
                    </a:cubicBezTo>
                    <a:cubicBezTo>
                      <a:pt x="1703" y="7981"/>
                      <a:pt x="1581" y="7829"/>
                      <a:pt x="1490" y="7647"/>
                    </a:cubicBezTo>
                    <a:cubicBezTo>
                      <a:pt x="1460" y="7495"/>
                      <a:pt x="1429" y="7343"/>
                      <a:pt x="1399" y="7191"/>
                    </a:cubicBezTo>
                    <a:lnTo>
                      <a:pt x="1399" y="7191"/>
                    </a:lnTo>
                    <a:cubicBezTo>
                      <a:pt x="1612" y="7343"/>
                      <a:pt x="1794" y="7464"/>
                      <a:pt x="1976" y="7556"/>
                    </a:cubicBezTo>
                    <a:cubicBezTo>
                      <a:pt x="2005" y="7572"/>
                      <a:pt x="2032" y="7580"/>
                      <a:pt x="2057" y="7580"/>
                    </a:cubicBezTo>
                    <a:cubicBezTo>
                      <a:pt x="2166" y="7580"/>
                      <a:pt x="2233" y="7436"/>
                      <a:pt x="2159" y="7312"/>
                    </a:cubicBezTo>
                    <a:cubicBezTo>
                      <a:pt x="1916" y="7008"/>
                      <a:pt x="1520" y="6826"/>
                      <a:pt x="1277" y="6522"/>
                    </a:cubicBezTo>
                    <a:cubicBezTo>
                      <a:pt x="1064" y="6249"/>
                      <a:pt x="1034" y="5853"/>
                      <a:pt x="1064" y="5489"/>
                    </a:cubicBezTo>
                    <a:lnTo>
                      <a:pt x="1064" y="5489"/>
                    </a:lnTo>
                    <a:cubicBezTo>
                      <a:pt x="1250" y="5621"/>
                      <a:pt x="1435" y="5707"/>
                      <a:pt x="1660" y="5707"/>
                    </a:cubicBezTo>
                    <a:cubicBezTo>
                      <a:pt x="1694" y="5707"/>
                      <a:pt x="1728" y="5705"/>
                      <a:pt x="1764" y="5701"/>
                    </a:cubicBezTo>
                    <a:cubicBezTo>
                      <a:pt x="1824" y="5701"/>
                      <a:pt x="1855" y="5610"/>
                      <a:pt x="1824" y="5549"/>
                    </a:cubicBezTo>
                    <a:cubicBezTo>
                      <a:pt x="1581" y="5367"/>
                      <a:pt x="1308" y="5215"/>
                      <a:pt x="1125" y="5002"/>
                    </a:cubicBezTo>
                    <a:cubicBezTo>
                      <a:pt x="1064" y="4941"/>
                      <a:pt x="1034" y="4881"/>
                      <a:pt x="1004" y="4820"/>
                    </a:cubicBezTo>
                    <a:cubicBezTo>
                      <a:pt x="1095" y="4546"/>
                      <a:pt x="1277" y="4364"/>
                      <a:pt x="1429" y="4121"/>
                    </a:cubicBezTo>
                    <a:cubicBezTo>
                      <a:pt x="1520" y="3908"/>
                      <a:pt x="1581" y="3665"/>
                      <a:pt x="1551" y="3422"/>
                    </a:cubicBezTo>
                    <a:lnTo>
                      <a:pt x="1551" y="3422"/>
                    </a:lnTo>
                    <a:cubicBezTo>
                      <a:pt x="1642" y="3513"/>
                      <a:pt x="1733" y="3634"/>
                      <a:pt x="1794" y="3726"/>
                    </a:cubicBezTo>
                    <a:cubicBezTo>
                      <a:pt x="1848" y="3807"/>
                      <a:pt x="1903" y="3913"/>
                      <a:pt x="2000" y="3913"/>
                    </a:cubicBezTo>
                    <a:cubicBezTo>
                      <a:pt x="2012" y="3913"/>
                      <a:pt x="2024" y="3911"/>
                      <a:pt x="2037" y="3908"/>
                    </a:cubicBezTo>
                    <a:cubicBezTo>
                      <a:pt x="2311" y="3817"/>
                      <a:pt x="2068" y="3452"/>
                      <a:pt x="1946" y="3331"/>
                    </a:cubicBezTo>
                    <a:cubicBezTo>
                      <a:pt x="1855" y="3239"/>
                      <a:pt x="1764" y="3148"/>
                      <a:pt x="1672" y="3027"/>
                    </a:cubicBezTo>
                    <a:cubicBezTo>
                      <a:pt x="1581" y="2935"/>
                      <a:pt x="1520" y="2814"/>
                      <a:pt x="1429" y="2723"/>
                    </a:cubicBezTo>
                    <a:cubicBezTo>
                      <a:pt x="1411" y="2705"/>
                      <a:pt x="1391" y="2697"/>
                      <a:pt x="1371" y="2697"/>
                    </a:cubicBezTo>
                    <a:cubicBezTo>
                      <a:pt x="1323" y="2697"/>
                      <a:pt x="1277" y="2740"/>
                      <a:pt x="1277" y="2783"/>
                    </a:cubicBezTo>
                    <a:cubicBezTo>
                      <a:pt x="1186" y="2966"/>
                      <a:pt x="1308" y="3118"/>
                      <a:pt x="1429" y="3270"/>
                    </a:cubicBezTo>
                    <a:cubicBezTo>
                      <a:pt x="1368" y="3270"/>
                      <a:pt x="1308" y="3331"/>
                      <a:pt x="1308" y="3391"/>
                    </a:cubicBezTo>
                    <a:cubicBezTo>
                      <a:pt x="1308" y="3756"/>
                      <a:pt x="1156" y="3969"/>
                      <a:pt x="973" y="4242"/>
                    </a:cubicBezTo>
                    <a:cubicBezTo>
                      <a:pt x="913" y="4364"/>
                      <a:pt x="882" y="4486"/>
                      <a:pt x="882" y="4607"/>
                    </a:cubicBezTo>
                    <a:cubicBezTo>
                      <a:pt x="761" y="4364"/>
                      <a:pt x="700" y="4121"/>
                      <a:pt x="669" y="3878"/>
                    </a:cubicBezTo>
                    <a:cubicBezTo>
                      <a:pt x="669" y="3878"/>
                      <a:pt x="669" y="3847"/>
                      <a:pt x="639" y="3847"/>
                    </a:cubicBezTo>
                    <a:cubicBezTo>
                      <a:pt x="700" y="3665"/>
                      <a:pt x="700" y="3483"/>
                      <a:pt x="700" y="3300"/>
                    </a:cubicBezTo>
                    <a:cubicBezTo>
                      <a:pt x="761" y="2996"/>
                      <a:pt x="882" y="2814"/>
                      <a:pt x="1125" y="2601"/>
                    </a:cubicBezTo>
                    <a:cubicBezTo>
                      <a:pt x="1308" y="2419"/>
                      <a:pt x="1460" y="2236"/>
                      <a:pt x="1551" y="2024"/>
                    </a:cubicBezTo>
                    <a:cubicBezTo>
                      <a:pt x="1855" y="2267"/>
                      <a:pt x="2128" y="2510"/>
                      <a:pt x="2341" y="2875"/>
                    </a:cubicBezTo>
                    <a:cubicBezTo>
                      <a:pt x="2341" y="2905"/>
                      <a:pt x="2341" y="2905"/>
                      <a:pt x="2341" y="2935"/>
                    </a:cubicBezTo>
                    <a:cubicBezTo>
                      <a:pt x="2341" y="3209"/>
                      <a:pt x="2341" y="3452"/>
                      <a:pt x="2250" y="3695"/>
                    </a:cubicBezTo>
                    <a:cubicBezTo>
                      <a:pt x="2159" y="3938"/>
                      <a:pt x="1946" y="4090"/>
                      <a:pt x="1885" y="4334"/>
                    </a:cubicBezTo>
                    <a:cubicBezTo>
                      <a:pt x="1863" y="4322"/>
                      <a:pt x="1841" y="4317"/>
                      <a:pt x="1820" y="4317"/>
                    </a:cubicBezTo>
                    <a:cubicBezTo>
                      <a:pt x="1726" y="4317"/>
                      <a:pt x="1659" y="4417"/>
                      <a:pt x="1733" y="4516"/>
                    </a:cubicBezTo>
                    <a:cubicBezTo>
                      <a:pt x="2007" y="4850"/>
                      <a:pt x="2311" y="5154"/>
                      <a:pt x="2311" y="5610"/>
                    </a:cubicBezTo>
                    <a:cubicBezTo>
                      <a:pt x="2311" y="6005"/>
                      <a:pt x="2098" y="6249"/>
                      <a:pt x="1855" y="6522"/>
                    </a:cubicBezTo>
                    <a:cubicBezTo>
                      <a:pt x="1770" y="6606"/>
                      <a:pt x="1816" y="6769"/>
                      <a:pt x="1944" y="6769"/>
                    </a:cubicBezTo>
                    <a:cubicBezTo>
                      <a:pt x="1954" y="6769"/>
                      <a:pt x="1965" y="6768"/>
                      <a:pt x="1976" y="6765"/>
                    </a:cubicBezTo>
                    <a:cubicBezTo>
                      <a:pt x="2128" y="6704"/>
                      <a:pt x="2250" y="6583"/>
                      <a:pt x="2341" y="6492"/>
                    </a:cubicBezTo>
                    <a:cubicBezTo>
                      <a:pt x="2463" y="6826"/>
                      <a:pt x="2523" y="7160"/>
                      <a:pt x="2402" y="7525"/>
                    </a:cubicBezTo>
                    <a:cubicBezTo>
                      <a:pt x="2280" y="7829"/>
                      <a:pt x="2037" y="7951"/>
                      <a:pt x="1885" y="8224"/>
                    </a:cubicBezTo>
                    <a:cubicBezTo>
                      <a:pt x="1824" y="8285"/>
                      <a:pt x="1885" y="8376"/>
                      <a:pt x="1976" y="8376"/>
                    </a:cubicBezTo>
                    <a:cubicBezTo>
                      <a:pt x="2128" y="8376"/>
                      <a:pt x="2280" y="8285"/>
                      <a:pt x="2402" y="8163"/>
                    </a:cubicBezTo>
                    <a:lnTo>
                      <a:pt x="2402" y="8194"/>
                    </a:lnTo>
                    <a:cubicBezTo>
                      <a:pt x="2675" y="9197"/>
                      <a:pt x="3010" y="10200"/>
                      <a:pt x="3253" y="11233"/>
                    </a:cubicBezTo>
                    <a:cubicBezTo>
                      <a:pt x="3253" y="11244"/>
                      <a:pt x="3256" y="11247"/>
                      <a:pt x="3262" y="11247"/>
                    </a:cubicBezTo>
                    <a:cubicBezTo>
                      <a:pt x="3273" y="11247"/>
                      <a:pt x="3293" y="11233"/>
                      <a:pt x="3314" y="11233"/>
                    </a:cubicBezTo>
                    <a:cubicBezTo>
                      <a:pt x="3435" y="10200"/>
                      <a:pt x="3162" y="8984"/>
                      <a:pt x="2523" y="8133"/>
                    </a:cubicBezTo>
                    <a:cubicBezTo>
                      <a:pt x="2523" y="8103"/>
                      <a:pt x="2493" y="8103"/>
                      <a:pt x="2463" y="8103"/>
                    </a:cubicBezTo>
                    <a:cubicBezTo>
                      <a:pt x="2584" y="7981"/>
                      <a:pt x="2675" y="7829"/>
                      <a:pt x="2736" y="7677"/>
                    </a:cubicBezTo>
                    <a:cubicBezTo>
                      <a:pt x="2888" y="7252"/>
                      <a:pt x="2706" y="6796"/>
                      <a:pt x="2554" y="6400"/>
                    </a:cubicBezTo>
                    <a:cubicBezTo>
                      <a:pt x="2523" y="6340"/>
                      <a:pt x="2493" y="6309"/>
                      <a:pt x="2463" y="6309"/>
                    </a:cubicBezTo>
                    <a:cubicBezTo>
                      <a:pt x="2554" y="6127"/>
                      <a:pt x="2615" y="5945"/>
                      <a:pt x="2645" y="5732"/>
                    </a:cubicBezTo>
                    <a:cubicBezTo>
                      <a:pt x="2675" y="5215"/>
                      <a:pt x="2371" y="4790"/>
                      <a:pt x="2037" y="4455"/>
                    </a:cubicBezTo>
                    <a:cubicBezTo>
                      <a:pt x="2280" y="4394"/>
                      <a:pt x="2463" y="4090"/>
                      <a:pt x="2554" y="3847"/>
                    </a:cubicBezTo>
                    <a:cubicBezTo>
                      <a:pt x="2645" y="3574"/>
                      <a:pt x="2645" y="3300"/>
                      <a:pt x="2584" y="3057"/>
                    </a:cubicBezTo>
                    <a:cubicBezTo>
                      <a:pt x="2615" y="3057"/>
                      <a:pt x="2615" y="3027"/>
                      <a:pt x="2645" y="2996"/>
                    </a:cubicBezTo>
                    <a:cubicBezTo>
                      <a:pt x="3283" y="1902"/>
                      <a:pt x="2615" y="625"/>
                      <a:pt x="1642" y="17"/>
                    </a:cubicBezTo>
                    <a:cubicBezTo>
                      <a:pt x="1625" y="6"/>
                      <a:pt x="1607" y="1"/>
                      <a:pt x="15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221;p44">
                <a:extLst>
                  <a:ext uri="{FF2B5EF4-FFF2-40B4-BE49-F238E27FC236}">
                    <a16:creationId xmlns:a16="http://schemas.microsoft.com/office/drawing/2014/main" id="{1A378F7B-FE65-1C79-E5C1-AEE29F59D879}"/>
                  </a:ext>
                </a:extLst>
              </p:cNvPr>
              <p:cNvSpPr/>
              <p:nvPr/>
            </p:nvSpPr>
            <p:spPr>
              <a:xfrm>
                <a:off x="2236713" y="2798925"/>
                <a:ext cx="16400" cy="70350"/>
              </a:xfrm>
              <a:custGeom>
                <a:avLst/>
                <a:gdLst/>
                <a:ahLst/>
                <a:cxnLst/>
                <a:rect l="l" t="t" r="r" b="b"/>
                <a:pathLst>
                  <a:path w="656" h="2814" extrusionOk="0">
                    <a:moveTo>
                      <a:pt x="139" y="0"/>
                    </a:moveTo>
                    <a:cubicBezTo>
                      <a:pt x="69" y="0"/>
                      <a:pt x="0" y="40"/>
                      <a:pt x="17" y="108"/>
                    </a:cubicBezTo>
                    <a:cubicBezTo>
                      <a:pt x="78" y="595"/>
                      <a:pt x="108" y="1051"/>
                      <a:pt x="139" y="1506"/>
                    </a:cubicBezTo>
                    <a:cubicBezTo>
                      <a:pt x="169" y="1932"/>
                      <a:pt x="108" y="2327"/>
                      <a:pt x="200" y="2722"/>
                    </a:cubicBezTo>
                    <a:cubicBezTo>
                      <a:pt x="200" y="2783"/>
                      <a:pt x="245" y="2813"/>
                      <a:pt x="295" y="2813"/>
                    </a:cubicBezTo>
                    <a:cubicBezTo>
                      <a:pt x="344" y="2813"/>
                      <a:pt x="397" y="2783"/>
                      <a:pt x="412" y="2722"/>
                    </a:cubicBezTo>
                    <a:cubicBezTo>
                      <a:pt x="656" y="1932"/>
                      <a:pt x="443" y="899"/>
                      <a:pt x="260" y="78"/>
                    </a:cubicBezTo>
                    <a:cubicBezTo>
                      <a:pt x="247" y="25"/>
                      <a:pt x="193" y="0"/>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222;p44">
                <a:extLst>
                  <a:ext uri="{FF2B5EF4-FFF2-40B4-BE49-F238E27FC236}">
                    <a16:creationId xmlns:a16="http://schemas.microsoft.com/office/drawing/2014/main" id="{7C15A985-71E7-1A69-87FD-9CD0CC57B493}"/>
                  </a:ext>
                </a:extLst>
              </p:cNvPr>
              <p:cNvSpPr/>
              <p:nvPr/>
            </p:nvSpPr>
            <p:spPr>
              <a:xfrm>
                <a:off x="2215863" y="2779975"/>
                <a:ext cx="21300" cy="84325"/>
              </a:xfrm>
              <a:custGeom>
                <a:avLst/>
                <a:gdLst/>
                <a:ahLst/>
                <a:cxnLst/>
                <a:rect l="l" t="t" r="r" b="b"/>
                <a:pathLst>
                  <a:path w="852" h="3373" extrusionOk="0">
                    <a:moveTo>
                      <a:pt x="403" y="1"/>
                    </a:moveTo>
                    <a:cubicBezTo>
                      <a:pt x="331" y="1"/>
                      <a:pt x="256" y="48"/>
                      <a:pt x="274" y="137"/>
                    </a:cubicBezTo>
                    <a:cubicBezTo>
                      <a:pt x="304" y="653"/>
                      <a:pt x="304" y="1170"/>
                      <a:pt x="243" y="1687"/>
                    </a:cubicBezTo>
                    <a:cubicBezTo>
                      <a:pt x="213" y="2204"/>
                      <a:pt x="0" y="2720"/>
                      <a:pt x="0" y="3237"/>
                    </a:cubicBezTo>
                    <a:cubicBezTo>
                      <a:pt x="0" y="3326"/>
                      <a:pt x="62" y="3373"/>
                      <a:pt x="132" y="3373"/>
                    </a:cubicBezTo>
                    <a:cubicBezTo>
                      <a:pt x="182" y="3373"/>
                      <a:pt x="236" y="3349"/>
                      <a:pt x="274" y="3298"/>
                    </a:cubicBezTo>
                    <a:cubicBezTo>
                      <a:pt x="851" y="2477"/>
                      <a:pt x="730" y="1049"/>
                      <a:pt x="517" y="76"/>
                    </a:cubicBezTo>
                    <a:cubicBezTo>
                      <a:pt x="504" y="25"/>
                      <a:pt x="455" y="1"/>
                      <a:pt x="4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223;p44">
                <a:extLst>
                  <a:ext uri="{FF2B5EF4-FFF2-40B4-BE49-F238E27FC236}">
                    <a16:creationId xmlns:a16="http://schemas.microsoft.com/office/drawing/2014/main" id="{541D659D-71B3-D25A-345B-E451CE4AFA10}"/>
                  </a:ext>
                </a:extLst>
              </p:cNvPr>
              <p:cNvSpPr/>
              <p:nvPr/>
            </p:nvSpPr>
            <p:spPr>
              <a:xfrm>
                <a:off x="2193813" y="2796075"/>
                <a:ext cx="23250" cy="54050"/>
              </a:xfrm>
              <a:custGeom>
                <a:avLst/>
                <a:gdLst/>
                <a:ahLst/>
                <a:cxnLst/>
                <a:rect l="l" t="t" r="r" b="b"/>
                <a:pathLst>
                  <a:path w="930" h="2162" extrusionOk="0">
                    <a:moveTo>
                      <a:pt x="796" y="1"/>
                    </a:moveTo>
                    <a:cubicBezTo>
                      <a:pt x="740" y="1"/>
                      <a:pt x="683" y="32"/>
                      <a:pt x="669" y="101"/>
                    </a:cubicBezTo>
                    <a:cubicBezTo>
                      <a:pt x="609" y="435"/>
                      <a:pt x="517" y="769"/>
                      <a:pt x="396" y="1104"/>
                    </a:cubicBezTo>
                    <a:cubicBezTo>
                      <a:pt x="274" y="1408"/>
                      <a:pt x="62" y="1712"/>
                      <a:pt x="1" y="2046"/>
                    </a:cubicBezTo>
                    <a:cubicBezTo>
                      <a:pt x="1" y="2112"/>
                      <a:pt x="48" y="2162"/>
                      <a:pt x="109" y="2162"/>
                    </a:cubicBezTo>
                    <a:cubicBezTo>
                      <a:pt x="132" y="2162"/>
                      <a:pt x="158" y="2154"/>
                      <a:pt x="183" y="2137"/>
                    </a:cubicBezTo>
                    <a:cubicBezTo>
                      <a:pt x="700" y="1681"/>
                      <a:pt x="852" y="769"/>
                      <a:pt x="913" y="131"/>
                    </a:cubicBezTo>
                    <a:cubicBezTo>
                      <a:pt x="929" y="48"/>
                      <a:pt x="863" y="1"/>
                      <a:pt x="7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224;p44">
                <a:extLst>
                  <a:ext uri="{FF2B5EF4-FFF2-40B4-BE49-F238E27FC236}">
                    <a16:creationId xmlns:a16="http://schemas.microsoft.com/office/drawing/2014/main" id="{5A8308A9-E293-9BEE-58D7-62FC03B7B5E9}"/>
                  </a:ext>
                </a:extLst>
              </p:cNvPr>
              <p:cNvSpPr/>
              <p:nvPr/>
            </p:nvSpPr>
            <p:spPr>
              <a:xfrm>
                <a:off x="2179388" y="2780300"/>
                <a:ext cx="34975" cy="41100"/>
              </a:xfrm>
              <a:custGeom>
                <a:avLst/>
                <a:gdLst/>
                <a:ahLst/>
                <a:cxnLst/>
                <a:rect l="l" t="t" r="r" b="b"/>
                <a:pathLst>
                  <a:path w="1399" h="1644" extrusionOk="0">
                    <a:moveTo>
                      <a:pt x="1304" y="1"/>
                    </a:moveTo>
                    <a:cubicBezTo>
                      <a:pt x="1279" y="1"/>
                      <a:pt x="1257" y="11"/>
                      <a:pt x="1246" y="33"/>
                    </a:cubicBezTo>
                    <a:cubicBezTo>
                      <a:pt x="1003" y="276"/>
                      <a:pt x="882" y="580"/>
                      <a:pt x="639" y="823"/>
                    </a:cubicBezTo>
                    <a:cubicBezTo>
                      <a:pt x="456" y="1036"/>
                      <a:pt x="183" y="1248"/>
                      <a:pt x="61" y="1522"/>
                    </a:cubicBezTo>
                    <a:cubicBezTo>
                      <a:pt x="0" y="1583"/>
                      <a:pt x="61" y="1644"/>
                      <a:pt x="152" y="1644"/>
                    </a:cubicBezTo>
                    <a:cubicBezTo>
                      <a:pt x="487" y="1583"/>
                      <a:pt x="730" y="1279"/>
                      <a:pt x="912" y="1036"/>
                    </a:cubicBezTo>
                    <a:cubicBezTo>
                      <a:pt x="1125" y="762"/>
                      <a:pt x="1338" y="428"/>
                      <a:pt x="1398" y="93"/>
                    </a:cubicBezTo>
                    <a:cubicBezTo>
                      <a:pt x="1398" y="34"/>
                      <a:pt x="1348" y="1"/>
                      <a:pt x="1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225;p44">
                <a:extLst>
                  <a:ext uri="{FF2B5EF4-FFF2-40B4-BE49-F238E27FC236}">
                    <a16:creationId xmlns:a16="http://schemas.microsoft.com/office/drawing/2014/main" id="{18A54497-6058-2DAA-1816-18167736ADCA}"/>
                  </a:ext>
                </a:extLst>
              </p:cNvPr>
              <p:cNvSpPr/>
              <p:nvPr/>
            </p:nvSpPr>
            <p:spPr>
              <a:xfrm>
                <a:off x="2262038" y="1748975"/>
                <a:ext cx="45800" cy="121075"/>
              </a:xfrm>
              <a:custGeom>
                <a:avLst/>
                <a:gdLst/>
                <a:ahLst/>
                <a:cxnLst/>
                <a:rect l="l" t="t" r="r" b="b"/>
                <a:pathLst>
                  <a:path w="1832" h="4843" extrusionOk="0">
                    <a:moveTo>
                      <a:pt x="179" y="0"/>
                    </a:moveTo>
                    <a:cubicBezTo>
                      <a:pt x="90" y="0"/>
                      <a:pt x="0" y="78"/>
                      <a:pt x="38" y="191"/>
                    </a:cubicBezTo>
                    <a:cubicBezTo>
                      <a:pt x="190" y="920"/>
                      <a:pt x="585" y="1528"/>
                      <a:pt x="828" y="2258"/>
                    </a:cubicBezTo>
                    <a:cubicBezTo>
                      <a:pt x="1102" y="3048"/>
                      <a:pt x="1071" y="3838"/>
                      <a:pt x="1071" y="4689"/>
                    </a:cubicBezTo>
                    <a:cubicBezTo>
                      <a:pt x="1071" y="4788"/>
                      <a:pt x="1151" y="4842"/>
                      <a:pt x="1230" y="4842"/>
                    </a:cubicBezTo>
                    <a:cubicBezTo>
                      <a:pt x="1296" y="4842"/>
                      <a:pt x="1361" y="4803"/>
                      <a:pt x="1375" y="4720"/>
                    </a:cubicBezTo>
                    <a:cubicBezTo>
                      <a:pt x="1831" y="2957"/>
                      <a:pt x="858" y="1680"/>
                      <a:pt x="311" y="100"/>
                    </a:cubicBezTo>
                    <a:cubicBezTo>
                      <a:pt x="288" y="30"/>
                      <a:pt x="234" y="0"/>
                      <a:pt x="1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226;p44">
                <a:extLst>
                  <a:ext uri="{FF2B5EF4-FFF2-40B4-BE49-F238E27FC236}">
                    <a16:creationId xmlns:a16="http://schemas.microsoft.com/office/drawing/2014/main" id="{04C61A03-25DE-0FBF-A67F-DE6B5AB7F0CD}"/>
                  </a:ext>
                </a:extLst>
              </p:cNvPr>
              <p:cNvSpPr/>
              <p:nvPr/>
            </p:nvSpPr>
            <p:spPr>
              <a:xfrm>
                <a:off x="2193063" y="1931550"/>
                <a:ext cx="17500" cy="13700"/>
              </a:xfrm>
              <a:custGeom>
                <a:avLst/>
                <a:gdLst/>
                <a:ahLst/>
                <a:cxnLst/>
                <a:rect l="l" t="t" r="r" b="b"/>
                <a:pathLst>
                  <a:path w="700" h="548" extrusionOk="0">
                    <a:moveTo>
                      <a:pt x="335" y="0"/>
                    </a:moveTo>
                    <a:cubicBezTo>
                      <a:pt x="0" y="0"/>
                      <a:pt x="0" y="547"/>
                      <a:pt x="335" y="547"/>
                    </a:cubicBezTo>
                    <a:cubicBezTo>
                      <a:pt x="699" y="547"/>
                      <a:pt x="699" y="0"/>
                      <a:pt x="3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227;p44">
                <a:extLst>
                  <a:ext uri="{FF2B5EF4-FFF2-40B4-BE49-F238E27FC236}">
                    <a16:creationId xmlns:a16="http://schemas.microsoft.com/office/drawing/2014/main" id="{2E70A4BF-0ED6-FC17-3EB2-C380A43B54B1}"/>
                  </a:ext>
                </a:extLst>
              </p:cNvPr>
              <p:cNvSpPr/>
              <p:nvPr/>
            </p:nvSpPr>
            <p:spPr>
              <a:xfrm>
                <a:off x="1943813" y="2023025"/>
                <a:ext cx="145175" cy="56300"/>
              </a:xfrm>
              <a:custGeom>
                <a:avLst/>
                <a:gdLst/>
                <a:ahLst/>
                <a:cxnLst/>
                <a:rect l="l" t="t" r="r" b="b"/>
                <a:pathLst>
                  <a:path w="5807" h="2252" extrusionOk="0">
                    <a:moveTo>
                      <a:pt x="2024" y="282"/>
                    </a:moveTo>
                    <a:cubicBezTo>
                      <a:pt x="2219" y="282"/>
                      <a:pt x="2431" y="352"/>
                      <a:pt x="2675" y="536"/>
                    </a:cubicBezTo>
                    <a:lnTo>
                      <a:pt x="2797" y="536"/>
                    </a:lnTo>
                    <a:cubicBezTo>
                      <a:pt x="3043" y="354"/>
                      <a:pt x="3256" y="283"/>
                      <a:pt x="3451" y="283"/>
                    </a:cubicBezTo>
                    <a:cubicBezTo>
                      <a:pt x="3907" y="283"/>
                      <a:pt x="4265" y="667"/>
                      <a:pt x="4712" y="901"/>
                    </a:cubicBezTo>
                    <a:cubicBezTo>
                      <a:pt x="3935" y="954"/>
                      <a:pt x="3157" y="986"/>
                      <a:pt x="2374" y="986"/>
                    </a:cubicBezTo>
                    <a:cubicBezTo>
                      <a:pt x="1810" y="986"/>
                      <a:pt x="1242" y="969"/>
                      <a:pt x="669" y="931"/>
                    </a:cubicBezTo>
                    <a:cubicBezTo>
                      <a:pt x="1167" y="714"/>
                      <a:pt x="1542" y="282"/>
                      <a:pt x="2024" y="282"/>
                    </a:cubicBezTo>
                    <a:close/>
                    <a:moveTo>
                      <a:pt x="973" y="1144"/>
                    </a:moveTo>
                    <a:cubicBezTo>
                      <a:pt x="1607" y="1229"/>
                      <a:pt x="2250" y="1267"/>
                      <a:pt x="2893" y="1267"/>
                    </a:cubicBezTo>
                    <a:cubicBezTo>
                      <a:pt x="3390" y="1267"/>
                      <a:pt x="3887" y="1244"/>
                      <a:pt x="4378" y="1205"/>
                    </a:cubicBezTo>
                    <a:lnTo>
                      <a:pt x="4378" y="1205"/>
                    </a:lnTo>
                    <a:cubicBezTo>
                      <a:pt x="3952" y="1478"/>
                      <a:pt x="3557" y="1813"/>
                      <a:pt x="2979" y="1904"/>
                    </a:cubicBezTo>
                    <a:cubicBezTo>
                      <a:pt x="2871" y="1922"/>
                      <a:pt x="2769" y="1931"/>
                      <a:pt x="2672" y="1931"/>
                    </a:cubicBezTo>
                    <a:cubicBezTo>
                      <a:pt x="1976" y="1931"/>
                      <a:pt x="1533" y="1491"/>
                      <a:pt x="973" y="1144"/>
                    </a:cubicBezTo>
                    <a:close/>
                    <a:moveTo>
                      <a:pt x="2024" y="0"/>
                    </a:moveTo>
                    <a:cubicBezTo>
                      <a:pt x="1434" y="0"/>
                      <a:pt x="816" y="664"/>
                      <a:pt x="213" y="901"/>
                    </a:cubicBezTo>
                    <a:lnTo>
                      <a:pt x="92" y="901"/>
                    </a:lnTo>
                    <a:cubicBezTo>
                      <a:pt x="31" y="901"/>
                      <a:pt x="1" y="1022"/>
                      <a:pt x="92" y="1022"/>
                    </a:cubicBezTo>
                    <a:cubicBezTo>
                      <a:pt x="213" y="1053"/>
                      <a:pt x="365" y="1083"/>
                      <a:pt x="517" y="1083"/>
                    </a:cubicBezTo>
                    <a:lnTo>
                      <a:pt x="517" y="1113"/>
                    </a:lnTo>
                    <a:cubicBezTo>
                      <a:pt x="1279" y="1565"/>
                      <a:pt x="1648" y="2251"/>
                      <a:pt x="2546" y="2251"/>
                    </a:cubicBezTo>
                    <a:cubicBezTo>
                      <a:pt x="2616" y="2251"/>
                      <a:pt x="2690" y="2247"/>
                      <a:pt x="2767" y="2238"/>
                    </a:cubicBezTo>
                    <a:cubicBezTo>
                      <a:pt x="3678" y="2147"/>
                      <a:pt x="4286" y="1600"/>
                      <a:pt x="5016" y="1144"/>
                    </a:cubicBezTo>
                    <a:cubicBezTo>
                      <a:pt x="5259" y="1113"/>
                      <a:pt x="5472" y="1083"/>
                      <a:pt x="5685" y="1053"/>
                    </a:cubicBezTo>
                    <a:cubicBezTo>
                      <a:pt x="5806" y="1022"/>
                      <a:pt x="5776" y="809"/>
                      <a:pt x="5654" y="809"/>
                    </a:cubicBezTo>
                    <a:cubicBezTo>
                      <a:pt x="5502" y="840"/>
                      <a:pt x="5350" y="840"/>
                      <a:pt x="5168" y="870"/>
                    </a:cubicBezTo>
                    <a:cubicBezTo>
                      <a:pt x="4593" y="615"/>
                      <a:pt x="4003" y="2"/>
                      <a:pt x="3441" y="2"/>
                    </a:cubicBezTo>
                    <a:cubicBezTo>
                      <a:pt x="3200" y="2"/>
                      <a:pt x="2964" y="114"/>
                      <a:pt x="2736" y="414"/>
                    </a:cubicBezTo>
                    <a:cubicBezTo>
                      <a:pt x="2506" y="113"/>
                      <a:pt x="2267" y="0"/>
                      <a:pt x="20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228;p44">
                <a:extLst>
                  <a:ext uri="{FF2B5EF4-FFF2-40B4-BE49-F238E27FC236}">
                    <a16:creationId xmlns:a16="http://schemas.microsoft.com/office/drawing/2014/main" id="{0965E887-B852-BC22-CC26-0365052A3751}"/>
                  </a:ext>
                </a:extLst>
              </p:cNvPr>
              <p:cNvSpPr/>
              <p:nvPr/>
            </p:nvSpPr>
            <p:spPr>
              <a:xfrm>
                <a:off x="2006888" y="1509800"/>
                <a:ext cx="15225" cy="149575"/>
              </a:xfrm>
              <a:custGeom>
                <a:avLst/>
                <a:gdLst/>
                <a:ahLst/>
                <a:cxnLst/>
                <a:rect l="l" t="t" r="r" b="b"/>
                <a:pathLst>
                  <a:path w="609" h="5983" extrusionOk="0">
                    <a:moveTo>
                      <a:pt x="289" y="1"/>
                    </a:moveTo>
                    <a:cubicBezTo>
                      <a:pt x="251" y="1"/>
                      <a:pt x="213" y="31"/>
                      <a:pt x="213" y="92"/>
                    </a:cubicBezTo>
                    <a:lnTo>
                      <a:pt x="183" y="92"/>
                    </a:lnTo>
                    <a:cubicBezTo>
                      <a:pt x="61" y="1976"/>
                      <a:pt x="0" y="4043"/>
                      <a:pt x="274" y="5928"/>
                    </a:cubicBezTo>
                    <a:cubicBezTo>
                      <a:pt x="274" y="5966"/>
                      <a:pt x="306" y="5983"/>
                      <a:pt x="343" y="5983"/>
                    </a:cubicBezTo>
                    <a:cubicBezTo>
                      <a:pt x="395" y="5983"/>
                      <a:pt x="456" y="5951"/>
                      <a:pt x="456" y="5898"/>
                    </a:cubicBezTo>
                    <a:cubicBezTo>
                      <a:pt x="608" y="3983"/>
                      <a:pt x="517" y="1976"/>
                      <a:pt x="365" y="92"/>
                    </a:cubicBezTo>
                    <a:cubicBezTo>
                      <a:pt x="365" y="31"/>
                      <a:pt x="327" y="1"/>
                      <a:pt x="2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229;p44">
                <a:extLst>
                  <a:ext uri="{FF2B5EF4-FFF2-40B4-BE49-F238E27FC236}">
                    <a16:creationId xmlns:a16="http://schemas.microsoft.com/office/drawing/2014/main" id="{DBD04A3D-4BC5-2F38-D74A-39C1FAB3FF5B}"/>
                  </a:ext>
                </a:extLst>
              </p:cNvPr>
              <p:cNvSpPr/>
              <p:nvPr/>
            </p:nvSpPr>
            <p:spPr>
              <a:xfrm>
                <a:off x="2033013" y="1607700"/>
                <a:ext cx="34525" cy="34425"/>
              </a:xfrm>
              <a:custGeom>
                <a:avLst/>
                <a:gdLst/>
                <a:ahLst/>
                <a:cxnLst/>
                <a:rect l="l" t="t" r="r" b="b"/>
                <a:pathLst>
                  <a:path w="1381" h="1377" extrusionOk="0">
                    <a:moveTo>
                      <a:pt x="1285" y="1"/>
                    </a:moveTo>
                    <a:cubicBezTo>
                      <a:pt x="1279" y="1"/>
                      <a:pt x="1272" y="2"/>
                      <a:pt x="1265" y="6"/>
                    </a:cubicBezTo>
                    <a:cubicBezTo>
                      <a:pt x="688" y="219"/>
                      <a:pt x="262" y="796"/>
                      <a:pt x="19" y="1313"/>
                    </a:cubicBezTo>
                    <a:cubicBezTo>
                      <a:pt x="0" y="1350"/>
                      <a:pt x="17" y="1376"/>
                      <a:pt x="32" y="1376"/>
                    </a:cubicBezTo>
                    <a:cubicBezTo>
                      <a:pt x="41" y="1376"/>
                      <a:pt x="50" y="1366"/>
                      <a:pt x="50" y="1343"/>
                    </a:cubicBezTo>
                    <a:cubicBezTo>
                      <a:pt x="232" y="1100"/>
                      <a:pt x="445" y="887"/>
                      <a:pt x="658" y="674"/>
                    </a:cubicBezTo>
                    <a:cubicBezTo>
                      <a:pt x="870" y="462"/>
                      <a:pt x="1114" y="310"/>
                      <a:pt x="1326" y="127"/>
                    </a:cubicBezTo>
                    <a:cubicBezTo>
                      <a:pt x="1380" y="100"/>
                      <a:pt x="1338" y="1"/>
                      <a:pt x="1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230;p44">
                <a:extLst>
                  <a:ext uri="{FF2B5EF4-FFF2-40B4-BE49-F238E27FC236}">
                    <a16:creationId xmlns:a16="http://schemas.microsoft.com/office/drawing/2014/main" id="{9EDFD027-5613-8755-AE69-B7FA2B9A54A3}"/>
                  </a:ext>
                </a:extLst>
              </p:cNvPr>
              <p:cNvSpPr/>
              <p:nvPr/>
            </p:nvSpPr>
            <p:spPr>
              <a:xfrm>
                <a:off x="2031488" y="1641275"/>
                <a:ext cx="30125" cy="14125"/>
              </a:xfrm>
              <a:custGeom>
                <a:avLst/>
                <a:gdLst/>
                <a:ahLst/>
                <a:cxnLst/>
                <a:rect l="l" t="t" r="r" b="b"/>
                <a:pathLst>
                  <a:path w="1205" h="565" extrusionOk="0">
                    <a:moveTo>
                      <a:pt x="1144" y="0"/>
                    </a:moveTo>
                    <a:cubicBezTo>
                      <a:pt x="749" y="0"/>
                      <a:pt x="323" y="243"/>
                      <a:pt x="50" y="456"/>
                    </a:cubicBezTo>
                    <a:cubicBezTo>
                      <a:pt x="1" y="481"/>
                      <a:pt x="31" y="564"/>
                      <a:pt x="60" y="564"/>
                    </a:cubicBezTo>
                    <a:cubicBezTo>
                      <a:pt x="67" y="564"/>
                      <a:pt x="74" y="559"/>
                      <a:pt x="80" y="547"/>
                    </a:cubicBezTo>
                    <a:cubicBezTo>
                      <a:pt x="263" y="426"/>
                      <a:pt x="445" y="335"/>
                      <a:pt x="627" y="274"/>
                    </a:cubicBezTo>
                    <a:cubicBezTo>
                      <a:pt x="810" y="213"/>
                      <a:pt x="962" y="183"/>
                      <a:pt x="1144" y="122"/>
                    </a:cubicBezTo>
                    <a:cubicBezTo>
                      <a:pt x="1205" y="91"/>
                      <a:pt x="1205" y="0"/>
                      <a:pt x="11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4231;p44">
                <a:extLst>
                  <a:ext uri="{FF2B5EF4-FFF2-40B4-BE49-F238E27FC236}">
                    <a16:creationId xmlns:a16="http://schemas.microsoft.com/office/drawing/2014/main" id="{C6E5EC79-3572-0BB6-AC2C-C5224934D03D}"/>
                  </a:ext>
                </a:extLst>
              </p:cNvPr>
              <p:cNvSpPr/>
              <p:nvPr/>
            </p:nvSpPr>
            <p:spPr>
              <a:xfrm>
                <a:off x="1959013" y="1627525"/>
                <a:ext cx="40675" cy="32050"/>
              </a:xfrm>
              <a:custGeom>
                <a:avLst/>
                <a:gdLst/>
                <a:ahLst/>
                <a:cxnLst/>
                <a:rect l="l" t="t" r="r" b="b"/>
                <a:pathLst>
                  <a:path w="1627" h="1282" extrusionOk="0">
                    <a:moveTo>
                      <a:pt x="200" y="0"/>
                    </a:moveTo>
                    <a:cubicBezTo>
                      <a:pt x="184" y="0"/>
                      <a:pt x="168" y="1"/>
                      <a:pt x="152" y="3"/>
                    </a:cubicBezTo>
                    <a:cubicBezTo>
                      <a:pt x="61" y="3"/>
                      <a:pt x="0" y="125"/>
                      <a:pt x="61" y="185"/>
                    </a:cubicBezTo>
                    <a:cubicBezTo>
                      <a:pt x="244" y="398"/>
                      <a:pt x="548" y="459"/>
                      <a:pt x="760" y="611"/>
                    </a:cubicBezTo>
                    <a:cubicBezTo>
                      <a:pt x="1004" y="793"/>
                      <a:pt x="1216" y="1006"/>
                      <a:pt x="1429" y="1249"/>
                    </a:cubicBezTo>
                    <a:cubicBezTo>
                      <a:pt x="1444" y="1272"/>
                      <a:pt x="1465" y="1282"/>
                      <a:pt x="1487" y="1282"/>
                    </a:cubicBezTo>
                    <a:cubicBezTo>
                      <a:pt x="1553" y="1282"/>
                      <a:pt x="1627" y="1196"/>
                      <a:pt x="1581" y="1128"/>
                    </a:cubicBezTo>
                    <a:cubicBezTo>
                      <a:pt x="1429" y="824"/>
                      <a:pt x="1216" y="581"/>
                      <a:pt x="973" y="398"/>
                    </a:cubicBezTo>
                    <a:cubicBezTo>
                      <a:pt x="773" y="226"/>
                      <a:pt x="464" y="0"/>
                      <a:pt x="2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4232;p44">
                <a:extLst>
                  <a:ext uri="{FF2B5EF4-FFF2-40B4-BE49-F238E27FC236}">
                    <a16:creationId xmlns:a16="http://schemas.microsoft.com/office/drawing/2014/main" id="{90EFCF1F-8926-3D30-AE0E-AAB206DF5448}"/>
                  </a:ext>
                </a:extLst>
              </p:cNvPr>
              <p:cNvSpPr/>
              <p:nvPr/>
            </p:nvSpPr>
            <p:spPr>
              <a:xfrm>
                <a:off x="1974963" y="1613900"/>
                <a:ext cx="25600" cy="26250"/>
              </a:xfrm>
              <a:custGeom>
                <a:avLst/>
                <a:gdLst/>
                <a:ahLst/>
                <a:cxnLst/>
                <a:rect l="l" t="t" r="r" b="b"/>
                <a:pathLst>
                  <a:path w="1024" h="1050" extrusionOk="0">
                    <a:moveTo>
                      <a:pt x="122" y="1"/>
                    </a:moveTo>
                    <a:lnTo>
                      <a:pt x="122" y="31"/>
                    </a:lnTo>
                    <a:cubicBezTo>
                      <a:pt x="31" y="31"/>
                      <a:pt x="1" y="123"/>
                      <a:pt x="62" y="183"/>
                    </a:cubicBezTo>
                    <a:cubicBezTo>
                      <a:pt x="153" y="335"/>
                      <a:pt x="366" y="426"/>
                      <a:pt x="487" y="548"/>
                    </a:cubicBezTo>
                    <a:cubicBezTo>
                      <a:pt x="639" y="670"/>
                      <a:pt x="761" y="852"/>
                      <a:pt x="852" y="1004"/>
                    </a:cubicBezTo>
                    <a:cubicBezTo>
                      <a:pt x="873" y="1036"/>
                      <a:pt x="902" y="1049"/>
                      <a:pt x="929" y="1049"/>
                    </a:cubicBezTo>
                    <a:cubicBezTo>
                      <a:pt x="979" y="1049"/>
                      <a:pt x="1024" y="1003"/>
                      <a:pt x="1004" y="943"/>
                    </a:cubicBezTo>
                    <a:cubicBezTo>
                      <a:pt x="943" y="730"/>
                      <a:pt x="852" y="518"/>
                      <a:pt x="669" y="366"/>
                    </a:cubicBezTo>
                    <a:cubicBezTo>
                      <a:pt x="548" y="214"/>
                      <a:pt x="335" y="3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4233;p44">
                <a:extLst>
                  <a:ext uri="{FF2B5EF4-FFF2-40B4-BE49-F238E27FC236}">
                    <a16:creationId xmlns:a16="http://schemas.microsoft.com/office/drawing/2014/main" id="{C22271F9-C2D0-BE3D-F2D2-EBCF4AA10A51}"/>
                  </a:ext>
                </a:extLst>
              </p:cNvPr>
              <p:cNvSpPr/>
              <p:nvPr/>
            </p:nvSpPr>
            <p:spPr>
              <a:xfrm>
                <a:off x="1856438" y="1804075"/>
                <a:ext cx="112275" cy="30375"/>
              </a:xfrm>
              <a:custGeom>
                <a:avLst/>
                <a:gdLst/>
                <a:ahLst/>
                <a:cxnLst/>
                <a:rect l="l" t="t" r="r" b="b"/>
                <a:pathLst>
                  <a:path w="4491" h="1215" extrusionOk="0">
                    <a:moveTo>
                      <a:pt x="1430" y="0"/>
                    </a:moveTo>
                    <a:cubicBezTo>
                      <a:pt x="942" y="0"/>
                      <a:pt x="489" y="69"/>
                      <a:pt x="152" y="206"/>
                    </a:cubicBezTo>
                    <a:cubicBezTo>
                      <a:pt x="30" y="236"/>
                      <a:pt x="0" y="418"/>
                      <a:pt x="152" y="449"/>
                    </a:cubicBezTo>
                    <a:cubicBezTo>
                      <a:pt x="410" y="516"/>
                      <a:pt x="677" y="534"/>
                      <a:pt x="947" y="534"/>
                    </a:cubicBezTo>
                    <a:cubicBezTo>
                      <a:pt x="1243" y="534"/>
                      <a:pt x="1543" y="513"/>
                      <a:pt x="1841" y="513"/>
                    </a:cubicBezTo>
                    <a:cubicBezTo>
                      <a:pt x="2008" y="513"/>
                      <a:pt x="2175" y="519"/>
                      <a:pt x="2341" y="540"/>
                    </a:cubicBezTo>
                    <a:cubicBezTo>
                      <a:pt x="3100" y="601"/>
                      <a:pt x="3678" y="935"/>
                      <a:pt x="4377" y="1209"/>
                    </a:cubicBezTo>
                    <a:cubicBezTo>
                      <a:pt x="4386" y="1213"/>
                      <a:pt x="4394" y="1215"/>
                      <a:pt x="4402" y="1215"/>
                    </a:cubicBezTo>
                    <a:cubicBezTo>
                      <a:pt x="4452" y="1215"/>
                      <a:pt x="4490" y="1144"/>
                      <a:pt x="4438" y="1117"/>
                    </a:cubicBezTo>
                    <a:cubicBezTo>
                      <a:pt x="3906" y="373"/>
                      <a:pt x="2570" y="0"/>
                      <a:pt x="14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4234;p44">
                <a:extLst>
                  <a:ext uri="{FF2B5EF4-FFF2-40B4-BE49-F238E27FC236}">
                    <a16:creationId xmlns:a16="http://schemas.microsoft.com/office/drawing/2014/main" id="{C785317C-49EB-D842-5B2B-C06C5B571892}"/>
                  </a:ext>
                </a:extLst>
              </p:cNvPr>
              <p:cNvSpPr/>
              <p:nvPr/>
            </p:nvSpPr>
            <p:spPr>
              <a:xfrm>
                <a:off x="2070188" y="1834725"/>
                <a:ext cx="94025" cy="50200"/>
              </a:xfrm>
              <a:custGeom>
                <a:avLst/>
                <a:gdLst/>
                <a:ahLst/>
                <a:cxnLst/>
                <a:rect l="l" t="t" r="r" b="b"/>
                <a:pathLst>
                  <a:path w="3761" h="2008" extrusionOk="0">
                    <a:moveTo>
                      <a:pt x="1481" y="1077"/>
                    </a:moveTo>
                    <a:lnTo>
                      <a:pt x="1481" y="1077"/>
                    </a:lnTo>
                    <a:cubicBezTo>
                      <a:pt x="1504" y="1100"/>
                      <a:pt x="1509" y="1123"/>
                      <a:pt x="1524" y="1146"/>
                    </a:cubicBezTo>
                    <a:lnTo>
                      <a:pt x="1524" y="1146"/>
                    </a:lnTo>
                    <a:cubicBezTo>
                      <a:pt x="1510" y="1128"/>
                      <a:pt x="1495" y="1106"/>
                      <a:pt x="1481" y="1077"/>
                    </a:cubicBezTo>
                    <a:close/>
                    <a:moveTo>
                      <a:pt x="2463" y="0"/>
                    </a:moveTo>
                    <a:cubicBezTo>
                      <a:pt x="1452" y="0"/>
                      <a:pt x="361" y="491"/>
                      <a:pt x="22" y="1381"/>
                    </a:cubicBezTo>
                    <a:cubicBezTo>
                      <a:pt x="0" y="1424"/>
                      <a:pt x="39" y="1467"/>
                      <a:pt x="75" y="1467"/>
                    </a:cubicBezTo>
                    <a:cubicBezTo>
                      <a:pt x="90" y="1467"/>
                      <a:pt x="104" y="1459"/>
                      <a:pt x="113" y="1442"/>
                    </a:cubicBezTo>
                    <a:cubicBezTo>
                      <a:pt x="417" y="1138"/>
                      <a:pt x="690" y="834"/>
                      <a:pt x="1025" y="621"/>
                    </a:cubicBezTo>
                    <a:lnTo>
                      <a:pt x="1025" y="621"/>
                    </a:lnTo>
                    <a:cubicBezTo>
                      <a:pt x="903" y="986"/>
                      <a:pt x="1177" y="1533"/>
                      <a:pt x="1450" y="1715"/>
                    </a:cubicBezTo>
                    <a:cubicBezTo>
                      <a:pt x="1511" y="1746"/>
                      <a:pt x="1572" y="1776"/>
                      <a:pt x="1633" y="1806"/>
                    </a:cubicBezTo>
                    <a:cubicBezTo>
                      <a:pt x="1602" y="1837"/>
                      <a:pt x="1602" y="1898"/>
                      <a:pt x="1663" y="1928"/>
                    </a:cubicBezTo>
                    <a:cubicBezTo>
                      <a:pt x="1801" y="1983"/>
                      <a:pt x="1949" y="2008"/>
                      <a:pt x="2100" y="2008"/>
                    </a:cubicBezTo>
                    <a:cubicBezTo>
                      <a:pt x="2448" y="2008"/>
                      <a:pt x="2807" y="1876"/>
                      <a:pt x="3061" y="1685"/>
                    </a:cubicBezTo>
                    <a:cubicBezTo>
                      <a:pt x="3142" y="1658"/>
                      <a:pt x="3103" y="1558"/>
                      <a:pt x="3029" y="1558"/>
                    </a:cubicBezTo>
                    <a:cubicBezTo>
                      <a:pt x="3020" y="1558"/>
                      <a:pt x="3010" y="1560"/>
                      <a:pt x="3000" y="1563"/>
                    </a:cubicBezTo>
                    <a:cubicBezTo>
                      <a:pt x="2916" y="1592"/>
                      <a:pt x="2804" y="1620"/>
                      <a:pt x="2691" y="1648"/>
                    </a:cubicBezTo>
                    <a:lnTo>
                      <a:pt x="2691" y="1648"/>
                    </a:lnTo>
                    <a:cubicBezTo>
                      <a:pt x="2713" y="1638"/>
                      <a:pt x="2735" y="1616"/>
                      <a:pt x="2757" y="1594"/>
                    </a:cubicBezTo>
                    <a:cubicBezTo>
                      <a:pt x="3092" y="1320"/>
                      <a:pt x="3183" y="864"/>
                      <a:pt x="3092" y="469"/>
                    </a:cubicBezTo>
                    <a:cubicBezTo>
                      <a:pt x="3092" y="439"/>
                      <a:pt x="3092" y="408"/>
                      <a:pt x="3092" y="378"/>
                    </a:cubicBezTo>
                    <a:cubicBezTo>
                      <a:pt x="3244" y="408"/>
                      <a:pt x="3426" y="439"/>
                      <a:pt x="3608" y="469"/>
                    </a:cubicBezTo>
                    <a:cubicBezTo>
                      <a:pt x="3700" y="469"/>
                      <a:pt x="3760" y="347"/>
                      <a:pt x="3669" y="287"/>
                    </a:cubicBezTo>
                    <a:cubicBezTo>
                      <a:pt x="3328" y="93"/>
                      <a:pt x="2903" y="0"/>
                      <a:pt x="2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4235;p44">
                <a:extLst>
                  <a:ext uri="{FF2B5EF4-FFF2-40B4-BE49-F238E27FC236}">
                    <a16:creationId xmlns:a16="http://schemas.microsoft.com/office/drawing/2014/main" id="{D57282E4-2AC8-D3AF-65D1-715407BC26E9}"/>
                  </a:ext>
                </a:extLst>
              </p:cNvPr>
              <p:cNvSpPr/>
              <p:nvPr/>
            </p:nvSpPr>
            <p:spPr>
              <a:xfrm>
                <a:off x="2059413" y="1804075"/>
                <a:ext cx="111625" cy="30375"/>
              </a:xfrm>
              <a:custGeom>
                <a:avLst/>
                <a:gdLst/>
                <a:ahLst/>
                <a:cxnLst/>
                <a:rect l="l" t="t" r="r" b="b"/>
                <a:pathLst>
                  <a:path w="4465" h="1215" extrusionOk="0">
                    <a:moveTo>
                      <a:pt x="3051" y="0"/>
                    </a:moveTo>
                    <a:cubicBezTo>
                      <a:pt x="1908" y="0"/>
                      <a:pt x="580" y="373"/>
                      <a:pt x="27" y="1117"/>
                    </a:cubicBezTo>
                    <a:cubicBezTo>
                      <a:pt x="1" y="1144"/>
                      <a:pt x="42" y="1215"/>
                      <a:pt x="93" y="1215"/>
                    </a:cubicBezTo>
                    <a:cubicBezTo>
                      <a:pt x="101" y="1215"/>
                      <a:pt x="110" y="1213"/>
                      <a:pt x="118" y="1209"/>
                    </a:cubicBezTo>
                    <a:cubicBezTo>
                      <a:pt x="817" y="935"/>
                      <a:pt x="1395" y="601"/>
                      <a:pt x="2155" y="510"/>
                    </a:cubicBezTo>
                    <a:cubicBezTo>
                      <a:pt x="2268" y="500"/>
                      <a:pt x="2382" y="497"/>
                      <a:pt x="2496" y="497"/>
                    </a:cubicBezTo>
                    <a:cubicBezTo>
                      <a:pt x="2857" y="497"/>
                      <a:pt x="3222" y="532"/>
                      <a:pt x="3580" y="532"/>
                    </a:cubicBezTo>
                    <a:cubicBezTo>
                      <a:pt x="3839" y="532"/>
                      <a:pt x="4095" y="514"/>
                      <a:pt x="4343" y="449"/>
                    </a:cubicBezTo>
                    <a:cubicBezTo>
                      <a:pt x="4465" y="418"/>
                      <a:pt x="4465" y="236"/>
                      <a:pt x="4343" y="206"/>
                    </a:cubicBezTo>
                    <a:cubicBezTo>
                      <a:pt x="3997" y="69"/>
                      <a:pt x="3541" y="0"/>
                      <a:pt x="30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4236;p44">
                <a:extLst>
                  <a:ext uri="{FF2B5EF4-FFF2-40B4-BE49-F238E27FC236}">
                    <a16:creationId xmlns:a16="http://schemas.microsoft.com/office/drawing/2014/main" id="{0BFCAC5B-292E-4EB5-8CE0-A79AA911E4C6}"/>
                  </a:ext>
                </a:extLst>
              </p:cNvPr>
              <p:cNvSpPr/>
              <p:nvPr/>
            </p:nvSpPr>
            <p:spPr>
              <a:xfrm>
                <a:off x="1995488" y="1889750"/>
                <a:ext cx="9150" cy="6875"/>
              </a:xfrm>
              <a:custGeom>
                <a:avLst/>
                <a:gdLst/>
                <a:ahLst/>
                <a:cxnLst/>
                <a:rect l="l" t="t" r="r" b="b"/>
                <a:pathLst>
                  <a:path w="366" h="275" extrusionOk="0">
                    <a:moveTo>
                      <a:pt x="183" y="1"/>
                    </a:moveTo>
                    <a:cubicBezTo>
                      <a:pt x="0" y="1"/>
                      <a:pt x="0" y="274"/>
                      <a:pt x="183" y="274"/>
                    </a:cubicBezTo>
                    <a:cubicBezTo>
                      <a:pt x="365" y="274"/>
                      <a:pt x="365"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4237;p44">
                <a:extLst>
                  <a:ext uri="{FF2B5EF4-FFF2-40B4-BE49-F238E27FC236}">
                    <a16:creationId xmlns:a16="http://schemas.microsoft.com/office/drawing/2014/main" id="{83D9B8E0-24BD-71EF-AE8A-281314B33C61}"/>
                  </a:ext>
                </a:extLst>
              </p:cNvPr>
              <p:cNvSpPr/>
              <p:nvPr/>
            </p:nvSpPr>
            <p:spPr>
              <a:xfrm>
                <a:off x="2003838" y="1879125"/>
                <a:ext cx="9900" cy="7600"/>
              </a:xfrm>
              <a:custGeom>
                <a:avLst/>
                <a:gdLst/>
                <a:ahLst/>
                <a:cxnLst/>
                <a:rect l="l" t="t" r="r" b="b"/>
                <a:pathLst>
                  <a:path w="396" h="304" extrusionOk="0">
                    <a:moveTo>
                      <a:pt x="214" y="0"/>
                    </a:moveTo>
                    <a:cubicBezTo>
                      <a:pt x="1" y="0"/>
                      <a:pt x="1" y="304"/>
                      <a:pt x="214" y="304"/>
                    </a:cubicBezTo>
                    <a:cubicBezTo>
                      <a:pt x="396" y="304"/>
                      <a:pt x="396" y="0"/>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4238;p44">
                <a:extLst>
                  <a:ext uri="{FF2B5EF4-FFF2-40B4-BE49-F238E27FC236}">
                    <a16:creationId xmlns:a16="http://schemas.microsoft.com/office/drawing/2014/main" id="{703B414E-E948-3DCF-3C5D-83BC24292632}"/>
                  </a:ext>
                </a:extLst>
              </p:cNvPr>
              <p:cNvSpPr/>
              <p:nvPr/>
            </p:nvSpPr>
            <p:spPr>
              <a:xfrm>
                <a:off x="2031963" y="1891275"/>
                <a:ext cx="8375" cy="6100"/>
              </a:xfrm>
              <a:custGeom>
                <a:avLst/>
                <a:gdLst/>
                <a:ahLst/>
                <a:cxnLst/>
                <a:rect l="l" t="t" r="r" b="b"/>
                <a:pathLst>
                  <a:path w="335" h="244" extrusionOk="0">
                    <a:moveTo>
                      <a:pt x="152" y="0"/>
                    </a:moveTo>
                    <a:cubicBezTo>
                      <a:pt x="0" y="0"/>
                      <a:pt x="0" y="244"/>
                      <a:pt x="152" y="244"/>
                    </a:cubicBezTo>
                    <a:cubicBezTo>
                      <a:pt x="335" y="244"/>
                      <a:pt x="335" y="0"/>
                      <a:pt x="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4239;p44">
                <a:extLst>
                  <a:ext uri="{FF2B5EF4-FFF2-40B4-BE49-F238E27FC236}">
                    <a16:creationId xmlns:a16="http://schemas.microsoft.com/office/drawing/2014/main" id="{9413ECDA-810A-E809-E2CB-58B5A7D2E01F}"/>
                  </a:ext>
                </a:extLst>
              </p:cNvPr>
              <p:cNvSpPr/>
              <p:nvPr/>
            </p:nvSpPr>
            <p:spPr>
              <a:xfrm>
                <a:off x="2004613" y="1912550"/>
                <a:ext cx="8375" cy="8375"/>
              </a:xfrm>
              <a:custGeom>
                <a:avLst/>
                <a:gdLst/>
                <a:ahLst/>
                <a:cxnLst/>
                <a:rect l="l" t="t" r="r" b="b"/>
                <a:pathLst>
                  <a:path w="335" h="335" extrusionOk="0">
                    <a:moveTo>
                      <a:pt x="152" y="0"/>
                    </a:moveTo>
                    <a:cubicBezTo>
                      <a:pt x="122" y="0"/>
                      <a:pt x="122" y="0"/>
                      <a:pt x="91" y="31"/>
                    </a:cubicBezTo>
                    <a:cubicBezTo>
                      <a:pt x="61" y="31"/>
                      <a:pt x="61" y="31"/>
                      <a:pt x="31" y="61"/>
                    </a:cubicBezTo>
                    <a:cubicBezTo>
                      <a:pt x="31" y="61"/>
                      <a:pt x="0" y="92"/>
                      <a:pt x="0" y="122"/>
                    </a:cubicBezTo>
                    <a:cubicBezTo>
                      <a:pt x="0" y="122"/>
                      <a:pt x="0" y="152"/>
                      <a:pt x="0" y="183"/>
                    </a:cubicBezTo>
                    <a:cubicBezTo>
                      <a:pt x="0" y="183"/>
                      <a:pt x="0" y="213"/>
                      <a:pt x="0" y="213"/>
                    </a:cubicBezTo>
                    <a:cubicBezTo>
                      <a:pt x="0" y="244"/>
                      <a:pt x="31" y="274"/>
                      <a:pt x="31" y="304"/>
                    </a:cubicBezTo>
                    <a:cubicBezTo>
                      <a:pt x="61" y="304"/>
                      <a:pt x="61" y="304"/>
                      <a:pt x="61" y="335"/>
                    </a:cubicBezTo>
                    <a:lnTo>
                      <a:pt x="213" y="335"/>
                    </a:lnTo>
                    <a:cubicBezTo>
                      <a:pt x="243" y="335"/>
                      <a:pt x="274" y="304"/>
                      <a:pt x="274" y="304"/>
                    </a:cubicBezTo>
                    <a:cubicBezTo>
                      <a:pt x="304" y="274"/>
                      <a:pt x="304" y="274"/>
                      <a:pt x="304" y="244"/>
                    </a:cubicBezTo>
                    <a:cubicBezTo>
                      <a:pt x="335" y="213"/>
                      <a:pt x="335" y="213"/>
                      <a:pt x="335" y="183"/>
                    </a:cubicBezTo>
                    <a:cubicBezTo>
                      <a:pt x="335" y="152"/>
                      <a:pt x="335" y="152"/>
                      <a:pt x="304" y="122"/>
                    </a:cubicBezTo>
                    <a:cubicBezTo>
                      <a:pt x="304" y="92"/>
                      <a:pt x="304" y="92"/>
                      <a:pt x="274" y="61"/>
                    </a:cubicBezTo>
                    <a:cubicBezTo>
                      <a:pt x="274" y="61"/>
                      <a:pt x="243" y="31"/>
                      <a:pt x="243" y="31"/>
                    </a:cubicBezTo>
                    <a:cubicBezTo>
                      <a:pt x="213" y="0"/>
                      <a:pt x="183" y="0"/>
                      <a:pt x="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4240;p44">
                <a:extLst>
                  <a:ext uri="{FF2B5EF4-FFF2-40B4-BE49-F238E27FC236}">
                    <a16:creationId xmlns:a16="http://schemas.microsoft.com/office/drawing/2014/main" id="{EDFA146B-D887-CC1F-094F-3F34B94A0ACD}"/>
                  </a:ext>
                </a:extLst>
              </p:cNvPr>
              <p:cNvSpPr/>
              <p:nvPr/>
            </p:nvSpPr>
            <p:spPr>
              <a:xfrm>
                <a:off x="2020563" y="1878350"/>
                <a:ext cx="6100" cy="4575"/>
              </a:xfrm>
              <a:custGeom>
                <a:avLst/>
                <a:gdLst/>
                <a:ahLst/>
                <a:cxnLst/>
                <a:rect l="l" t="t" r="r" b="b"/>
                <a:pathLst>
                  <a:path w="244" h="183" extrusionOk="0">
                    <a:moveTo>
                      <a:pt x="122" y="1"/>
                    </a:moveTo>
                    <a:cubicBezTo>
                      <a:pt x="1" y="1"/>
                      <a:pt x="1" y="183"/>
                      <a:pt x="122" y="183"/>
                    </a:cubicBezTo>
                    <a:cubicBezTo>
                      <a:pt x="244" y="183"/>
                      <a:pt x="244"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4241;p44">
                <a:extLst>
                  <a:ext uri="{FF2B5EF4-FFF2-40B4-BE49-F238E27FC236}">
                    <a16:creationId xmlns:a16="http://schemas.microsoft.com/office/drawing/2014/main" id="{A5529CB2-EE78-F33F-AEA6-76CF59B7D9DF}"/>
                  </a:ext>
                </a:extLst>
              </p:cNvPr>
              <p:cNvSpPr/>
              <p:nvPr/>
            </p:nvSpPr>
            <p:spPr>
              <a:xfrm>
                <a:off x="2041838" y="1918625"/>
                <a:ext cx="7625" cy="5350"/>
              </a:xfrm>
              <a:custGeom>
                <a:avLst/>
                <a:gdLst/>
                <a:ahLst/>
                <a:cxnLst/>
                <a:rect l="l" t="t" r="r" b="b"/>
                <a:pathLst>
                  <a:path w="305" h="214" extrusionOk="0">
                    <a:moveTo>
                      <a:pt x="153" y="1"/>
                    </a:moveTo>
                    <a:cubicBezTo>
                      <a:pt x="1" y="1"/>
                      <a:pt x="1" y="213"/>
                      <a:pt x="153" y="213"/>
                    </a:cubicBezTo>
                    <a:cubicBezTo>
                      <a:pt x="305" y="213"/>
                      <a:pt x="305" y="1"/>
                      <a:pt x="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4242;p44">
                <a:extLst>
                  <a:ext uri="{FF2B5EF4-FFF2-40B4-BE49-F238E27FC236}">
                    <a16:creationId xmlns:a16="http://schemas.microsoft.com/office/drawing/2014/main" id="{7B609348-02CE-A2CF-4B83-F0F53807AB19}"/>
                  </a:ext>
                </a:extLst>
              </p:cNvPr>
              <p:cNvSpPr/>
              <p:nvPr/>
            </p:nvSpPr>
            <p:spPr>
              <a:xfrm>
                <a:off x="2012213" y="1897350"/>
                <a:ext cx="4575" cy="4575"/>
              </a:xfrm>
              <a:custGeom>
                <a:avLst/>
                <a:gdLst/>
                <a:ahLst/>
                <a:cxnLst/>
                <a:rect l="l" t="t" r="r" b="b"/>
                <a:pathLst>
                  <a:path w="183" h="183" extrusionOk="0">
                    <a:moveTo>
                      <a:pt x="91" y="1"/>
                    </a:moveTo>
                    <a:cubicBezTo>
                      <a:pt x="61" y="1"/>
                      <a:pt x="31" y="31"/>
                      <a:pt x="31" y="31"/>
                    </a:cubicBezTo>
                    <a:cubicBezTo>
                      <a:pt x="31" y="31"/>
                      <a:pt x="0" y="61"/>
                      <a:pt x="0" y="61"/>
                    </a:cubicBezTo>
                    <a:cubicBezTo>
                      <a:pt x="0" y="61"/>
                      <a:pt x="0" y="61"/>
                      <a:pt x="0" y="92"/>
                    </a:cubicBezTo>
                    <a:cubicBezTo>
                      <a:pt x="0" y="92"/>
                      <a:pt x="0" y="92"/>
                      <a:pt x="0" y="122"/>
                    </a:cubicBezTo>
                    <a:cubicBezTo>
                      <a:pt x="0" y="152"/>
                      <a:pt x="0" y="152"/>
                      <a:pt x="31" y="152"/>
                    </a:cubicBezTo>
                    <a:cubicBezTo>
                      <a:pt x="31" y="152"/>
                      <a:pt x="31" y="152"/>
                      <a:pt x="31" y="183"/>
                    </a:cubicBezTo>
                    <a:lnTo>
                      <a:pt x="152" y="183"/>
                    </a:lnTo>
                    <a:cubicBezTo>
                      <a:pt x="152" y="152"/>
                      <a:pt x="152" y="152"/>
                      <a:pt x="152" y="152"/>
                    </a:cubicBezTo>
                    <a:cubicBezTo>
                      <a:pt x="152" y="152"/>
                      <a:pt x="152" y="122"/>
                      <a:pt x="152" y="122"/>
                    </a:cubicBezTo>
                    <a:cubicBezTo>
                      <a:pt x="152" y="122"/>
                      <a:pt x="183" y="122"/>
                      <a:pt x="152" y="92"/>
                    </a:cubicBezTo>
                    <a:cubicBezTo>
                      <a:pt x="152" y="92"/>
                      <a:pt x="152" y="92"/>
                      <a:pt x="152" y="61"/>
                    </a:cubicBezTo>
                    <a:lnTo>
                      <a:pt x="122" y="31"/>
                    </a:lnTo>
                    <a:lnTo>
                      <a:pt x="91" y="31"/>
                    </a:lnTo>
                    <a:cubicBezTo>
                      <a:pt x="91" y="31"/>
                      <a:pt x="91"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4243;p44">
                <a:extLst>
                  <a:ext uri="{FF2B5EF4-FFF2-40B4-BE49-F238E27FC236}">
                    <a16:creationId xmlns:a16="http://schemas.microsoft.com/office/drawing/2014/main" id="{17AB0CA4-5A64-1161-850B-1FF548838B50}"/>
                  </a:ext>
                </a:extLst>
              </p:cNvPr>
              <p:cNvSpPr/>
              <p:nvPr/>
            </p:nvSpPr>
            <p:spPr>
              <a:xfrm>
                <a:off x="2037288" y="1903425"/>
                <a:ext cx="6850" cy="5350"/>
              </a:xfrm>
              <a:custGeom>
                <a:avLst/>
                <a:gdLst/>
                <a:ahLst/>
                <a:cxnLst/>
                <a:rect l="l" t="t" r="r" b="b"/>
                <a:pathLst>
                  <a:path w="274" h="214" extrusionOk="0">
                    <a:moveTo>
                      <a:pt x="152" y="1"/>
                    </a:moveTo>
                    <a:cubicBezTo>
                      <a:pt x="0" y="1"/>
                      <a:pt x="0" y="213"/>
                      <a:pt x="152" y="213"/>
                    </a:cubicBezTo>
                    <a:cubicBezTo>
                      <a:pt x="274" y="213"/>
                      <a:pt x="274" y="1"/>
                      <a:pt x="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4244;p44">
                <a:extLst>
                  <a:ext uri="{FF2B5EF4-FFF2-40B4-BE49-F238E27FC236}">
                    <a16:creationId xmlns:a16="http://schemas.microsoft.com/office/drawing/2014/main" id="{9F2EB1FE-9AF3-835F-2BD3-06F833152FD9}"/>
                  </a:ext>
                </a:extLst>
              </p:cNvPr>
              <p:cNvSpPr/>
              <p:nvPr/>
            </p:nvSpPr>
            <p:spPr>
              <a:xfrm>
                <a:off x="2041088" y="1870000"/>
                <a:ext cx="6850" cy="5350"/>
              </a:xfrm>
              <a:custGeom>
                <a:avLst/>
                <a:gdLst/>
                <a:ahLst/>
                <a:cxnLst/>
                <a:rect l="l" t="t" r="r" b="b"/>
                <a:pathLst>
                  <a:path w="274" h="214" extrusionOk="0">
                    <a:moveTo>
                      <a:pt x="122" y="0"/>
                    </a:moveTo>
                    <a:cubicBezTo>
                      <a:pt x="0" y="0"/>
                      <a:pt x="0" y="213"/>
                      <a:pt x="122" y="213"/>
                    </a:cubicBezTo>
                    <a:cubicBezTo>
                      <a:pt x="274" y="213"/>
                      <a:pt x="274"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4245;p44">
                <a:extLst>
                  <a:ext uri="{FF2B5EF4-FFF2-40B4-BE49-F238E27FC236}">
                    <a16:creationId xmlns:a16="http://schemas.microsoft.com/office/drawing/2014/main" id="{C841EC87-FA24-4D2A-F590-8C527BB17CC1}"/>
                  </a:ext>
                </a:extLst>
              </p:cNvPr>
              <p:cNvSpPr/>
              <p:nvPr/>
            </p:nvSpPr>
            <p:spPr>
              <a:xfrm>
                <a:off x="2055513" y="1895825"/>
                <a:ext cx="9150" cy="7625"/>
              </a:xfrm>
              <a:custGeom>
                <a:avLst/>
                <a:gdLst/>
                <a:ahLst/>
                <a:cxnLst/>
                <a:rect l="l" t="t" r="r" b="b"/>
                <a:pathLst>
                  <a:path w="366" h="305" extrusionOk="0">
                    <a:moveTo>
                      <a:pt x="183" y="1"/>
                    </a:moveTo>
                    <a:cubicBezTo>
                      <a:pt x="1" y="1"/>
                      <a:pt x="1" y="305"/>
                      <a:pt x="183" y="305"/>
                    </a:cubicBezTo>
                    <a:cubicBezTo>
                      <a:pt x="365" y="305"/>
                      <a:pt x="365"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4246;p44">
                <a:extLst>
                  <a:ext uri="{FF2B5EF4-FFF2-40B4-BE49-F238E27FC236}">
                    <a16:creationId xmlns:a16="http://schemas.microsoft.com/office/drawing/2014/main" id="{E14572D5-7609-3ED0-768A-7CC7CF5E9530}"/>
                  </a:ext>
                </a:extLst>
              </p:cNvPr>
              <p:cNvSpPr/>
              <p:nvPr/>
            </p:nvSpPr>
            <p:spPr>
              <a:xfrm>
                <a:off x="2046388" y="1883675"/>
                <a:ext cx="6875" cy="5350"/>
              </a:xfrm>
              <a:custGeom>
                <a:avLst/>
                <a:gdLst/>
                <a:ahLst/>
                <a:cxnLst/>
                <a:rect l="l" t="t" r="r" b="b"/>
                <a:pathLst>
                  <a:path w="275" h="214" extrusionOk="0">
                    <a:moveTo>
                      <a:pt x="153" y="0"/>
                    </a:moveTo>
                    <a:cubicBezTo>
                      <a:pt x="1" y="0"/>
                      <a:pt x="1" y="213"/>
                      <a:pt x="153" y="213"/>
                    </a:cubicBezTo>
                    <a:cubicBezTo>
                      <a:pt x="275" y="213"/>
                      <a:pt x="275" y="0"/>
                      <a:pt x="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4247;p44">
                <a:extLst>
                  <a:ext uri="{FF2B5EF4-FFF2-40B4-BE49-F238E27FC236}">
                    <a16:creationId xmlns:a16="http://schemas.microsoft.com/office/drawing/2014/main" id="{52ABC486-624A-17FB-6752-0C42308A503C}"/>
                  </a:ext>
                </a:extLst>
              </p:cNvPr>
              <p:cNvSpPr/>
              <p:nvPr/>
            </p:nvSpPr>
            <p:spPr>
              <a:xfrm>
                <a:off x="2050963" y="1915600"/>
                <a:ext cx="5350" cy="3800"/>
              </a:xfrm>
              <a:custGeom>
                <a:avLst/>
                <a:gdLst/>
                <a:ahLst/>
                <a:cxnLst/>
                <a:rect l="l" t="t" r="r" b="b"/>
                <a:pathLst>
                  <a:path w="214" h="152" extrusionOk="0">
                    <a:moveTo>
                      <a:pt x="122" y="0"/>
                    </a:moveTo>
                    <a:cubicBezTo>
                      <a:pt x="0" y="0"/>
                      <a:pt x="0" y="152"/>
                      <a:pt x="122" y="152"/>
                    </a:cubicBezTo>
                    <a:cubicBezTo>
                      <a:pt x="213" y="152"/>
                      <a:pt x="213"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4248;p44">
                <a:extLst>
                  <a:ext uri="{FF2B5EF4-FFF2-40B4-BE49-F238E27FC236}">
                    <a16:creationId xmlns:a16="http://schemas.microsoft.com/office/drawing/2014/main" id="{1418F8E7-25BE-5FCF-871C-A61CF73BCBA9}"/>
                  </a:ext>
                </a:extLst>
              </p:cNvPr>
              <p:cNvSpPr/>
              <p:nvPr/>
            </p:nvSpPr>
            <p:spPr>
              <a:xfrm>
                <a:off x="1978763" y="1883675"/>
                <a:ext cx="6875" cy="5350"/>
              </a:xfrm>
              <a:custGeom>
                <a:avLst/>
                <a:gdLst/>
                <a:ahLst/>
                <a:cxnLst/>
                <a:rect l="l" t="t" r="r" b="b"/>
                <a:pathLst>
                  <a:path w="275" h="214" extrusionOk="0">
                    <a:moveTo>
                      <a:pt x="153" y="0"/>
                    </a:moveTo>
                    <a:cubicBezTo>
                      <a:pt x="1" y="0"/>
                      <a:pt x="1" y="213"/>
                      <a:pt x="153" y="213"/>
                    </a:cubicBezTo>
                    <a:cubicBezTo>
                      <a:pt x="274" y="213"/>
                      <a:pt x="274" y="0"/>
                      <a:pt x="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4249;p44">
                <a:extLst>
                  <a:ext uri="{FF2B5EF4-FFF2-40B4-BE49-F238E27FC236}">
                    <a16:creationId xmlns:a16="http://schemas.microsoft.com/office/drawing/2014/main" id="{FDEAB4F7-A165-15AC-4555-CB9D956C83E7}"/>
                  </a:ext>
                </a:extLst>
              </p:cNvPr>
              <p:cNvSpPr/>
              <p:nvPr/>
            </p:nvSpPr>
            <p:spPr>
              <a:xfrm>
                <a:off x="2001563" y="1867725"/>
                <a:ext cx="4600" cy="3050"/>
              </a:xfrm>
              <a:custGeom>
                <a:avLst/>
                <a:gdLst/>
                <a:ahLst/>
                <a:cxnLst/>
                <a:rect l="l" t="t" r="r" b="b"/>
                <a:pathLst>
                  <a:path w="184" h="122" extrusionOk="0">
                    <a:moveTo>
                      <a:pt x="92" y="0"/>
                    </a:moveTo>
                    <a:cubicBezTo>
                      <a:pt x="1" y="0"/>
                      <a:pt x="1" y="122"/>
                      <a:pt x="92" y="122"/>
                    </a:cubicBezTo>
                    <a:cubicBezTo>
                      <a:pt x="183" y="122"/>
                      <a:pt x="183"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4250;p44">
                <a:extLst>
                  <a:ext uri="{FF2B5EF4-FFF2-40B4-BE49-F238E27FC236}">
                    <a16:creationId xmlns:a16="http://schemas.microsoft.com/office/drawing/2014/main" id="{19F4F808-F5C3-7594-6279-9A0DDAB894DD}"/>
                  </a:ext>
                </a:extLst>
              </p:cNvPr>
              <p:cNvSpPr/>
              <p:nvPr/>
            </p:nvSpPr>
            <p:spPr>
              <a:xfrm>
                <a:off x="2019038" y="1864675"/>
                <a:ext cx="8400" cy="6100"/>
              </a:xfrm>
              <a:custGeom>
                <a:avLst/>
                <a:gdLst/>
                <a:ahLst/>
                <a:cxnLst/>
                <a:rect l="l" t="t" r="r" b="b"/>
                <a:pathLst>
                  <a:path w="336" h="244" extrusionOk="0">
                    <a:moveTo>
                      <a:pt x="153" y="1"/>
                    </a:moveTo>
                    <a:cubicBezTo>
                      <a:pt x="1" y="1"/>
                      <a:pt x="1" y="244"/>
                      <a:pt x="153" y="244"/>
                    </a:cubicBezTo>
                    <a:cubicBezTo>
                      <a:pt x="335" y="244"/>
                      <a:pt x="335" y="1"/>
                      <a:pt x="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4251;p44">
                <a:extLst>
                  <a:ext uri="{FF2B5EF4-FFF2-40B4-BE49-F238E27FC236}">
                    <a16:creationId xmlns:a16="http://schemas.microsoft.com/office/drawing/2014/main" id="{D96A2D36-0F0D-7E25-EB3B-772BC6782D0A}"/>
                  </a:ext>
                </a:extLst>
              </p:cNvPr>
              <p:cNvSpPr/>
              <p:nvPr/>
            </p:nvSpPr>
            <p:spPr>
              <a:xfrm>
                <a:off x="2012963" y="1857825"/>
                <a:ext cx="5350" cy="4600"/>
              </a:xfrm>
              <a:custGeom>
                <a:avLst/>
                <a:gdLst/>
                <a:ahLst/>
                <a:cxnLst/>
                <a:rect l="l" t="t" r="r" b="b"/>
                <a:pathLst>
                  <a:path w="214" h="184" extrusionOk="0">
                    <a:moveTo>
                      <a:pt x="122" y="1"/>
                    </a:moveTo>
                    <a:cubicBezTo>
                      <a:pt x="1" y="1"/>
                      <a:pt x="1" y="183"/>
                      <a:pt x="122" y="183"/>
                    </a:cubicBezTo>
                    <a:cubicBezTo>
                      <a:pt x="213" y="183"/>
                      <a:pt x="213"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4252;p44">
                <a:extLst>
                  <a:ext uri="{FF2B5EF4-FFF2-40B4-BE49-F238E27FC236}">
                    <a16:creationId xmlns:a16="http://schemas.microsoft.com/office/drawing/2014/main" id="{9C91BF12-33B9-58A4-FA3A-97FFE14D95FD}"/>
                  </a:ext>
                </a:extLst>
              </p:cNvPr>
              <p:cNvSpPr/>
              <p:nvPr/>
            </p:nvSpPr>
            <p:spPr>
              <a:xfrm>
                <a:off x="2026638" y="1852525"/>
                <a:ext cx="9150" cy="6100"/>
              </a:xfrm>
              <a:custGeom>
                <a:avLst/>
                <a:gdLst/>
                <a:ahLst/>
                <a:cxnLst/>
                <a:rect l="l" t="t" r="r" b="b"/>
                <a:pathLst>
                  <a:path w="366" h="244" extrusionOk="0">
                    <a:moveTo>
                      <a:pt x="183" y="0"/>
                    </a:moveTo>
                    <a:cubicBezTo>
                      <a:pt x="1" y="0"/>
                      <a:pt x="1" y="243"/>
                      <a:pt x="183" y="243"/>
                    </a:cubicBezTo>
                    <a:cubicBezTo>
                      <a:pt x="365" y="243"/>
                      <a:pt x="365"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4253;p44">
                <a:extLst>
                  <a:ext uri="{FF2B5EF4-FFF2-40B4-BE49-F238E27FC236}">
                    <a16:creationId xmlns:a16="http://schemas.microsoft.com/office/drawing/2014/main" id="{91B8D291-E788-6F6C-713B-0214B8F11DE7}"/>
                  </a:ext>
                </a:extLst>
              </p:cNvPr>
              <p:cNvSpPr/>
              <p:nvPr/>
            </p:nvSpPr>
            <p:spPr>
              <a:xfrm>
                <a:off x="1991688" y="1873800"/>
                <a:ext cx="3825" cy="4575"/>
              </a:xfrm>
              <a:custGeom>
                <a:avLst/>
                <a:gdLst/>
                <a:ahLst/>
                <a:cxnLst/>
                <a:rect l="l" t="t" r="r" b="b"/>
                <a:pathLst>
                  <a:path w="153" h="183" extrusionOk="0">
                    <a:moveTo>
                      <a:pt x="61" y="0"/>
                    </a:moveTo>
                    <a:cubicBezTo>
                      <a:pt x="61" y="0"/>
                      <a:pt x="31" y="31"/>
                      <a:pt x="31" y="31"/>
                    </a:cubicBezTo>
                    <a:cubicBezTo>
                      <a:pt x="31" y="31"/>
                      <a:pt x="0" y="31"/>
                      <a:pt x="0" y="61"/>
                    </a:cubicBezTo>
                    <a:cubicBezTo>
                      <a:pt x="0" y="91"/>
                      <a:pt x="0" y="122"/>
                      <a:pt x="0" y="122"/>
                    </a:cubicBezTo>
                    <a:cubicBezTo>
                      <a:pt x="0" y="152"/>
                      <a:pt x="0" y="152"/>
                      <a:pt x="31" y="152"/>
                    </a:cubicBezTo>
                    <a:cubicBezTo>
                      <a:pt x="31" y="152"/>
                      <a:pt x="31" y="183"/>
                      <a:pt x="31" y="183"/>
                    </a:cubicBezTo>
                    <a:lnTo>
                      <a:pt x="122" y="183"/>
                    </a:lnTo>
                    <a:cubicBezTo>
                      <a:pt x="122" y="183"/>
                      <a:pt x="152" y="152"/>
                      <a:pt x="152" y="152"/>
                    </a:cubicBezTo>
                    <a:cubicBezTo>
                      <a:pt x="152" y="152"/>
                      <a:pt x="152" y="152"/>
                      <a:pt x="152" y="122"/>
                    </a:cubicBezTo>
                    <a:cubicBezTo>
                      <a:pt x="152" y="122"/>
                      <a:pt x="152" y="122"/>
                      <a:pt x="152" y="91"/>
                    </a:cubicBezTo>
                    <a:lnTo>
                      <a:pt x="152" y="61"/>
                    </a:lnTo>
                    <a:cubicBezTo>
                      <a:pt x="152" y="31"/>
                      <a:pt x="152" y="31"/>
                      <a:pt x="122" y="31"/>
                    </a:cubicBezTo>
                    <a:cubicBezTo>
                      <a:pt x="92" y="31"/>
                      <a:pt x="92"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4254;p44">
                <a:extLst>
                  <a:ext uri="{FF2B5EF4-FFF2-40B4-BE49-F238E27FC236}">
                    <a16:creationId xmlns:a16="http://schemas.microsoft.com/office/drawing/2014/main" id="{143FF745-ADF3-4D0E-2616-D7FF490E7402}"/>
                  </a:ext>
                </a:extLst>
              </p:cNvPr>
              <p:cNvSpPr/>
              <p:nvPr/>
            </p:nvSpPr>
            <p:spPr>
              <a:xfrm>
                <a:off x="2007638" y="1926975"/>
                <a:ext cx="9900" cy="7625"/>
              </a:xfrm>
              <a:custGeom>
                <a:avLst/>
                <a:gdLst/>
                <a:ahLst/>
                <a:cxnLst/>
                <a:rect l="l" t="t" r="r" b="b"/>
                <a:pathLst>
                  <a:path w="396" h="305" extrusionOk="0">
                    <a:moveTo>
                      <a:pt x="214" y="1"/>
                    </a:moveTo>
                    <a:cubicBezTo>
                      <a:pt x="1" y="1"/>
                      <a:pt x="1" y="305"/>
                      <a:pt x="214" y="305"/>
                    </a:cubicBezTo>
                    <a:cubicBezTo>
                      <a:pt x="396" y="305"/>
                      <a:pt x="396" y="1"/>
                      <a:pt x="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4255;p44">
                <a:extLst>
                  <a:ext uri="{FF2B5EF4-FFF2-40B4-BE49-F238E27FC236}">
                    <a16:creationId xmlns:a16="http://schemas.microsoft.com/office/drawing/2014/main" id="{16045602-E1DB-39F8-6193-0256B5C146B0}"/>
                  </a:ext>
                </a:extLst>
              </p:cNvPr>
              <p:cNvSpPr/>
              <p:nvPr/>
            </p:nvSpPr>
            <p:spPr>
              <a:xfrm>
                <a:off x="1988638" y="1917875"/>
                <a:ext cx="8400" cy="6100"/>
              </a:xfrm>
              <a:custGeom>
                <a:avLst/>
                <a:gdLst/>
                <a:ahLst/>
                <a:cxnLst/>
                <a:rect l="l" t="t" r="r" b="b"/>
                <a:pathLst>
                  <a:path w="336" h="244" extrusionOk="0">
                    <a:moveTo>
                      <a:pt x="183" y="0"/>
                    </a:moveTo>
                    <a:cubicBezTo>
                      <a:pt x="1" y="0"/>
                      <a:pt x="1" y="243"/>
                      <a:pt x="183" y="243"/>
                    </a:cubicBezTo>
                    <a:cubicBezTo>
                      <a:pt x="335" y="243"/>
                      <a:pt x="335"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4256;p44">
                <a:extLst>
                  <a:ext uri="{FF2B5EF4-FFF2-40B4-BE49-F238E27FC236}">
                    <a16:creationId xmlns:a16="http://schemas.microsoft.com/office/drawing/2014/main" id="{A4E5D8B9-7650-4B71-3AE2-59C00D7D24B8}"/>
                  </a:ext>
                </a:extLst>
              </p:cNvPr>
              <p:cNvSpPr/>
              <p:nvPr/>
            </p:nvSpPr>
            <p:spPr>
              <a:xfrm>
                <a:off x="1984838" y="1901150"/>
                <a:ext cx="6875" cy="5350"/>
              </a:xfrm>
              <a:custGeom>
                <a:avLst/>
                <a:gdLst/>
                <a:ahLst/>
                <a:cxnLst/>
                <a:rect l="l" t="t" r="r" b="b"/>
                <a:pathLst>
                  <a:path w="275" h="214" extrusionOk="0">
                    <a:moveTo>
                      <a:pt x="153" y="0"/>
                    </a:moveTo>
                    <a:cubicBezTo>
                      <a:pt x="1" y="0"/>
                      <a:pt x="1" y="213"/>
                      <a:pt x="153" y="213"/>
                    </a:cubicBezTo>
                    <a:cubicBezTo>
                      <a:pt x="274" y="213"/>
                      <a:pt x="274" y="0"/>
                      <a:pt x="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4257;p44">
                <a:extLst>
                  <a:ext uri="{FF2B5EF4-FFF2-40B4-BE49-F238E27FC236}">
                    <a16:creationId xmlns:a16="http://schemas.microsoft.com/office/drawing/2014/main" id="{6BE2BB38-8766-0ACA-C63B-EE92AC5F9673}"/>
                  </a:ext>
                </a:extLst>
              </p:cNvPr>
              <p:cNvSpPr/>
              <p:nvPr/>
            </p:nvSpPr>
            <p:spPr>
              <a:xfrm>
                <a:off x="1968138" y="1896600"/>
                <a:ext cx="5325" cy="4575"/>
              </a:xfrm>
              <a:custGeom>
                <a:avLst/>
                <a:gdLst/>
                <a:ahLst/>
                <a:cxnLst/>
                <a:rect l="l" t="t" r="r" b="b"/>
                <a:pathLst>
                  <a:path w="213" h="183" extrusionOk="0">
                    <a:moveTo>
                      <a:pt x="122" y="0"/>
                    </a:moveTo>
                    <a:cubicBezTo>
                      <a:pt x="0" y="0"/>
                      <a:pt x="0" y="182"/>
                      <a:pt x="122" y="182"/>
                    </a:cubicBezTo>
                    <a:cubicBezTo>
                      <a:pt x="213" y="182"/>
                      <a:pt x="213"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4258;p44">
                <a:extLst>
                  <a:ext uri="{FF2B5EF4-FFF2-40B4-BE49-F238E27FC236}">
                    <a16:creationId xmlns:a16="http://schemas.microsoft.com/office/drawing/2014/main" id="{81C03C6E-A06D-1B54-BE90-62149F5E2DAC}"/>
                  </a:ext>
                </a:extLst>
              </p:cNvPr>
              <p:cNvSpPr/>
              <p:nvPr/>
            </p:nvSpPr>
            <p:spPr>
              <a:xfrm>
                <a:off x="1962813" y="1914075"/>
                <a:ext cx="9150" cy="6850"/>
              </a:xfrm>
              <a:custGeom>
                <a:avLst/>
                <a:gdLst/>
                <a:ahLst/>
                <a:cxnLst/>
                <a:rect l="l" t="t" r="r" b="b"/>
                <a:pathLst>
                  <a:path w="366" h="274" extrusionOk="0">
                    <a:moveTo>
                      <a:pt x="183" y="0"/>
                    </a:moveTo>
                    <a:cubicBezTo>
                      <a:pt x="0" y="0"/>
                      <a:pt x="0" y="274"/>
                      <a:pt x="183" y="274"/>
                    </a:cubicBezTo>
                    <a:cubicBezTo>
                      <a:pt x="365" y="274"/>
                      <a:pt x="365"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4259;p44">
                <a:extLst>
                  <a:ext uri="{FF2B5EF4-FFF2-40B4-BE49-F238E27FC236}">
                    <a16:creationId xmlns:a16="http://schemas.microsoft.com/office/drawing/2014/main" id="{F2BD89AA-AC13-E71C-ACC4-044476247F79}"/>
                  </a:ext>
                </a:extLst>
              </p:cNvPr>
              <p:cNvSpPr/>
              <p:nvPr/>
            </p:nvSpPr>
            <p:spPr>
              <a:xfrm>
                <a:off x="1977238" y="1933075"/>
                <a:ext cx="7625" cy="6100"/>
              </a:xfrm>
              <a:custGeom>
                <a:avLst/>
                <a:gdLst/>
                <a:ahLst/>
                <a:cxnLst/>
                <a:rect l="l" t="t" r="r" b="b"/>
                <a:pathLst>
                  <a:path w="305" h="244" extrusionOk="0">
                    <a:moveTo>
                      <a:pt x="153" y="0"/>
                    </a:moveTo>
                    <a:cubicBezTo>
                      <a:pt x="1" y="0"/>
                      <a:pt x="1" y="243"/>
                      <a:pt x="153" y="243"/>
                    </a:cubicBezTo>
                    <a:cubicBezTo>
                      <a:pt x="305" y="243"/>
                      <a:pt x="305" y="0"/>
                      <a:pt x="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4260;p44">
                <a:extLst>
                  <a:ext uri="{FF2B5EF4-FFF2-40B4-BE49-F238E27FC236}">
                    <a16:creationId xmlns:a16="http://schemas.microsoft.com/office/drawing/2014/main" id="{127A4909-62B3-1F7C-A307-129B399ED8B9}"/>
                  </a:ext>
                </a:extLst>
              </p:cNvPr>
              <p:cNvSpPr/>
              <p:nvPr/>
            </p:nvSpPr>
            <p:spPr>
              <a:xfrm>
                <a:off x="1976488" y="1914075"/>
                <a:ext cx="3075" cy="2300"/>
              </a:xfrm>
              <a:custGeom>
                <a:avLst/>
                <a:gdLst/>
                <a:ahLst/>
                <a:cxnLst/>
                <a:rect l="l" t="t" r="r" b="b"/>
                <a:pathLst>
                  <a:path w="123" h="92" extrusionOk="0">
                    <a:moveTo>
                      <a:pt x="61" y="0"/>
                    </a:moveTo>
                    <a:cubicBezTo>
                      <a:pt x="1" y="0"/>
                      <a:pt x="1" y="91"/>
                      <a:pt x="61" y="91"/>
                    </a:cubicBezTo>
                    <a:cubicBezTo>
                      <a:pt x="122" y="91"/>
                      <a:pt x="122"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4261;p44">
                <a:extLst>
                  <a:ext uri="{FF2B5EF4-FFF2-40B4-BE49-F238E27FC236}">
                    <a16:creationId xmlns:a16="http://schemas.microsoft.com/office/drawing/2014/main" id="{56628108-B767-4A39-3DFE-E304E53CDEA5}"/>
                  </a:ext>
                </a:extLst>
              </p:cNvPr>
              <p:cNvSpPr/>
              <p:nvPr/>
            </p:nvSpPr>
            <p:spPr>
              <a:xfrm>
                <a:off x="1949888" y="1899625"/>
                <a:ext cx="10675" cy="7625"/>
              </a:xfrm>
              <a:custGeom>
                <a:avLst/>
                <a:gdLst/>
                <a:ahLst/>
                <a:cxnLst/>
                <a:rect l="l" t="t" r="r" b="b"/>
                <a:pathLst>
                  <a:path w="427" h="305" extrusionOk="0">
                    <a:moveTo>
                      <a:pt x="214" y="1"/>
                    </a:moveTo>
                    <a:cubicBezTo>
                      <a:pt x="1" y="1"/>
                      <a:pt x="1" y="305"/>
                      <a:pt x="214" y="305"/>
                    </a:cubicBezTo>
                    <a:cubicBezTo>
                      <a:pt x="426" y="305"/>
                      <a:pt x="426" y="1"/>
                      <a:pt x="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4262;p44">
                <a:extLst>
                  <a:ext uri="{FF2B5EF4-FFF2-40B4-BE49-F238E27FC236}">
                    <a16:creationId xmlns:a16="http://schemas.microsoft.com/office/drawing/2014/main" id="{A1702EB6-3DED-B281-51B7-1A08FAB515AF}"/>
                  </a:ext>
                </a:extLst>
              </p:cNvPr>
              <p:cNvSpPr/>
              <p:nvPr/>
            </p:nvSpPr>
            <p:spPr>
              <a:xfrm>
                <a:off x="1963563" y="1885950"/>
                <a:ext cx="8400" cy="6875"/>
              </a:xfrm>
              <a:custGeom>
                <a:avLst/>
                <a:gdLst/>
                <a:ahLst/>
                <a:cxnLst/>
                <a:rect l="l" t="t" r="r" b="b"/>
                <a:pathLst>
                  <a:path w="336" h="275" extrusionOk="0">
                    <a:moveTo>
                      <a:pt x="153" y="1"/>
                    </a:moveTo>
                    <a:cubicBezTo>
                      <a:pt x="1" y="1"/>
                      <a:pt x="1" y="274"/>
                      <a:pt x="153" y="274"/>
                    </a:cubicBezTo>
                    <a:cubicBezTo>
                      <a:pt x="335" y="274"/>
                      <a:pt x="335" y="1"/>
                      <a:pt x="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4263;p44">
                <a:extLst>
                  <a:ext uri="{FF2B5EF4-FFF2-40B4-BE49-F238E27FC236}">
                    <a16:creationId xmlns:a16="http://schemas.microsoft.com/office/drawing/2014/main" id="{F4835967-4B62-C8DC-D0C0-4B1A11FC00F4}"/>
                  </a:ext>
                </a:extLst>
              </p:cNvPr>
              <p:cNvSpPr/>
              <p:nvPr/>
            </p:nvSpPr>
            <p:spPr>
              <a:xfrm>
                <a:off x="1969663" y="1873025"/>
                <a:ext cx="7600" cy="6125"/>
              </a:xfrm>
              <a:custGeom>
                <a:avLst/>
                <a:gdLst/>
                <a:ahLst/>
                <a:cxnLst/>
                <a:rect l="l" t="t" r="r" b="b"/>
                <a:pathLst>
                  <a:path w="304" h="245" extrusionOk="0">
                    <a:moveTo>
                      <a:pt x="152" y="1"/>
                    </a:moveTo>
                    <a:cubicBezTo>
                      <a:pt x="0" y="1"/>
                      <a:pt x="0" y="244"/>
                      <a:pt x="152" y="244"/>
                    </a:cubicBezTo>
                    <a:cubicBezTo>
                      <a:pt x="304" y="244"/>
                      <a:pt x="304" y="1"/>
                      <a:pt x="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4264;p44">
                <a:extLst>
                  <a:ext uri="{FF2B5EF4-FFF2-40B4-BE49-F238E27FC236}">
                    <a16:creationId xmlns:a16="http://schemas.microsoft.com/office/drawing/2014/main" id="{C7A31721-16D0-B2C0-FE1C-D1298904883D}"/>
                  </a:ext>
                </a:extLst>
              </p:cNvPr>
              <p:cNvSpPr/>
              <p:nvPr/>
            </p:nvSpPr>
            <p:spPr>
              <a:xfrm>
                <a:off x="1946863" y="1917875"/>
                <a:ext cx="9125" cy="6850"/>
              </a:xfrm>
              <a:custGeom>
                <a:avLst/>
                <a:gdLst/>
                <a:ahLst/>
                <a:cxnLst/>
                <a:rect l="l" t="t" r="r" b="b"/>
                <a:pathLst>
                  <a:path w="365" h="274" extrusionOk="0">
                    <a:moveTo>
                      <a:pt x="183" y="0"/>
                    </a:moveTo>
                    <a:cubicBezTo>
                      <a:pt x="0" y="0"/>
                      <a:pt x="0" y="274"/>
                      <a:pt x="183" y="274"/>
                    </a:cubicBezTo>
                    <a:cubicBezTo>
                      <a:pt x="365" y="274"/>
                      <a:pt x="365"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4265;p44">
                <a:extLst>
                  <a:ext uri="{FF2B5EF4-FFF2-40B4-BE49-F238E27FC236}">
                    <a16:creationId xmlns:a16="http://schemas.microsoft.com/office/drawing/2014/main" id="{9F741265-C8C8-E964-291B-701CE774B3A0}"/>
                  </a:ext>
                </a:extLst>
              </p:cNvPr>
              <p:cNvSpPr/>
              <p:nvPr/>
            </p:nvSpPr>
            <p:spPr>
              <a:xfrm>
                <a:off x="1959013" y="1930025"/>
                <a:ext cx="9150" cy="6875"/>
              </a:xfrm>
              <a:custGeom>
                <a:avLst/>
                <a:gdLst/>
                <a:ahLst/>
                <a:cxnLst/>
                <a:rect l="l" t="t" r="r" b="b"/>
                <a:pathLst>
                  <a:path w="366" h="275" extrusionOk="0">
                    <a:moveTo>
                      <a:pt x="183" y="1"/>
                    </a:moveTo>
                    <a:cubicBezTo>
                      <a:pt x="0" y="1"/>
                      <a:pt x="0" y="274"/>
                      <a:pt x="183" y="274"/>
                    </a:cubicBezTo>
                    <a:cubicBezTo>
                      <a:pt x="365" y="274"/>
                      <a:pt x="365"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4266;p44">
                <a:extLst>
                  <a:ext uri="{FF2B5EF4-FFF2-40B4-BE49-F238E27FC236}">
                    <a16:creationId xmlns:a16="http://schemas.microsoft.com/office/drawing/2014/main" id="{E6BBE752-58F7-A1AA-395E-135E45E327AB}"/>
                  </a:ext>
                </a:extLst>
              </p:cNvPr>
              <p:cNvSpPr/>
              <p:nvPr/>
            </p:nvSpPr>
            <p:spPr>
              <a:xfrm>
                <a:off x="1931663" y="1910275"/>
                <a:ext cx="5350" cy="5325"/>
              </a:xfrm>
              <a:custGeom>
                <a:avLst/>
                <a:gdLst/>
                <a:ahLst/>
                <a:cxnLst/>
                <a:rect l="l" t="t" r="r" b="b"/>
                <a:pathLst>
                  <a:path w="214" h="213" extrusionOk="0">
                    <a:moveTo>
                      <a:pt x="61" y="0"/>
                    </a:moveTo>
                    <a:cubicBezTo>
                      <a:pt x="61" y="31"/>
                      <a:pt x="61" y="31"/>
                      <a:pt x="31" y="31"/>
                    </a:cubicBezTo>
                    <a:cubicBezTo>
                      <a:pt x="31" y="31"/>
                      <a:pt x="31" y="61"/>
                      <a:pt x="0" y="61"/>
                    </a:cubicBezTo>
                    <a:cubicBezTo>
                      <a:pt x="0" y="91"/>
                      <a:pt x="0" y="91"/>
                      <a:pt x="0" y="122"/>
                    </a:cubicBezTo>
                    <a:lnTo>
                      <a:pt x="0" y="152"/>
                    </a:lnTo>
                    <a:cubicBezTo>
                      <a:pt x="0" y="152"/>
                      <a:pt x="31" y="183"/>
                      <a:pt x="31" y="183"/>
                    </a:cubicBezTo>
                    <a:cubicBezTo>
                      <a:pt x="31" y="183"/>
                      <a:pt x="61" y="183"/>
                      <a:pt x="61" y="213"/>
                    </a:cubicBezTo>
                    <a:lnTo>
                      <a:pt x="152" y="213"/>
                    </a:lnTo>
                    <a:cubicBezTo>
                      <a:pt x="152" y="213"/>
                      <a:pt x="183" y="183"/>
                      <a:pt x="183" y="183"/>
                    </a:cubicBezTo>
                    <a:cubicBezTo>
                      <a:pt x="183" y="183"/>
                      <a:pt x="213" y="152"/>
                      <a:pt x="213" y="152"/>
                    </a:cubicBezTo>
                    <a:cubicBezTo>
                      <a:pt x="213" y="152"/>
                      <a:pt x="213" y="122"/>
                      <a:pt x="213" y="122"/>
                    </a:cubicBezTo>
                    <a:lnTo>
                      <a:pt x="213" y="91"/>
                    </a:lnTo>
                    <a:cubicBezTo>
                      <a:pt x="213" y="61"/>
                      <a:pt x="213" y="61"/>
                      <a:pt x="183" y="31"/>
                    </a:cubicBezTo>
                    <a:lnTo>
                      <a:pt x="152" y="31"/>
                    </a:lnTo>
                    <a:cubicBezTo>
                      <a:pt x="152" y="0"/>
                      <a:pt x="122"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4267;p44">
                <a:extLst>
                  <a:ext uri="{FF2B5EF4-FFF2-40B4-BE49-F238E27FC236}">
                    <a16:creationId xmlns:a16="http://schemas.microsoft.com/office/drawing/2014/main" id="{6FF2134F-2BBF-0FEB-D35E-549C4C087523}"/>
                  </a:ext>
                </a:extLst>
              </p:cNvPr>
              <p:cNvSpPr/>
              <p:nvPr/>
            </p:nvSpPr>
            <p:spPr>
              <a:xfrm>
                <a:off x="1939263" y="1894300"/>
                <a:ext cx="6100" cy="4600"/>
              </a:xfrm>
              <a:custGeom>
                <a:avLst/>
                <a:gdLst/>
                <a:ahLst/>
                <a:cxnLst/>
                <a:rect l="l" t="t" r="r" b="b"/>
                <a:pathLst>
                  <a:path w="244" h="184" extrusionOk="0">
                    <a:moveTo>
                      <a:pt x="122" y="1"/>
                    </a:moveTo>
                    <a:cubicBezTo>
                      <a:pt x="0" y="1"/>
                      <a:pt x="0" y="183"/>
                      <a:pt x="122" y="183"/>
                    </a:cubicBezTo>
                    <a:cubicBezTo>
                      <a:pt x="243" y="183"/>
                      <a:pt x="243"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4268;p44">
                <a:extLst>
                  <a:ext uri="{FF2B5EF4-FFF2-40B4-BE49-F238E27FC236}">
                    <a16:creationId xmlns:a16="http://schemas.microsoft.com/office/drawing/2014/main" id="{45538409-6C3A-1806-18C3-78C98FC9959F}"/>
                  </a:ext>
                </a:extLst>
              </p:cNvPr>
              <p:cNvSpPr/>
              <p:nvPr/>
            </p:nvSpPr>
            <p:spPr>
              <a:xfrm>
                <a:off x="1949888" y="1884425"/>
                <a:ext cx="7625" cy="5350"/>
              </a:xfrm>
              <a:custGeom>
                <a:avLst/>
                <a:gdLst/>
                <a:ahLst/>
                <a:cxnLst/>
                <a:rect l="l" t="t" r="r" b="b"/>
                <a:pathLst>
                  <a:path w="305" h="214" extrusionOk="0">
                    <a:moveTo>
                      <a:pt x="153" y="1"/>
                    </a:moveTo>
                    <a:cubicBezTo>
                      <a:pt x="1" y="1"/>
                      <a:pt x="1" y="214"/>
                      <a:pt x="153" y="214"/>
                    </a:cubicBezTo>
                    <a:cubicBezTo>
                      <a:pt x="305" y="214"/>
                      <a:pt x="305" y="1"/>
                      <a:pt x="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4269;p44">
                <a:extLst>
                  <a:ext uri="{FF2B5EF4-FFF2-40B4-BE49-F238E27FC236}">
                    <a16:creationId xmlns:a16="http://schemas.microsoft.com/office/drawing/2014/main" id="{B97E3676-3186-259F-2503-74729CD9B5D1}"/>
                  </a:ext>
                </a:extLst>
              </p:cNvPr>
              <p:cNvSpPr/>
              <p:nvPr/>
            </p:nvSpPr>
            <p:spPr>
              <a:xfrm>
                <a:off x="1923288" y="1895075"/>
                <a:ext cx="6875" cy="5350"/>
              </a:xfrm>
              <a:custGeom>
                <a:avLst/>
                <a:gdLst/>
                <a:ahLst/>
                <a:cxnLst/>
                <a:rect l="l" t="t" r="r" b="b"/>
                <a:pathLst>
                  <a:path w="275" h="214" extrusionOk="0">
                    <a:moveTo>
                      <a:pt x="122" y="0"/>
                    </a:moveTo>
                    <a:cubicBezTo>
                      <a:pt x="1" y="0"/>
                      <a:pt x="1" y="213"/>
                      <a:pt x="122" y="213"/>
                    </a:cubicBezTo>
                    <a:cubicBezTo>
                      <a:pt x="274" y="213"/>
                      <a:pt x="274"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4270;p44">
                <a:extLst>
                  <a:ext uri="{FF2B5EF4-FFF2-40B4-BE49-F238E27FC236}">
                    <a16:creationId xmlns:a16="http://schemas.microsoft.com/office/drawing/2014/main" id="{FC501457-9001-5211-23A6-C6AE390A9A22}"/>
                  </a:ext>
                </a:extLst>
              </p:cNvPr>
              <p:cNvSpPr/>
              <p:nvPr/>
            </p:nvSpPr>
            <p:spPr>
              <a:xfrm>
                <a:off x="1933938" y="1926225"/>
                <a:ext cx="6850" cy="5350"/>
              </a:xfrm>
              <a:custGeom>
                <a:avLst/>
                <a:gdLst/>
                <a:ahLst/>
                <a:cxnLst/>
                <a:rect l="l" t="t" r="r" b="b"/>
                <a:pathLst>
                  <a:path w="274" h="214" extrusionOk="0">
                    <a:moveTo>
                      <a:pt x="152" y="1"/>
                    </a:moveTo>
                    <a:cubicBezTo>
                      <a:pt x="0" y="1"/>
                      <a:pt x="0" y="213"/>
                      <a:pt x="152" y="213"/>
                    </a:cubicBezTo>
                    <a:cubicBezTo>
                      <a:pt x="274" y="213"/>
                      <a:pt x="274" y="1"/>
                      <a:pt x="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4271;p44">
                <a:extLst>
                  <a:ext uri="{FF2B5EF4-FFF2-40B4-BE49-F238E27FC236}">
                    <a16:creationId xmlns:a16="http://schemas.microsoft.com/office/drawing/2014/main" id="{8BC23BB8-7A34-F865-A2C3-9A77B0FA9DA7}"/>
                  </a:ext>
                </a:extLst>
              </p:cNvPr>
              <p:cNvSpPr/>
              <p:nvPr/>
            </p:nvSpPr>
            <p:spPr>
              <a:xfrm>
                <a:off x="1924813" y="1938375"/>
                <a:ext cx="8400" cy="6125"/>
              </a:xfrm>
              <a:custGeom>
                <a:avLst/>
                <a:gdLst/>
                <a:ahLst/>
                <a:cxnLst/>
                <a:rect l="l" t="t" r="r" b="b"/>
                <a:pathLst>
                  <a:path w="336" h="245" extrusionOk="0">
                    <a:moveTo>
                      <a:pt x="183" y="1"/>
                    </a:moveTo>
                    <a:cubicBezTo>
                      <a:pt x="1" y="1"/>
                      <a:pt x="1" y="244"/>
                      <a:pt x="183" y="244"/>
                    </a:cubicBezTo>
                    <a:cubicBezTo>
                      <a:pt x="335" y="244"/>
                      <a:pt x="335"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4272;p44">
                <a:extLst>
                  <a:ext uri="{FF2B5EF4-FFF2-40B4-BE49-F238E27FC236}">
                    <a16:creationId xmlns:a16="http://schemas.microsoft.com/office/drawing/2014/main" id="{7C073EA8-0CAE-1A01-4039-6238A76190C6}"/>
                  </a:ext>
                </a:extLst>
              </p:cNvPr>
              <p:cNvSpPr/>
              <p:nvPr/>
            </p:nvSpPr>
            <p:spPr>
              <a:xfrm>
                <a:off x="1917213" y="1919375"/>
                <a:ext cx="6100" cy="6125"/>
              </a:xfrm>
              <a:custGeom>
                <a:avLst/>
                <a:gdLst/>
                <a:ahLst/>
                <a:cxnLst/>
                <a:rect l="l" t="t" r="r" b="b"/>
                <a:pathLst>
                  <a:path w="244" h="245" extrusionOk="0">
                    <a:moveTo>
                      <a:pt x="62" y="1"/>
                    </a:moveTo>
                    <a:cubicBezTo>
                      <a:pt x="62" y="1"/>
                      <a:pt x="31" y="1"/>
                      <a:pt x="31" y="31"/>
                    </a:cubicBezTo>
                    <a:cubicBezTo>
                      <a:pt x="31" y="31"/>
                      <a:pt x="1" y="62"/>
                      <a:pt x="1" y="62"/>
                    </a:cubicBezTo>
                    <a:cubicBezTo>
                      <a:pt x="1" y="92"/>
                      <a:pt x="1" y="92"/>
                      <a:pt x="1" y="123"/>
                    </a:cubicBezTo>
                    <a:cubicBezTo>
                      <a:pt x="1" y="123"/>
                      <a:pt x="1" y="153"/>
                      <a:pt x="1" y="153"/>
                    </a:cubicBezTo>
                    <a:cubicBezTo>
                      <a:pt x="1" y="183"/>
                      <a:pt x="1" y="183"/>
                      <a:pt x="31" y="214"/>
                    </a:cubicBezTo>
                    <a:lnTo>
                      <a:pt x="62" y="214"/>
                    </a:lnTo>
                    <a:cubicBezTo>
                      <a:pt x="62" y="244"/>
                      <a:pt x="92" y="244"/>
                      <a:pt x="122" y="244"/>
                    </a:cubicBezTo>
                    <a:lnTo>
                      <a:pt x="183" y="244"/>
                    </a:lnTo>
                    <a:cubicBezTo>
                      <a:pt x="183" y="244"/>
                      <a:pt x="213" y="214"/>
                      <a:pt x="213" y="214"/>
                    </a:cubicBezTo>
                    <a:cubicBezTo>
                      <a:pt x="213" y="183"/>
                      <a:pt x="244" y="183"/>
                      <a:pt x="244" y="153"/>
                    </a:cubicBezTo>
                    <a:cubicBezTo>
                      <a:pt x="244" y="153"/>
                      <a:pt x="244" y="123"/>
                      <a:pt x="244" y="123"/>
                    </a:cubicBezTo>
                    <a:cubicBezTo>
                      <a:pt x="244" y="92"/>
                      <a:pt x="244" y="92"/>
                      <a:pt x="244" y="92"/>
                    </a:cubicBezTo>
                    <a:cubicBezTo>
                      <a:pt x="244" y="62"/>
                      <a:pt x="244" y="31"/>
                      <a:pt x="213" y="31"/>
                    </a:cubicBezTo>
                    <a:cubicBezTo>
                      <a:pt x="213" y="31"/>
                      <a:pt x="183"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4273;p44">
                <a:extLst>
                  <a:ext uri="{FF2B5EF4-FFF2-40B4-BE49-F238E27FC236}">
                    <a16:creationId xmlns:a16="http://schemas.microsoft.com/office/drawing/2014/main" id="{CF2EF44D-7352-77B6-919B-B66DE7F49AA7}"/>
                  </a:ext>
                </a:extLst>
              </p:cNvPr>
              <p:cNvSpPr/>
              <p:nvPr/>
            </p:nvSpPr>
            <p:spPr>
              <a:xfrm>
                <a:off x="1912663" y="1901150"/>
                <a:ext cx="6100" cy="6100"/>
              </a:xfrm>
              <a:custGeom>
                <a:avLst/>
                <a:gdLst/>
                <a:ahLst/>
                <a:cxnLst/>
                <a:rect l="l" t="t" r="r" b="b"/>
                <a:pathLst>
                  <a:path w="244" h="244" extrusionOk="0">
                    <a:moveTo>
                      <a:pt x="122" y="0"/>
                    </a:moveTo>
                    <a:cubicBezTo>
                      <a:pt x="92" y="0"/>
                      <a:pt x="92" y="0"/>
                      <a:pt x="61" y="31"/>
                    </a:cubicBezTo>
                    <a:lnTo>
                      <a:pt x="31" y="31"/>
                    </a:lnTo>
                    <a:cubicBezTo>
                      <a:pt x="31" y="61"/>
                      <a:pt x="31" y="61"/>
                      <a:pt x="0" y="92"/>
                    </a:cubicBezTo>
                    <a:cubicBezTo>
                      <a:pt x="0" y="92"/>
                      <a:pt x="0" y="122"/>
                      <a:pt x="0" y="122"/>
                    </a:cubicBezTo>
                    <a:cubicBezTo>
                      <a:pt x="0" y="122"/>
                      <a:pt x="0" y="152"/>
                      <a:pt x="0" y="152"/>
                    </a:cubicBezTo>
                    <a:cubicBezTo>
                      <a:pt x="0" y="183"/>
                      <a:pt x="31" y="183"/>
                      <a:pt x="31" y="213"/>
                    </a:cubicBezTo>
                    <a:lnTo>
                      <a:pt x="61" y="213"/>
                    </a:lnTo>
                    <a:cubicBezTo>
                      <a:pt x="61" y="213"/>
                      <a:pt x="92" y="244"/>
                      <a:pt x="122" y="244"/>
                    </a:cubicBezTo>
                    <a:cubicBezTo>
                      <a:pt x="122" y="244"/>
                      <a:pt x="152" y="244"/>
                      <a:pt x="152" y="213"/>
                    </a:cubicBezTo>
                    <a:lnTo>
                      <a:pt x="183" y="213"/>
                    </a:lnTo>
                    <a:cubicBezTo>
                      <a:pt x="213" y="183"/>
                      <a:pt x="213" y="183"/>
                      <a:pt x="213" y="152"/>
                    </a:cubicBezTo>
                    <a:cubicBezTo>
                      <a:pt x="213" y="152"/>
                      <a:pt x="244" y="152"/>
                      <a:pt x="244" y="122"/>
                    </a:cubicBezTo>
                    <a:cubicBezTo>
                      <a:pt x="244" y="122"/>
                      <a:pt x="244" y="92"/>
                      <a:pt x="213" y="92"/>
                    </a:cubicBezTo>
                    <a:cubicBezTo>
                      <a:pt x="213" y="61"/>
                      <a:pt x="213" y="61"/>
                      <a:pt x="183" y="31"/>
                    </a:cubicBezTo>
                    <a:cubicBezTo>
                      <a:pt x="152" y="0"/>
                      <a:pt x="122"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4274;p44">
                <a:extLst>
                  <a:ext uri="{FF2B5EF4-FFF2-40B4-BE49-F238E27FC236}">
                    <a16:creationId xmlns:a16="http://schemas.microsoft.com/office/drawing/2014/main" id="{00F65128-A4CA-36AF-CA6F-9128FE910B85}"/>
                  </a:ext>
                </a:extLst>
              </p:cNvPr>
              <p:cNvSpPr/>
              <p:nvPr/>
            </p:nvSpPr>
            <p:spPr>
              <a:xfrm>
                <a:off x="1896713" y="1898100"/>
                <a:ext cx="2300" cy="2325"/>
              </a:xfrm>
              <a:custGeom>
                <a:avLst/>
                <a:gdLst/>
                <a:ahLst/>
                <a:cxnLst/>
                <a:rect l="l" t="t" r="r" b="b"/>
                <a:pathLst>
                  <a:path w="92" h="93" extrusionOk="0">
                    <a:moveTo>
                      <a:pt x="61" y="1"/>
                    </a:moveTo>
                    <a:cubicBezTo>
                      <a:pt x="0" y="1"/>
                      <a:pt x="0" y="92"/>
                      <a:pt x="61" y="92"/>
                    </a:cubicBezTo>
                    <a:cubicBezTo>
                      <a:pt x="91" y="92"/>
                      <a:pt x="91"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4275;p44">
                <a:extLst>
                  <a:ext uri="{FF2B5EF4-FFF2-40B4-BE49-F238E27FC236}">
                    <a16:creationId xmlns:a16="http://schemas.microsoft.com/office/drawing/2014/main" id="{96F02796-D74F-C1BA-5E31-6B79D394FE9B}"/>
                  </a:ext>
                </a:extLst>
              </p:cNvPr>
              <p:cNvSpPr/>
              <p:nvPr/>
            </p:nvSpPr>
            <p:spPr>
              <a:xfrm>
                <a:off x="1876188" y="1891275"/>
                <a:ext cx="8375" cy="6100"/>
              </a:xfrm>
              <a:custGeom>
                <a:avLst/>
                <a:gdLst/>
                <a:ahLst/>
                <a:cxnLst/>
                <a:rect l="l" t="t" r="r" b="b"/>
                <a:pathLst>
                  <a:path w="335" h="244" extrusionOk="0">
                    <a:moveTo>
                      <a:pt x="183" y="0"/>
                    </a:moveTo>
                    <a:cubicBezTo>
                      <a:pt x="0" y="0"/>
                      <a:pt x="0" y="244"/>
                      <a:pt x="183" y="244"/>
                    </a:cubicBezTo>
                    <a:cubicBezTo>
                      <a:pt x="335" y="244"/>
                      <a:pt x="335"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4276;p44">
                <a:extLst>
                  <a:ext uri="{FF2B5EF4-FFF2-40B4-BE49-F238E27FC236}">
                    <a16:creationId xmlns:a16="http://schemas.microsoft.com/office/drawing/2014/main" id="{7FD62676-E196-7013-10DA-D48BC7F373F2}"/>
                  </a:ext>
                </a:extLst>
              </p:cNvPr>
              <p:cNvSpPr/>
              <p:nvPr/>
            </p:nvSpPr>
            <p:spPr>
              <a:xfrm>
                <a:off x="1858713" y="1882150"/>
                <a:ext cx="5350" cy="5350"/>
              </a:xfrm>
              <a:custGeom>
                <a:avLst/>
                <a:gdLst/>
                <a:ahLst/>
                <a:cxnLst/>
                <a:rect l="l" t="t" r="r" b="b"/>
                <a:pathLst>
                  <a:path w="214" h="214" extrusionOk="0">
                    <a:moveTo>
                      <a:pt x="61" y="1"/>
                    </a:moveTo>
                    <a:cubicBezTo>
                      <a:pt x="61" y="1"/>
                      <a:pt x="61" y="1"/>
                      <a:pt x="31" y="31"/>
                    </a:cubicBezTo>
                    <a:lnTo>
                      <a:pt x="0" y="31"/>
                    </a:lnTo>
                    <a:cubicBezTo>
                      <a:pt x="0" y="61"/>
                      <a:pt x="0" y="61"/>
                      <a:pt x="0" y="92"/>
                    </a:cubicBezTo>
                    <a:lnTo>
                      <a:pt x="0" y="122"/>
                    </a:lnTo>
                    <a:cubicBezTo>
                      <a:pt x="0" y="153"/>
                      <a:pt x="31" y="153"/>
                      <a:pt x="31" y="183"/>
                    </a:cubicBezTo>
                    <a:cubicBezTo>
                      <a:pt x="61" y="183"/>
                      <a:pt x="91" y="213"/>
                      <a:pt x="91" y="213"/>
                    </a:cubicBezTo>
                    <a:lnTo>
                      <a:pt x="122" y="213"/>
                    </a:lnTo>
                    <a:cubicBezTo>
                      <a:pt x="152" y="183"/>
                      <a:pt x="152" y="183"/>
                      <a:pt x="152" y="183"/>
                    </a:cubicBezTo>
                    <a:cubicBezTo>
                      <a:pt x="183" y="153"/>
                      <a:pt x="183" y="153"/>
                      <a:pt x="183" y="153"/>
                    </a:cubicBezTo>
                    <a:cubicBezTo>
                      <a:pt x="183" y="153"/>
                      <a:pt x="213" y="122"/>
                      <a:pt x="213" y="92"/>
                    </a:cubicBezTo>
                    <a:cubicBezTo>
                      <a:pt x="213" y="92"/>
                      <a:pt x="213" y="61"/>
                      <a:pt x="183" y="61"/>
                    </a:cubicBezTo>
                    <a:cubicBezTo>
                      <a:pt x="183" y="61"/>
                      <a:pt x="183" y="31"/>
                      <a:pt x="183" y="31"/>
                    </a:cubicBezTo>
                    <a:cubicBezTo>
                      <a:pt x="152" y="1"/>
                      <a:pt x="152"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4277;p44">
                <a:extLst>
                  <a:ext uri="{FF2B5EF4-FFF2-40B4-BE49-F238E27FC236}">
                    <a16:creationId xmlns:a16="http://schemas.microsoft.com/office/drawing/2014/main" id="{1B2852B6-BC19-79F7-2F3E-C2FD58D98EEB}"/>
                  </a:ext>
                </a:extLst>
              </p:cNvPr>
              <p:cNvSpPr/>
              <p:nvPr/>
            </p:nvSpPr>
            <p:spPr>
              <a:xfrm>
                <a:off x="1847313" y="1870750"/>
                <a:ext cx="3825" cy="3075"/>
              </a:xfrm>
              <a:custGeom>
                <a:avLst/>
                <a:gdLst/>
                <a:ahLst/>
                <a:cxnLst/>
                <a:rect l="l" t="t" r="r" b="b"/>
                <a:pathLst>
                  <a:path w="153" h="123" extrusionOk="0">
                    <a:moveTo>
                      <a:pt x="92" y="1"/>
                    </a:moveTo>
                    <a:cubicBezTo>
                      <a:pt x="0" y="1"/>
                      <a:pt x="0" y="122"/>
                      <a:pt x="92" y="122"/>
                    </a:cubicBezTo>
                    <a:cubicBezTo>
                      <a:pt x="152" y="122"/>
                      <a:pt x="152"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4278;p44">
                <a:extLst>
                  <a:ext uri="{FF2B5EF4-FFF2-40B4-BE49-F238E27FC236}">
                    <a16:creationId xmlns:a16="http://schemas.microsoft.com/office/drawing/2014/main" id="{9761E230-688D-05E9-3868-CA7BB42053C9}"/>
                  </a:ext>
                </a:extLst>
              </p:cNvPr>
              <p:cNvSpPr/>
              <p:nvPr/>
            </p:nvSpPr>
            <p:spPr>
              <a:xfrm>
                <a:off x="1832863" y="1860125"/>
                <a:ext cx="6100" cy="4575"/>
              </a:xfrm>
              <a:custGeom>
                <a:avLst/>
                <a:gdLst/>
                <a:ahLst/>
                <a:cxnLst/>
                <a:rect l="l" t="t" r="r" b="b"/>
                <a:pathLst>
                  <a:path w="244" h="183" extrusionOk="0">
                    <a:moveTo>
                      <a:pt x="122" y="0"/>
                    </a:moveTo>
                    <a:cubicBezTo>
                      <a:pt x="1" y="0"/>
                      <a:pt x="1" y="183"/>
                      <a:pt x="122" y="183"/>
                    </a:cubicBezTo>
                    <a:cubicBezTo>
                      <a:pt x="244" y="183"/>
                      <a:pt x="244"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4279;p44">
                <a:extLst>
                  <a:ext uri="{FF2B5EF4-FFF2-40B4-BE49-F238E27FC236}">
                    <a16:creationId xmlns:a16="http://schemas.microsoft.com/office/drawing/2014/main" id="{6DAD330E-3F5B-7D07-A8F3-10A3CF6624C3}"/>
                  </a:ext>
                </a:extLst>
              </p:cNvPr>
              <p:cNvSpPr/>
              <p:nvPr/>
            </p:nvSpPr>
            <p:spPr>
              <a:xfrm>
                <a:off x="1841988" y="1889000"/>
                <a:ext cx="5350" cy="3825"/>
              </a:xfrm>
              <a:custGeom>
                <a:avLst/>
                <a:gdLst/>
                <a:ahLst/>
                <a:cxnLst/>
                <a:rect l="l" t="t" r="r" b="b"/>
                <a:pathLst>
                  <a:path w="214" h="153" extrusionOk="0">
                    <a:moveTo>
                      <a:pt x="92" y="0"/>
                    </a:moveTo>
                    <a:cubicBezTo>
                      <a:pt x="1" y="0"/>
                      <a:pt x="1" y="152"/>
                      <a:pt x="92" y="152"/>
                    </a:cubicBezTo>
                    <a:cubicBezTo>
                      <a:pt x="213" y="152"/>
                      <a:pt x="213"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4280;p44">
                <a:extLst>
                  <a:ext uri="{FF2B5EF4-FFF2-40B4-BE49-F238E27FC236}">
                    <a16:creationId xmlns:a16="http://schemas.microsoft.com/office/drawing/2014/main" id="{0257BEAD-99BE-3E42-EE6F-71100698AE59}"/>
                  </a:ext>
                </a:extLst>
              </p:cNvPr>
              <p:cNvSpPr/>
              <p:nvPr/>
            </p:nvSpPr>
            <p:spPr>
              <a:xfrm>
                <a:off x="1848838" y="1910275"/>
                <a:ext cx="4575" cy="3825"/>
              </a:xfrm>
              <a:custGeom>
                <a:avLst/>
                <a:gdLst/>
                <a:ahLst/>
                <a:cxnLst/>
                <a:rect l="l" t="t" r="r" b="b"/>
                <a:pathLst>
                  <a:path w="183" h="153" extrusionOk="0">
                    <a:moveTo>
                      <a:pt x="91" y="0"/>
                    </a:moveTo>
                    <a:cubicBezTo>
                      <a:pt x="0" y="0"/>
                      <a:pt x="0" y="152"/>
                      <a:pt x="91" y="152"/>
                    </a:cubicBezTo>
                    <a:cubicBezTo>
                      <a:pt x="182" y="152"/>
                      <a:pt x="182" y="0"/>
                      <a:pt x="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4281;p44">
                <a:extLst>
                  <a:ext uri="{FF2B5EF4-FFF2-40B4-BE49-F238E27FC236}">
                    <a16:creationId xmlns:a16="http://schemas.microsoft.com/office/drawing/2014/main" id="{D4C4546D-70A4-049E-A11D-9B2D23E87795}"/>
                  </a:ext>
                </a:extLst>
              </p:cNvPr>
              <p:cNvSpPr/>
              <p:nvPr/>
            </p:nvSpPr>
            <p:spPr>
              <a:xfrm>
                <a:off x="1864788" y="1909500"/>
                <a:ext cx="1550" cy="800"/>
              </a:xfrm>
              <a:custGeom>
                <a:avLst/>
                <a:gdLst/>
                <a:ahLst/>
                <a:cxnLst/>
                <a:rect l="l" t="t" r="r" b="b"/>
                <a:pathLst>
                  <a:path w="62" h="32" extrusionOk="0">
                    <a:moveTo>
                      <a:pt x="31" y="1"/>
                    </a:moveTo>
                    <a:cubicBezTo>
                      <a:pt x="0" y="1"/>
                      <a:pt x="0" y="31"/>
                      <a:pt x="31" y="31"/>
                    </a:cubicBezTo>
                    <a:cubicBezTo>
                      <a:pt x="61" y="31"/>
                      <a:pt x="61" y="1"/>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4282;p44">
                <a:extLst>
                  <a:ext uri="{FF2B5EF4-FFF2-40B4-BE49-F238E27FC236}">
                    <a16:creationId xmlns:a16="http://schemas.microsoft.com/office/drawing/2014/main" id="{3FC3C67F-24CE-4800-0C7C-02696F6FA77E}"/>
                  </a:ext>
                </a:extLst>
              </p:cNvPr>
              <p:cNvSpPr/>
              <p:nvPr/>
            </p:nvSpPr>
            <p:spPr>
              <a:xfrm>
                <a:off x="1860238" y="1901900"/>
                <a:ext cx="2300" cy="1550"/>
              </a:xfrm>
              <a:custGeom>
                <a:avLst/>
                <a:gdLst/>
                <a:ahLst/>
                <a:cxnLst/>
                <a:rect l="l" t="t" r="r" b="b"/>
                <a:pathLst>
                  <a:path w="92" h="62" extrusionOk="0">
                    <a:moveTo>
                      <a:pt x="30" y="1"/>
                    </a:moveTo>
                    <a:cubicBezTo>
                      <a:pt x="0" y="1"/>
                      <a:pt x="0" y="62"/>
                      <a:pt x="30" y="62"/>
                    </a:cubicBezTo>
                    <a:cubicBezTo>
                      <a:pt x="91" y="62"/>
                      <a:pt x="91" y="1"/>
                      <a:pt x="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4283;p44">
                <a:extLst>
                  <a:ext uri="{FF2B5EF4-FFF2-40B4-BE49-F238E27FC236}">
                    <a16:creationId xmlns:a16="http://schemas.microsoft.com/office/drawing/2014/main" id="{5958C550-1714-2999-CC7D-8158882901C8}"/>
                  </a:ext>
                </a:extLst>
              </p:cNvPr>
              <p:cNvSpPr/>
              <p:nvPr/>
            </p:nvSpPr>
            <p:spPr>
              <a:xfrm>
                <a:off x="1876938" y="1906475"/>
                <a:ext cx="6100" cy="5350"/>
              </a:xfrm>
              <a:custGeom>
                <a:avLst/>
                <a:gdLst/>
                <a:ahLst/>
                <a:cxnLst/>
                <a:rect l="l" t="t" r="r" b="b"/>
                <a:pathLst>
                  <a:path w="244" h="214" extrusionOk="0">
                    <a:moveTo>
                      <a:pt x="122" y="0"/>
                    </a:moveTo>
                    <a:cubicBezTo>
                      <a:pt x="1" y="0"/>
                      <a:pt x="1" y="213"/>
                      <a:pt x="122" y="213"/>
                    </a:cubicBezTo>
                    <a:cubicBezTo>
                      <a:pt x="244" y="213"/>
                      <a:pt x="244"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4284;p44">
                <a:extLst>
                  <a:ext uri="{FF2B5EF4-FFF2-40B4-BE49-F238E27FC236}">
                    <a16:creationId xmlns:a16="http://schemas.microsoft.com/office/drawing/2014/main" id="{F94EBB66-65C2-8140-DB23-DE2FB2F710E3}"/>
                  </a:ext>
                </a:extLst>
              </p:cNvPr>
              <p:cNvSpPr/>
              <p:nvPr/>
            </p:nvSpPr>
            <p:spPr>
              <a:xfrm>
                <a:off x="1879213" y="1922425"/>
                <a:ext cx="1550" cy="1550"/>
              </a:xfrm>
              <a:custGeom>
                <a:avLst/>
                <a:gdLst/>
                <a:ahLst/>
                <a:cxnLst/>
                <a:rect l="l" t="t" r="r" b="b"/>
                <a:pathLst>
                  <a:path w="62" h="62" extrusionOk="0">
                    <a:moveTo>
                      <a:pt x="31" y="1"/>
                    </a:moveTo>
                    <a:cubicBezTo>
                      <a:pt x="1" y="1"/>
                      <a:pt x="1" y="61"/>
                      <a:pt x="31" y="61"/>
                    </a:cubicBezTo>
                    <a:cubicBezTo>
                      <a:pt x="62" y="61"/>
                      <a:pt x="62" y="1"/>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4285;p44">
                <a:extLst>
                  <a:ext uri="{FF2B5EF4-FFF2-40B4-BE49-F238E27FC236}">
                    <a16:creationId xmlns:a16="http://schemas.microsoft.com/office/drawing/2014/main" id="{F63B0B51-2DA1-0544-D736-07C78496524C}"/>
                  </a:ext>
                </a:extLst>
              </p:cNvPr>
              <p:cNvSpPr/>
              <p:nvPr/>
            </p:nvSpPr>
            <p:spPr>
              <a:xfrm>
                <a:off x="1889113" y="1915600"/>
                <a:ext cx="6100" cy="5325"/>
              </a:xfrm>
              <a:custGeom>
                <a:avLst/>
                <a:gdLst/>
                <a:ahLst/>
                <a:cxnLst/>
                <a:rect l="l" t="t" r="r" b="b"/>
                <a:pathLst>
                  <a:path w="244" h="213" extrusionOk="0">
                    <a:moveTo>
                      <a:pt x="122" y="0"/>
                    </a:moveTo>
                    <a:cubicBezTo>
                      <a:pt x="0" y="0"/>
                      <a:pt x="0" y="213"/>
                      <a:pt x="122" y="213"/>
                    </a:cubicBezTo>
                    <a:cubicBezTo>
                      <a:pt x="243" y="213"/>
                      <a:pt x="243"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4286;p44">
                <a:extLst>
                  <a:ext uri="{FF2B5EF4-FFF2-40B4-BE49-F238E27FC236}">
                    <a16:creationId xmlns:a16="http://schemas.microsoft.com/office/drawing/2014/main" id="{965AB062-86A3-A2D0-1562-A9CCAFEF6337}"/>
                  </a:ext>
                </a:extLst>
              </p:cNvPr>
              <p:cNvSpPr/>
              <p:nvPr/>
            </p:nvSpPr>
            <p:spPr>
              <a:xfrm>
                <a:off x="1896713" y="1907225"/>
                <a:ext cx="4575" cy="5350"/>
              </a:xfrm>
              <a:custGeom>
                <a:avLst/>
                <a:gdLst/>
                <a:ahLst/>
                <a:cxnLst/>
                <a:rect l="l" t="t" r="r" b="b"/>
                <a:pathLst>
                  <a:path w="183" h="214" extrusionOk="0">
                    <a:moveTo>
                      <a:pt x="61" y="1"/>
                    </a:moveTo>
                    <a:cubicBezTo>
                      <a:pt x="30" y="1"/>
                      <a:pt x="30" y="31"/>
                      <a:pt x="30" y="31"/>
                    </a:cubicBezTo>
                    <a:cubicBezTo>
                      <a:pt x="30" y="31"/>
                      <a:pt x="0" y="31"/>
                      <a:pt x="0" y="61"/>
                    </a:cubicBezTo>
                    <a:cubicBezTo>
                      <a:pt x="0" y="61"/>
                      <a:pt x="0" y="92"/>
                      <a:pt x="0" y="92"/>
                    </a:cubicBezTo>
                    <a:lnTo>
                      <a:pt x="0" y="122"/>
                    </a:lnTo>
                    <a:cubicBezTo>
                      <a:pt x="0" y="122"/>
                      <a:pt x="0" y="153"/>
                      <a:pt x="0" y="153"/>
                    </a:cubicBezTo>
                    <a:cubicBezTo>
                      <a:pt x="0" y="153"/>
                      <a:pt x="0" y="183"/>
                      <a:pt x="30" y="183"/>
                    </a:cubicBezTo>
                    <a:cubicBezTo>
                      <a:pt x="30" y="183"/>
                      <a:pt x="61" y="213"/>
                      <a:pt x="61" y="213"/>
                    </a:cubicBezTo>
                    <a:lnTo>
                      <a:pt x="122" y="213"/>
                    </a:lnTo>
                    <a:cubicBezTo>
                      <a:pt x="122" y="213"/>
                      <a:pt x="122" y="183"/>
                      <a:pt x="122" y="183"/>
                    </a:cubicBezTo>
                    <a:lnTo>
                      <a:pt x="152" y="183"/>
                    </a:lnTo>
                    <a:cubicBezTo>
                      <a:pt x="152" y="153"/>
                      <a:pt x="182" y="153"/>
                      <a:pt x="182" y="153"/>
                    </a:cubicBezTo>
                    <a:cubicBezTo>
                      <a:pt x="182" y="122"/>
                      <a:pt x="182" y="122"/>
                      <a:pt x="182" y="92"/>
                    </a:cubicBezTo>
                    <a:cubicBezTo>
                      <a:pt x="182" y="61"/>
                      <a:pt x="182" y="61"/>
                      <a:pt x="182" y="61"/>
                    </a:cubicBezTo>
                    <a:cubicBezTo>
                      <a:pt x="182" y="61"/>
                      <a:pt x="152" y="31"/>
                      <a:pt x="152" y="31"/>
                    </a:cubicBezTo>
                    <a:cubicBezTo>
                      <a:pt x="122" y="1"/>
                      <a:pt x="122"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4287;p44">
                <a:extLst>
                  <a:ext uri="{FF2B5EF4-FFF2-40B4-BE49-F238E27FC236}">
                    <a16:creationId xmlns:a16="http://schemas.microsoft.com/office/drawing/2014/main" id="{4A51B4A6-9962-1A26-5019-E3363804EA78}"/>
                  </a:ext>
                </a:extLst>
              </p:cNvPr>
              <p:cNvSpPr/>
              <p:nvPr/>
            </p:nvSpPr>
            <p:spPr>
              <a:xfrm>
                <a:off x="1904288" y="1894300"/>
                <a:ext cx="6875" cy="5350"/>
              </a:xfrm>
              <a:custGeom>
                <a:avLst/>
                <a:gdLst/>
                <a:ahLst/>
                <a:cxnLst/>
                <a:rect l="l" t="t" r="r" b="b"/>
                <a:pathLst>
                  <a:path w="275" h="214" extrusionOk="0">
                    <a:moveTo>
                      <a:pt x="123" y="1"/>
                    </a:moveTo>
                    <a:cubicBezTo>
                      <a:pt x="1" y="1"/>
                      <a:pt x="1" y="214"/>
                      <a:pt x="123" y="214"/>
                    </a:cubicBezTo>
                    <a:cubicBezTo>
                      <a:pt x="275" y="214"/>
                      <a:pt x="275"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4288;p44">
                <a:extLst>
                  <a:ext uri="{FF2B5EF4-FFF2-40B4-BE49-F238E27FC236}">
                    <a16:creationId xmlns:a16="http://schemas.microsoft.com/office/drawing/2014/main" id="{EEAA9987-9A43-F5E5-5855-3AEC8C769319}"/>
                  </a:ext>
                </a:extLst>
              </p:cNvPr>
              <p:cNvSpPr/>
              <p:nvPr/>
            </p:nvSpPr>
            <p:spPr>
              <a:xfrm>
                <a:off x="1886063" y="1898875"/>
                <a:ext cx="3825" cy="3825"/>
              </a:xfrm>
              <a:custGeom>
                <a:avLst/>
                <a:gdLst/>
                <a:ahLst/>
                <a:cxnLst/>
                <a:rect l="l" t="t" r="r" b="b"/>
                <a:pathLst>
                  <a:path w="153" h="153" extrusionOk="0">
                    <a:moveTo>
                      <a:pt x="61" y="0"/>
                    </a:moveTo>
                    <a:cubicBezTo>
                      <a:pt x="0" y="0"/>
                      <a:pt x="0" y="152"/>
                      <a:pt x="61" y="152"/>
                    </a:cubicBezTo>
                    <a:cubicBezTo>
                      <a:pt x="152" y="152"/>
                      <a:pt x="152" y="0"/>
                      <a:pt x="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4289;p44">
                <a:extLst>
                  <a:ext uri="{FF2B5EF4-FFF2-40B4-BE49-F238E27FC236}">
                    <a16:creationId xmlns:a16="http://schemas.microsoft.com/office/drawing/2014/main" id="{08CAE0D0-D14B-D5D6-BC8B-0F4B0C8C9665}"/>
                  </a:ext>
                </a:extLst>
              </p:cNvPr>
              <p:cNvSpPr/>
              <p:nvPr/>
            </p:nvSpPr>
            <p:spPr>
              <a:xfrm>
                <a:off x="1898988" y="1920900"/>
                <a:ext cx="10650" cy="8400"/>
              </a:xfrm>
              <a:custGeom>
                <a:avLst/>
                <a:gdLst/>
                <a:ahLst/>
                <a:cxnLst/>
                <a:rect l="l" t="t" r="r" b="b"/>
                <a:pathLst>
                  <a:path w="426" h="336" extrusionOk="0">
                    <a:moveTo>
                      <a:pt x="213" y="1"/>
                    </a:moveTo>
                    <a:cubicBezTo>
                      <a:pt x="0" y="1"/>
                      <a:pt x="0" y="335"/>
                      <a:pt x="213" y="335"/>
                    </a:cubicBezTo>
                    <a:cubicBezTo>
                      <a:pt x="426" y="335"/>
                      <a:pt x="426"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4290;p44">
                <a:extLst>
                  <a:ext uri="{FF2B5EF4-FFF2-40B4-BE49-F238E27FC236}">
                    <a16:creationId xmlns:a16="http://schemas.microsoft.com/office/drawing/2014/main" id="{6B16858C-94F7-723B-3EBD-AACE982A195E}"/>
                  </a:ext>
                </a:extLst>
              </p:cNvPr>
              <p:cNvSpPr/>
              <p:nvPr/>
            </p:nvSpPr>
            <p:spPr>
              <a:xfrm>
                <a:off x="1908088" y="1913300"/>
                <a:ext cx="5350" cy="4600"/>
              </a:xfrm>
              <a:custGeom>
                <a:avLst/>
                <a:gdLst/>
                <a:ahLst/>
                <a:cxnLst/>
                <a:rect l="l" t="t" r="r" b="b"/>
                <a:pathLst>
                  <a:path w="214" h="184" extrusionOk="0">
                    <a:moveTo>
                      <a:pt x="92" y="1"/>
                    </a:moveTo>
                    <a:cubicBezTo>
                      <a:pt x="1" y="1"/>
                      <a:pt x="1" y="183"/>
                      <a:pt x="92" y="183"/>
                    </a:cubicBezTo>
                    <a:cubicBezTo>
                      <a:pt x="214" y="183"/>
                      <a:pt x="214"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4291;p44">
                <a:extLst>
                  <a:ext uri="{FF2B5EF4-FFF2-40B4-BE49-F238E27FC236}">
                    <a16:creationId xmlns:a16="http://schemas.microsoft.com/office/drawing/2014/main" id="{1F45246D-74E9-E598-DB08-0C6870421894}"/>
                  </a:ext>
                </a:extLst>
              </p:cNvPr>
              <p:cNvSpPr/>
              <p:nvPr/>
            </p:nvSpPr>
            <p:spPr>
              <a:xfrm>
                <a:off x="1906588" y="1942950"/>
                <a:ext cx="6100" cy="4575"/>
              </a:xfrm>
              <a:custGeom>
                <a:avLst/>
                <a:gdLst/>
                <a:ahLst/>
                <a:cxnLst/>
                <a:rect l="l" t="t" r="r" b="b"/>
                <a:pathLst>
                  <a:path w="244" h="183" extrusionOk="0">
                    <a:moveTo>
                      <a:pt x="122" y="0"/>
                    </a:moveTo>
                    <a:cubicBezTo>
                      <a:pt x="0" y="0"/>
                      <a:pt x="0" y="183"/>
                      <a:pt x="122" y="183"/>
                    </a:cubicBezTo>
                    <a:cubicBezTo>
                      <a:pt x="243" y="183"/>
                      <a:pt x="243"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4292;p44">
                <a:extLst>
                  <a:ext uri="{FF2B5EF4-FFF2-40B4-BE49-F238E27FC236}">
                    <a16:creationId xmlns:a16="http://schemas.microsoft.com/office/drawing/2014/main" id="{665CE6BE-A751-B326-96FA-834ED1468443}"/>
                  </a:ext>
                </a:extLst>
              </p:cNvPr>
              <p:cNvSpPr/>
              <p:nvPr/>
            </p:nvSpPr>
            <p:spPr>
              <a:xfrm>
                <a:off x="1933938" y="1945975"/>
                <a:ext cx="9150" cy="7625"/>
              </a:xfrm>
              <a:custGeom>
                <a:avLst/>
                <a:gdLst/>
                <a:ahLst/>
                <a:cxnLst/>
                <a:rect l="l" t="t" r="r" b="b"/>
                <a:pathLst>
                  <a:path w="366" h="305" extrusionOk="0">
                    <a:moveTo>
                      <a:pt x="183" y="1"/>
                    </a:moveTo>
                    <a:cubicBezTo>
                      <a:pt x="0" y="1"/>
                      <a:pt x="0" y="305"/>
                      <a:pt x="183" y="305"/>
                    </a:cubicBezTo>
                    <a:cubicBezTo>
                      <a:pt x="365" y="305"/>
                      <a:pt x="365"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4293;p44">
                <a:extLst>
                  <a:ext uri="{FF2B5EF4-FFF2-40B4-BE49-F238E27FC236}">
                    <a16:creationId xmlns:a16="http://schemas.microsoft.com/office/drawing/2014/main" id="{3E5464FC-96DA-1FE2-5643-FDC7A22BA834}"/>
                  </a:ext>
                </a:extLst>
              </p:cNvPr>
              <p:cNvSpPr/>
              <p:nvPr/>
            </p:nvSpPr>
            <p:spPr>
              <a:xfrm>
                <a:off x="1889113" y="1945975"/>
                <a:ext cx="6100" cy="5925"/>
              </a:xfrm>
              <a:custGeom>
                <a:avLst/>
                <a:gdLst/>
                <a:ahLst/>
                <a:cxnLst/>
                <a:rect l="l" t="t" r="r" b="b"/>
                <a:pathLst>
                  <a:path w="244" h="237" extrusionOk="0">
                    <a:moveTo>
                      <a:pt x="91" y="1"/>
                    </a:moveTo>
                    <a:cubicBezTo>
                      <a:pt x="61" y="31"/>
                      <a:pt x="61" y="31"/>
                      <a:pt x="61" y="31"/>
                    </a:cubicBezTo>
                    <a:lnTo>
                      <a:pt x="30" y="31"/>
                    </a:lnTo>
                    <a:cubicBezTo>
                      <a:pt x="30" y="62"/>
                      <a:pt x="30" y="62"/>
                      <a:pt x="30" y="62"/>
                    </a:cubicBezTo>
                    <a:cubicBezTo>
                      <a:pt x="0" y="92"/>
                      <a:pt x="0" y="92"/>
                      <a:pt x="0" y="122"/>
                    </a:cubicBezTo>
                    <a:lnTo>
                      <a:pt x="0" y="153"/>
                    </a:lnTo>
                    <a:cubicBezTo>
                      <a:pt x="30" y="153"/>
                      <a:pt x="30" y="183"/>
                      <a:pt x="30" y="183"/>
                    </a:cubicBezTo>
                    <a:lnTo>
                      <a:pt x="61" y="183"/>
                    </a:lnTo>
                    <a:cubicBezTo>
                      <a:pt x="61" y="214"/>
                      <a:pt x="61" y="214"/>
                      <a:pt x="61" y="214"/>
                    </a:cubicBezTo>
                    <a:lnTo>
                      <a:pt x="91" y="214"/>
                    </a:lnTo>
                    <a:cubicBezTo>
                      <a:pt x="106" y="229"/>
                      <a:pt x="114" y="236"/>
                      <a:pt x="122" y="236"/>
                    </a:cubicBezTo>
                    <a:cubicBezTo>
                      <a:pt x="129" y="236"/>
                      <a:pt x="137" y="229"/>
                      <a:pt x="152" y="214"/>
                    </a:cubicBezTo>
                    <a:lnTo>
                      <a:pt x="182" y="214"/>
                    </a:lnTo>
                    <a:cubicBezTo>
                      <a:pt x="213" y="214"/>
                      <a:pt x="213" y="183"/>
                      <a:pt x="213" y="183"/>
                    </a:cubicBezTo>
                    <a:cubicBezTo>
                      <a:pt x="213" y="183"/>
                      <a:pt x="213" y="153"/>
                      <a:pt x="243" y="153"/>
                    </a:cubicBezTo>
                    <a:cubicBezTo>
                      <a:pt x="243" y="153"/>
                      <a:pt x="243" y="122"/>
                      <a:pt x="243" y="122"/>
                    </a:cubicBezTo>
                    <a:cubicBezTo>
                      <a:pt x="243" y="92"/>
                      <a:pt x="243" y="92"/>
                      <a:pt x="243" y="92"/>
                    </a:cubicBezTo>
                    <a:cubicBezTo>
                      <a:pt x="243" y="92"/>
                      <a:pt x="243" y="62"/>
                      <a:pt x="213" y="62"/>
                    </a:cubicBezTo>
                    <a:cubicBezTo>
                      <a:pt x="213" y="62"/>
                      <a:pt x="213" y="31"/>
                      <a:pt x="213" y="31"/>
                    </a:cubicBezTo>
                    <a:lnTo>
                      <a:pt x="182" y="31"/>
                    </a:lnTo>
                    <a:cubicBezTo>
                      <a:pt x="182" y="31"/>
                      <a:pt x="152" y="1"/>
                      <a:pt x="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4294;p44">
                <a:extLst>
                  <a:ext uri="{FF2B5EF4-FFF2-40B4-BE49-F238E27FC236}">
                    <a16:creationId xmlns:a16="http://schemas.microsoft.com/office/drawing/2014/main" id="{F8E9BDAA-4A38-0072-5168-FB124B20B25D}"/>
                  </a:ext>
                </a:extLst>
              </p:cNvPr>
              <p:cNvSpPr/>
              <p:nvPr/>
            </p:nvSpPr>
            <p:spPr>
              <a:xfrm>
                <a:off x="1880738" y="1934575"/>
                <a:ext cx="5350" cy="3825"/>
              </a:xfrm>
              <a:custGeom>
                <a:avLst/>
                <a:gdLst/>
                <a:ahLst/>
                <a:cxnLst/>
                <a:rect l="l" t="t" r="r" b="b"/>
                <a:pathLst>
                  <a:path w="214" h="153" extrusionOk="0">
                    <a:moveTo>
                      <a:pt x="122" y="1"/>
                    </a:moveTo>
                    <a:cubicBezTo>
                      <a:pt x="1" y="1"/>
                      <a:pt x="1" y="153"/>
                      <a:pt x="122" y="153"/>
                    </a:cubicBezTo>
                    <a:cubicBezTo>
                      <a:pt x="213" y="153"/>
                      <a:pt x="213"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4295;p44">
                <a:extLst>
                  <a:ext uri="{FF2B5EF4-FFF2-40B4-BE49-F238E27FC236}">
                    <a16:creationId xmlns:a16="http://schemas.microsoft.com/office/drawing/2014/main" id="{239A6CF3-9017-E398-8752-811AE38F84C5}"/>
                  </a:ext>
                </a:extLst>
              </p:cNvPr>
              <p:cNvSpPr/>
              <p:nvPr/>
            </p:nvSpPr>
            <p:spPr>
              <a:xfrm>
                <a:off x="1863263" y="1931550"/>
                <a:ext cx="3825" cy="3050"/>
              </a:xfrm>
              <a:custGeom>
                <a:avLst/>
                <a:gdLst/>
                <a:ahLst/>
                <a:cxnLst/>
                <a:rect l="l" t="t" r="r" b="b"/>
                <a:pathLst>
                  <a:path w="153" h="122" extrusionOk="0">
                    <a:moveTo>
                      <a:pt x="92" y="0"/>
                    </a:moveTo>
                    <a:cubicBezTo>
                      <a:pt x="1" y="0"/>
                      <a:pt x="1" y="122"/>
                      <a:pt x="92" y="122"/>
                    </a:cubicBezTo>
                    <a:cubicBezTo>
                      <a:pt x="153" y="122"/>
                      <a:pt x="153"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4296;p44">
                <a:extLst>
                  <a:ext uri="{FF2B5EF4-FFF2-40B4-BE49-F238E27FC236}">
                    <a16:creationId xmlns:a16="http://schemas.microsoft.com/office/drawing/2014/main" id="{5604E4DE-577D-CF97-6F6B-E0F32A0427BD}"/>
                  </a:ext>
                </a:extLst>
              </p:cNvPr>
              <p:cNvSpPr/>
              <p:nvPr/>
            </p:nvSpPr>
            <p:spPr>
              <a:xfrm>
                <a:off x="1861738" y="1919375"/>
                <a:ext cx="7625" cy="6125"/>
              </a:xfrm>
              <a:custGeom>
                <a:avLst/>
                <a:gdLst/>
                <a:ahLst/>
                <a:cxnLst/>
                <a:rect l="l" t="t" r="r" b="b"/>
                <a:pathLst>
                  <a:path w="305" h="245" extrusionOk="0">
                    <a:moveTo>
                      <a:pt x="153" y="1"/>
                    </a:moveTo>
                    <a:cubicBezTo>
                      <a:pt x="1" y="1"/>
                      <a:pt x="1" y="244"/>
                      <a:pt x="153" y="244"/>
                    </a:cubicBezTo>
                    <a:cubicBezTo>
                      <a:pt x="305" y="244"/>
                      <a:pt x="305" y="1"/>
                      <a:pt x="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4297;p44">
                <a:extLst>
                  <a:ext uri="{FF2B5EF4-FFF2-40B4-BE49-F238E27FC236}">
                    <a16:creationId xmlns:a16="http://schemas.microsoft.com/office/drawing/2014/main" id="{A5D368C0-30D9-B093-C120-67E2A6AB94E9}"/>
                  </a:ext>
                </a:extLst>
              </p:cNvPr>
              <p:cNvSpPr/>
              <p:nvPr/>
            </p:nvSpPr>
            <p:spPr>
              <a:xfrm>
                <a:off x="1851113" y="1922425"/>
                <a:ext cx="5350" cy="3825"/>
              </a:xfrm>
              <a:custGeom>
                <a:avLst/>
                <a:gdLst/>
                <a:ahLst/>
                <a:cxnLst/>
                <a:rect l="l" t="t" r="r" b="b"/>
                <a:pathLst>
                  <a:path w="214" h="153" extrusionOk="0">
                    <a:moveTo>
                      <a:pt x="122" y="1"/>
                    </a:moveTo>
                    <a:cubicBezTo>
                      <a:pt x="0" y="1"/>
                      <a:pt x="0" y="153"/>
                      <a:pt x="122" y="153"/>
                    </a:cubicBezTo>
                    <a:cubicBezTo>
                      <a:pt x="213" y="153"/>
                      <a:pt x="213"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4298;p44">
                <a:extLst>
                  <a:ext uri="{FF2B5EF4-FFF2-40B4-BE49-F238E27FC236}">
                    <a16:creationId xmlns:a16="http://schemas.microsoft.com/office/drawing/2014/main" id="{DDFA0642-F4A3-0183-CC28-23BC573CB3C9}"/>
                  </a:ext>
                </a:extLst>
              </p:cNvPr>
              <p:cNvSpPr/>
              <p:nvPr/>
            </p:nvSpPr>
            <p:spPr>
              <a:xfrm>
                <a:off x="1841238" y="1900400"/>
                <a:ext cx="5325" cy="4575"/>
              </a:xfrm>
              <a:custGeom>
                <a:avLst/>
                <a:gdLst/>
                <a:ahLst/>
                <a:cxnLst/>
                <a:rect l="l" t="t" r="r" b="b"/>
                <a:pathLst>
                  <a:path w="213" h="183" extrusionOk="0">
                    <a:moveTo>
                      <a:pt x="91" y="0"/>
                    </a:moveTo>
                    <a:cubicBezTo>
                      <a:pt x="0" y="0"/>
                      <a:pt x="0" y="182"/>
                      <a:pt x="91" y="182"/>
                    </a:cubicBezTo>
                    <a:cubicBezTo>
                      <a:pt x="213" y="182"/>
                      <a:pt x="213" y="0"/>
                      <a:pt x="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4299;p44">
                <a:extLst>
                  <a:ext uri="{FF2B5EF4-FFF2-40B4-BE49-F238E27FC236}">
                    <a16:creationId xmlns:a16="http://schemas.microsoft.com/office/drawing/2014/main" id="{20F559E0-E650-47AF-6C64-857B2C5F93A7}"/>
                  </a:ext>
                </a:extLst>
              </p:cNvPr>
              <p:cNvSpPr/>
              <p:nvPr/>
            </p:nvSpPr>
            <p:spPr>
              <a:xfrm>
                <a:off x="1863263" y="1893550"/>
                <a:ext cx="6875" cy="5350"/>
              </a:xfrm>
              <a:custGeom>
                <a:avLst/>
                <a:gdLst/>
                <a:ahLst/>
                <a:cxnLst/>
                <a:rect l="l" t="t" r="r" b="b"/>
                <a:pathLst>
                  <a:path w="275" h="214" extrusionOk="0">
                    <a:moveTo>
                      <a:pt x="153" y="1"/>
                    </a:moveTo>
                    <a:cubicBezTo>
                      <a:pt x="1" y="1"/>
                      <a:pt x="1" y="213"/>
                      <a:pt x="153" y="213"/>
                    </a:cubicBezTo>
                    <a:cubicBezTo>
                      <a:pt x="274" y="213"/>
                      <a:pt x="274" y="1"/>
                      <a:pt x="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4300;p44">
                <a:extLst>
                  <a:ext uri="{FF2B5EF4-FFF2-40B4-BE49-F238E27FC236}">
                    <a16:creationId xmlns:a16="http://schemas.microsoft.com/office/drawing/2014/main" id="{07E25B37-6215-D159-D76E-1EDF996F3A1F}"/>
                  </a:ext>
                </a:extLst>
              </p:cNvPr>
              <p:cNvSpPr/>
              <p:nvPr/>
            </p:nvSpPr>
            <p:spPr>
              <a:xfrm>
                <a:off x="1837438" y="1878350"/>
                <a:ext cx="4575" cy="4575"/>
              </a:xfrm>
              <a:custGeom>
                <a:avLst/>
                <a:gdLst/>
                <a:ahLst/>
                <a:cxnLst/>
                <a:rect l="l" t="t" r="r" b="b"/>
                <a:pathLst>
                  <a:path w="183" h="183" extrusionOk="0">
                    <a:moveTo>
                      <a:pt x="91" y="1"/>
                    </a:moveTo>
                    <a:cubicBezTo>
                      <a:pt x="0" y="1"/>
                      <a:pt x="0" y="183"/>
                      <a:pt x="91" y="183"/>
                    </a:cubicBezTo>
                    <a:cubicBezTo>
                      <a:pt x="183" y="183"/>
                      <a:pt x="183"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4301;p44">
                <a:extLst>
                  <a:ext uri="{FF2B5EF4-FFF2-40B4-BE49-F238E27FC236}">
                    <a16:creationId xmlns:a16="http://schemas.microsoft.com/office/drawing/2014/main" id="{FC5EA965-8D91-79F5-B8F0-0C58CB58A542}"/>
                  </a:ext>
                </a:extLst>
              </p:cNvPr>
              <p:cNvSpPr/>
              <p:nvPr/>
            </p:nvSpPr>
            <p:spPr>
              <a:xfrm>
                <a:off x="1838188" y="1854800"/>
                <a:ext cx="6875" cy="5350"/>
              </a:xfrm>
              <a:custGeom>
                <a:avLst/>
                <a:gdLst/>
                <a:ahLst/>
                <a:cxnLst/>
                <a:rect l="l" t="t" r="r" b="b"/>
                <a:pathLst>
                  <a:path w="275" h="214" extrusionOk="0">
                    <a:moveTo>
                      <a:pt x="153" y="0"/>
                    </a:moveTo>
                    <a:cubicBezTo>
                      <a:pt x="1" y="0"/>
                      <a:pt x="1" y="213"/>
                      <a:pt x="153" y="213"/>
                    </a:cubicBezTo>
                    <a:cubicBezTo>
                      <a:pt x="274" y="213"/>
                      <a:pt x="274" y="0"/>
                      <a:pt x="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4302;p44">
                <a:extLst>
                  <a:ext uri="{FF2B5EF4-FFF2-40B4-BE49-F238E27FC236}">
                    <a16:creationId xmlns:a16="http://schemas.microsoft.com/office/drawing/2014/main" id="{B9766A31-01C8-B2FC-9DE9-3F3EC1476417}"/>
                  </a:ext>
                </a:extLst>
              </p:cNvPr>
              <p:cNvSpPr/>
              <p:nvPr/>
            </p:nvSpPr>
            <p:spPr>
              <a:xfrm>
                <a:off x="1848838" y="1939150"/>
                <a:ext cx="10650" cy="8375"/>
              </a:xfrm>
              <a:custGeom>
                <a:avLst/>
                <a:gdLst/>
                <a:ahLst/>
                <a:cxnLst/>
                <a:rect l="l" t="t" r="r" b="b"/>
                <a:pathLst>
                  <a:path w="426" h="335" extrusionOk="0">
                    <a:moveTo>
                      <a:pt x="213" y="0"/>
                    </a:moveTo>
                    <a:cubicBezTo>
                      <a:pt x="0" y="0"/>
                      <a:pt x="0" y="335"/>
                      <a:pt x="213" y="335"/>
                    </a:cubicBezTo>
                    <a:cubicBezTo>
                      <a:pt x="426" y="335"/>
                      <a:pt x="426" y="0"/>
                      <a:pt x="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4303;p44">
                <a:extLst>
                  <a:ext uri="{FF2B5EF4-FFF2-40B4-BE49-F238E27FC236}">
                    <a16:creationId xmlns:a16="http://schemas.microsoft.com/office/drawing/2014/main" id="{F569C816-0F97-E7EF-70AA-8598E68443AA}"/>
                  </a:ext>
                </a:extLst>
              </p:cNvPr>
              <p:cNvSpPr/>
              <p:nvPr/>
            </p:nvSpPr>
            <p:spPr>
              <a:xfrm>
                <a:off x="2051713" y="1928500"/>
                <a:ext cx="4600" cy="4600"/>
              </a:xfrm>
              <a:custGeom>
                <a:avLst/>
                <a:gdLst/>
                <a:ahLst/>
                <a:cxnLst/>
                <a:rect l="l" t="t" r="r" b="b"/>
                <a:pathLst>
                  <a:path w="184" h="184" extrusionOk="0">
                    <a:moveTo>
                      <a:pt x="92" y="1"/>
                    </a:moveTo>
                    <a:cubicBezTo>
                      <a:pt x="1" y="1"/>
                      <a:pt x="1" y="183"/>
                      <a:pt x="92" y="183"/>
                    </a:cubicBezTo>
                    <a:cubicBezTo>
                      <a:pt x="183" y="183"/>
                      <a:pt x="183"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4304;p44">
                <a:extLst>
                  <a:ext uri="{FF2B5EF4-FFF2-40B4-BE49-F238E27FC236}">
                    <a16:creationId xmlns:a16="http://schemas.microsoft.com/office/drawing/2014/main" id="{15396A58-C712-4EB4-C7DE-C8446D52A584}"/>
                  </a:ext>
                </a:extLst>
              </p:cNvPr>
              <p:cNvSpPr/>
              <p:nvPr/>
            </p:nvSpPr>
            <p:spPr>
              <a:xfrm>
                <a:off x="2064638" y="1932300"/>
                <a:ext cx="6100" cy="6100"/>
              </a:xfrm>
              <a:custGeom>
                <a:avLst/>
                <a:gdLst/>
                <a:ahLst/>
                <a:cxnLst/>
                <a:rect l="l" t="t" r="r" b="b"/>
                <a:pathLst>
                  <a:path w="244" h="244" extrusionOk="0">
                    <a:moveTo>
                      <a:pt x="61" y="1"/>
                    </a:moveTo>
                    <a:cubicBezTo>
                      <a:pt x="61" y="1"/>
                      <a:pt x="31" y="31"/>
                      <a:pt x="31" y="31"/>
                    </a:cubicBezTo>
                    <a:cubicBezTo>
                      <a:pt x="31" y="31"/>
                      <a:pt x="0" y="61"/>
                      <a:pt x="0" y="61"/>
                    </a:cubicBezTo>
                    <a:cubicBezTo>
                      <a:pt x="0" y="92"/>
                      <a:pt x="0" y="92"/>
                      <a:pt x="0" y="122"/>
                    </a:cubicBezTo>
                    <a:cubicBezTo>
                      <a:pt x="0" y="122"/>
                      <a:pt x="0" y="153"/>
                      <a:pt x="0" y="153"/>
                    </a:cubicBezTo>
                    <a:cubicBezTo>
                      <a:pt x="0" y="183"/>
                      <a:pt x="31" y="213"/>
                      <a:pt x="31" y="213"/>
                    </a:cubicBezTo>
                    <a:cubicBezTo>
                      <a:pt x="31" y="213"/>
                      <a:pt x="61" y="213"/>
                      <a:pt x="61" y="244"/>
                    </a:cubicBezTo>
                    <a:lnTo>
                      <a:pt x="183" y="244"/>
                    </a:lnTo>
                    <a:cubicBezTo>
                      <a:pt x="183" y="244"/>
                      <a:pt x="213" y="213"/>
                      <a:pt x="213" y="213"/>
                    </a:cubicBezTo>
                    <a:cubicBezTo>
                      <a:pt x="213" y="213"/>
                      <a:pt x="244" y="183"/>
                      <a:pt x="244" y="183"/>
                    </a:cubicBezTo>
                    <a:cubicBezTo>
                      <a:pt x="244" y="153"/>
                      <a:pt x="244" y="153"/>
                      <a:pt x="244" y="122"/>
                    </a:cubicBezTo>
                    <a:cubicBezTo>
                      <a:pt x="244" y="122"/>
                      <a:pt x="244" y="92"/>
                      <a:pt x="244" y="92"/>
                    </a:cubicBezTo>
                    <a:cubicBezTo>
                      <a:pt x="244" y="61"/>
                      <a:pt x="244" y="61"/>
                      <a:pt x="213" y="31"/>
                    </a:cubicBezTo>
                    <a:cubicBezTo>
                      <a:pt x="213" y="31"/>
                      <a:pt x="183" y="3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4305;p44">
                <a:extLst>
                  <a:ext uri="{FF2B5EF4-FFF2-40B4-BE49-F238E27FC236}">
                    <a16:creationId xmlns:a16="http://schemas.microsoft.com/office/drawing/2014/main" id="{1AA3E42B-3025-1E5C-6559-645E8BD85070}"/>
                  </a:ext>
                </a:extLst>
              </p:cNvPr>
              <p:cNvSpPr/>
              <p:nvPr/>
            </p:nvSpPr>
            <p:spPr>
              <a:xfrm>
                <a:off x="2092763" y="1941425"/>
                <a:ext cx="7625" cy="6100"/>
              </a:xfrm>
              <a:custGeom>
                <a:avLst/>
                <a:gdLst/>
                <a:ahLst/>
                <a:cxnLst/>
                <a:rect l="l" t="t" r="r" b="b"/>
                <a:pathLst>
                  <a:path w="305" h="244" extrusionOk="0">
                    <a:moveTo>
                      <a:pt x="152" y="0"/>
                    </a:moveTo>
                    <a:cubicBezTo>
                      <a:pt x="0" y="0"/>
                      <a:pt x="0" y="244"/>
                      <a:pt x="152" y="244"/>
                    </a:cubicBezTo>
                    <a:cubicBezTo>
                      <a:pt x="304" y="244"/>
                      <a:pt x="304" y="0"/>
                      <a:pt x="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4306;p44">
                <a:extLst>
                  <a:ext uri="{FF2B5EF4-FFF2-40B4-BE49-F238E27FC236}">
                    <a16:creationId xmlns:a16="http://schemas.microsoft.com/office/drawing/2014/main" id="{920AD6BC-0BAD-A76E-D88B-F5E41DAEAE3D}"/>
                  </a:ext>
                </a:extLst>
              </p:cNvPr>
              <p:cNvSpPr/>
              <p:nvPr/>
            </p:nvSpPr>
            <p:spPr>
              <a:xfrm>
                <a:off x="2112513" y="1939900"/>
                <a:ext cx="5350" cy="4600"/>
              </a:xfrm>
              <a:custGeom>
                <a:avLst/>
                <a:gdLst/>
                <a:ahLst/>
                <a:cxnLst/>
                <a:rect l="l" t="t" r="r" b="b"/>
                <a:pathLst>
                  <a:path w="214" h="184" extrusionOk="0">
                    <a:moveTo>
                      <a:pt x="122" y="1"/>
                    </a:moveTo>
                    <a:cubicBezTo>
                      <a:pt x="0" y="1"/>
                      <a:pt x="0" y="183"/>
                      <a:pt x="122" y="183"/>
                    </a:cubicBezTo>
                    <a:cubicBezTo>
                      <a:pt x="213" y="183"/>
                      <a:pt x="213"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4307;p44">
                <a:extLst>
                  <a:ext uri="{FF2B5EF4-FFF2-40B4-BE49-F238E27FC236}">
                    <a16:creationId xmlns:a16="http://schemas.microsoft.com/office/drawing/2014/main" id="{D3C81978-FC0B-1EB2-44A0-36A847E0CD29}"/>
                  </a:ext>
                </a:extLst>
              </p:cNvPr>
              <p:cNvSpPr/>
              <p:nvPr/>
            </p:nvSpPr>
            <p:spPr>
              <a:xfrm>
                <a:off x="2161138" y="1926975"/>
                <a:ext cx="3825" cy="3075"/>
              </a:xfrm>
              <a:custGeom>
                <a:avLst/>
                <a:gdLst/>
                <a:ahLst/>
                <a:cxnLst/>
                <a:rect l="l" t="t" r="r" b="b"/>
                <a:pathLst>
                  <a:path w="153" h="123" extrusionOk="0">
                    <a:moveTo>
                      <a:pt x="92" y="1"/>
                    </a:moveTo>
                    <a:cubicBezTo>
                      <a:pt x="1" y="1"/>
                      <a:pt x="1" y="123"/>
                      <a:pt x="92" y="123"/>
                    </a:cubicBezTo>
                    <a:cubicBezTo>
                      <a:pt x="153" y="123"/>
                      <a:pt x="153"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4308;p44">
                <a:extLst>
                  <a:ext uri="{FF2B5EF4-FFF2-40B4-BE49-F238E27FC236}">
                    <a16:creationId xmlns:a16="http://schemas.microsoft.com/office/drawing/2014/main" id="{EE66DFCC-EC8D-BF4C-3879-947AF86072AF}"/>
                  </a:ext>
                </a:extLst>
              </p:cNvPr>
              <p:cNvSpPr/>
              <p:nvPr/>
            </p:nvSpPr>
            <p:spPr>
              <a:xfrm>
                <a:off x="2174813" y="1908750"/>
                <a:ext cx="6125" cy="6675"/>
              </a:xfrm>
              <a:custGeom>
                <a:avLst/>
                <a:gdLst/>
                <a:ahLst/>
                <a:cxnLst/>
                <a:rect l="l" t="t" r="r" b="b"/>
                <a:pathLst>
                  <a:path w="245" h="267" extrusionOk="0">
                    <a:moveTo>
                      <a:pt x="92" y="0"/>
                    </a:moveTo>
                    <a:cubicBezTo>
                      <a:pt x="92" y="0"/>
                      <a:pt x="62" y="0"/>
                      <a:pt x="62" y="31"/>
                    </a:cubicBezTo>
                    <a:cubicBezTo>
                      <a:pt x="62" y="31"/>
                      <a:pt x="31" y="31"/>
                      <a:pt x="31" y="61"/>
                    </a:cubicBezTo>
                    <a:lnTo>
                      <a:pt x="1" y="92"/>
                    </a:lnTo>
                    <a:cubicBezTo>
                      <a:pt x="1" y="92"/>
                      <a:pt x="1" y="122"/>
                      <a:pt x="1" y="152"/>
                    </a:cubicBezTo>
                    <a:cubicBezTo>
                      <a:pt x="1" y="152"/>
                      <a:pt x="1" y="152"/>
                      <a:pt x="1" y="183"/>
                    </a:cubicBezTo>
                    <a:cubicBezTo>
                      <a:pt x="1" y="183"/>
                      <a:pt x="1" y="213"/>
                      <a:pt x="1" y="213"/>
                    </a:cubicBezTo>
                    <a:cubicBezTo>
                      <a:pt x="31" y="244"/>
                      <a:pt x="31" y="244"/>
                      <a:pt x="62" y="244"/>
                    </a:cubicBezTo>
                    <a:lnTo>
                      <a:pt x="92" y="244"/>
                    </a:lnTo>
                    <a:cubicBezTo>
                      <a:pt x="92" y="259"/>
                      <a:pt x="100" y="266"/>
                      <a:pt x="107" y="266"/>
                    </a:cubicBezTo>
                    <a:cubicBezTo>
                      <a:pt x="115" y="266"/>
                      <a:pt x="122" y="259"/>
                      <a:pt x="122" y="244"/>
                    </a:cubicBezTo>
                    <a:lnTo>
                      <a:pt x="183" y="244"/>
                    </a:lnTo>
                    <a:cubicBezTo>
                      <a:pt x="183" y="244"/>
                      <a:pt x="183" y="244"/>
                      <a:pt x="214" y="213"/>
                    </a:cubicBezTo>
                    <a:lnTo>
                      <a:pt x="183" y="213"/>
                    </a:lnTo>
                    <a:cubicBezTo>
                      <a:pt x="183" y="213"/>
                      <a:pt x="214" y="183"/>
                      <a:pt x="214" y="183"/>
                    </a:cubicBezTo>
                    <a:cubicBezTo>
                      <a:pt x="214" y="152"/>
                      <a:pt x="244" y="152"/>
                      <a:pt x="244" y="152"/>
                    </a:cubicBezTo>
                    <a:cubicBezTo>
                      <a:pt x="244" y="122"/>
                      <a:pt x="244" y="122"/>
                      <a:pt x="214" y="92"/>
                    </a:cubicBezTo>
                    <a:cubicBezTo>
                      <a:pt x="214" y="92"/>
                      <a:pt x="214" y="92"/>
                      <a:pt x="214" y="61"/>
                    </a:cubicBezTo>
                    <a:cubicBezTo>
                      <a:pt x="214" y="61"/>
                      <a:pt x="183" y="61"/>
                      <a:pt x="183" y="31"/>
                    </a:cubicBezTo>
                    <a:lnTo>
                      <a:pt x="153" y="31"/>
                    </a:lnTo>
                    <a:cubicBezTo>
                      <a:pt x="122" y="31"/>
                      <a:pt x="122" y="31"/>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4309;p44">
                <a:extLst>
                  <a:ext uri="{FF2B5EF4-FFF2-40B4-BE49-F238E27FC236}">
                    <a16:creationId xmlns:a16="http://schemas.microsoft.com/office/drawing/2014/main" id="{FC9C8074-5D9F-76B9-528C-6625560FEE28}"/>
                  </a:ext>
                </a:extLst>
              </p:cNvPr>
              <p:cNvSpPr/>
              <p:nvPr/>
            </p:nvSpPr>
            <p:spPr>
              <a:xfrm>
                <a:off x="2183188" y="1880625"/>
                <a:ext cx="4575" cy="3075"/>
              </a:xfrm>
              <a:custGeom>
                <a:avLst/>
                <a:gdLst/>
                <a:ahLst/>
                <a:cxnLst/>
                <a:rect l="l" t="t" r="r" b="b"/>
                <a:pathLst>
                  <a:path w="183" h="123" extrusionOk="0">
                    <a:moveTo>
                      <a:pt x="91" y="1"/>
                    </a:moveTo>
                    <a:cubicBezTo>
                      <a:pt x="0" y="1"/>
                      <a:pt x="0" y="122"/>
                      <a:pt x="91" y="122"/>
                    </a:cubicBezTo>
                    <a:cubicBezTo>
                      <a:pt x="183" y="122"/>
                      <a:pt x="183"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4310;p44">
                <a:extLst>
                  <a:ext uri="{FF2B5EF4-FFF2-40B4-BE49-F238E27FC236}">
                    <a16:creationId xmlns:a16="http://schemas.microsoft.com/office/drawing/2014/main" id="{547FEADB-CF43-4745-D1A6-4F55A800DD14}"/>
                  </a:ext>
                </a:extLst>
              </p:cNvPr>
              <p:cNvSpPr/>
              <p:nvPr/>
            </p:nvSpPr>
            <p:spPr>
              <a:xfrm>
                <a:off x="2171788" y="1869225"/>
                <a:ext cx="6850" cy="5350"/>
              </a:xfrm>
              <a:custGeom>
                <a:avLst/>
                <a:gdLst/>
                <a:ahLst/>
                <a:cxnLst/>
                <a:rect l="l" t="t" r="r" b="b"/>
                <a:pathLst>
                  <a:path w="274" h="214" extrusionOk="0">
                    <a:moveTo>
                      <a:pt x="152" y="1"/>
                    </a:moveTo>
                    <a:cubicBezTo>
                      <a:pt x="0" y="1"/>
                      <a:pt x="0" y="214"/>
                      <a:pt x="152" y="214"/>
                    </a:cubicBezTo>
                    <a:cubicBezTo>
                      <a:pt x="274" y="214"/>
                      <a:pt x="274" y="1"/>
                      <a:pt x="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4311;p44">
                <a:extLst>
                  <a:ext uri="{FF2B5EF4-FFF2-40B4-BE49-F238E27FC236}">
                    <a16:creationId xmlns:a16="http://schemas.microsoft.com/office/drawing/2014/main" id="{C6337441-ACE7-890E-9AFF-0D4D01CB630B}"/>
                  </a:ext>
                </a:extLst>
              </p:cNvPr>
              <p:cNvSpPr/>
              <p:nvPr/>
            </p:nvSpPr>
            <p:spPr>
              <a:xfrm>
                <a:off x="2157338" y="1893550"/>
                <a:ext cx="6100" cy="6100"/>
              </a:xfrm>
              <a:custGeom>
                <a:avLst/>
                <a:gdLst/>
                <a:ahLst/>
                <a:cxnLst/>
                <a:rect l="l" t="t" r="r" b="b"/>
                <a:pathLst>
                  <a:path w="244" h="244" extrusionOk="0">
                    <a:moveTo>
                      <a:pt x="62" y="1"/>
                    </a:moveTo>
                    <a:cubicBezTo>
                      <a:pt x="62" y="1"/>
                      <a:pt x="31" y="31"/>
                      <a:pt x="31" y="31"/>
                    </a:cubicBezTo>
                    <a:cubicBezTo>
                      <a:pt x="1" y="31"/>
                      <a:pt x="1" y="61"/>
                      <a:pt x="1" y="61"/>
                    </a:cubicBezTo>
                    <a:cubicBezTo>
                      <a:pt x="1" y="92"/>
                      <a:pt x="1" y="92"/>
                      <a:pt x="1" y="122"/>
                    </a:cubicBezTo>
                    <a:cubicBezTo>
                      <a:pt x="1" y="122"/>
                      <a:pt x="1" y="153"/>
                      <a:pt x="1" y="153"/>
                    </a:cubicBezTo>
                    <a:cubicBezTo>
                      <a:pt x="1" y="183"/>
                      <a:pt x="1" y="183"/>
                      <a:pt x="31" y="213"/>
                    </a:cubicBezTo>
                    <a:cubicBezTo>
                      <a:pt x="31" y="213"/>
                      <a:pt x="31" y="213"/>
                      <a:pt x="62" y="244"/>
                    </a:cubicBezTo>
                    <a:lnTo>
                      <a:pt x="153" y="244"/>
                    </a:lnTo>
                    <a:cubicBezTo>
                      <a:pt x="183" y="244"/>
                      <a:pt x="183" y="213"/>
                      <a:pt x="214" y="213"/>
                    </a:cubicBezTo>
                    <a:cubicBezTo>
                      <a:pt x="214" y="213"/>
                      <a:pt x="244" y="183"/>
                      <a:pt x="244" y="183"/>
                    </a:cubicBezTo>
                    <a:cubicBezTo>
                      <a:pt x="244" y="153"/>
                      <a:pt x="244" y="122"/>
                      <a:pt x="244" y="122"/>
                    </a:cubicBezTo>
                    <a:cubicBezTo>
                      <a:pt x="244" y="122"/>
                      <a:pt x="244" y="92"/>
                      <a:pt x="244" y="92"/>
                    </a:cubicBezTo>
                    <a:cubicBezTo>
                      <a:pt x="244" y="61"/>
                      <a:pt x="214" y="31"/>
                      <a:pt x="214" y="31"/>
                    </a:cubicBezTo>
                    <a:cubicBezTo>
                      <a:pt x="214" y="31"/>
                      <a:pt x="183"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4312;p44">
                <a:extLst>
                  <a:ext uri="{FF2B5EF4-FFF2-40B4-BE49-F238E27FC236}">
                    <a16:creationId xmlns:a16="http://schemas.microsoft.com/office/drawing/2014/main" id="{13429BD4-53DF-4304-2616-5120FD02E1EB}"/>
                  </a:ext>
                </a:extLst>
              </p:cNvPr>
              <p:cNvSpPr/>
              <p:nvPr/>
            </p:nvSpPr>
            <p:spPr>
              <a:xfrm>
                <a:off x="2126938" y="1908750"/>
                <a:ext cx="5350" cy="3825"/>
              </a:xfrm>
              <a:custGeom>
                <a:avLst/>
                <a:gdLst/>
                <a:ahLst/>
                <a:cxnLst/>
                <a:rect l="l" t="t" r="r" b="b"/>
                <a:pathLst>
                  <a:path w="214" h="153" extrusionOk="0">
                    <a:moveTo>
                      <a:pt x="123" y="0"/>
                    </a:moveTo>
                    <a:cubicBezTo>
                      <a:pt x="1" y="0"/>
                      <a:pt x="1" y="152"/>
                      <a:pt x="123" y="152"/>
                    </a:cubicBezTo>
                    <a:cubicBezTo>
                      <a:pt x="214" y="152"/>
                      <a:pt x="214"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4313;p44">
                <a:extLst>
                  <a:ext uri="{FF2B5EF4-FFF2-40B4-BE49-F238E27FC236}">
                    <a16:creationId xmlns:a16="http://schemas.microsoft.com/office/drawing/2014/main" id="{8842A0AF-A393-ACFB-2032-4C6A1ACEE517}"/>
                  </a:ext>
                </a:extLst>
              </p:cNvPr>
              <p:cNvSpPr/>
              <p:nvPr/>
            </p:nvSpPr>
            <p:spPr>
              <a:xfrm>
                <a:off x="2107188" y="1911025"/>
                <a:ext cx="2300" cy="3075"/>
              </a:xfrm>
              <a:custGeom>
                <a:avLst/>
                <a:gdLst/>
                <a:ahLst/>
                <a:cxnLst/>
                <a:rect l="l" t="t" r="r" b="b"/>
                <a:pathLst>
                  <a:path w="92" h="123" extrusionOk="0">
                    <a:moveTo>
                      <a:pt x="31" y="1"/>
                    </a:moveTo>
                    <a:cubicBezTo>
                      <a:pt x="31" y="1"/>
                      <a:pt x="1" y="1"/>
                      <a:pt x="1" y="31"/>
                    </a:cubicBezTo>
                    <a:cubicBezTo>
                      <a:pt x="1" y="61"/>
                      <a:pt x="1" y="61"/>
                      <a:pt x="1" y="61"/>
                    </a:cubicBezTo>
                    <a:cubicBezTo>
                      <a:pt x="1" y="92"/>
                      <a:pt x="1" y="92"/>
                      <a:pt x="1" y="122"/>
                    </a:cubicBezTo>
                    <a:lnTo>
                      <a:pt x="92" y="122"/>
                    </a:lnTo>
                    <a:lnTo>
                      <a:pt x="92" y="92"/>
                    </a:lnTo>
                    <a:cubicBezTo>
                      <a:pt x="92" y="92"/>
                      <a:pt x="92" y="61"/>
                      <a:pt x="92" y="61"/>
                    </a:cubicBezTo>
                    <a:cubicBezTo>
                      <a:pt x="92" y="31"/>
                      <a:pt x="92" y="31"/>
                      <a:pt x="92" y="31"/>
                    </a:cubicBezTo>
                    <a:cubicBezTo>
                      <a:pt x="61" y="1"/>
                      <a:pt x="61" y="1"/>
                      <a:pt x="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4314;p44">
                <a:extLst>
                  <a:ext uri="{FF2B5EF4-FFF2-40B4-BE49-F238E27FC236}">
                    <a16:creationId xmlns:a16="http://schemas.microsoft.com/office/drawing/2014/main" id="{2E414FDE-C74A-E6B0-E756-CE083C8ABA60}"/>
                  </a:ext>
                </a:extLst>
              </p:cNvPr>
              <p:cNvSpPr/>
              <p:nvPr/>
            </p:nvSpPr>
            <p:spPr>
              <a:xfrm>
                <a:off x="2084388" y="1901150"/>
                <a:ext cx="7625" cy="5350"/>
              </a:xfrm>
              <a:custGeom>
                <a:avLst/>
                <a:gdLst/>
                <a:ahLst/>
                <a:cxnLst/>
                <a:rect l="l" t="t" r="r" b="b"/>
                <a:pathLst>
                  <a:path w="305" h="214" extrusionOk="0">
                    <a:moveTo>
                      <a:pt x="153" y="0"/>
                    </a:moveTo>
                    <a:cubicBezTo>
                      <a:pt x="1" y="0"/>
                      <a:pt x="1" y="213"/>
                      <a:pt x="153" y="213"/>
                    </a:cubicBezTo>
                    <a:cubicBezTo>
                      <a:pt x="305" y="213"/>
                      <a:pt x="305" y="0"/>
                      <a:pt x="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4315;p44">
                <a:extLst>
                  <a:ext uri="{FF2B5EF4-FFF2-40B4-BE49-F238E27FC236}">
                    <a16:creationId xmlns:a16="http://schemas.microsoft.com/office/drawing/2014/main" id="{4E57309A-202E-B165-3D4B-421BEDAE50BC}"/>
                  </a:ext>
                </a:extLst>
              </p:cNvPr>
              <p:cNvSpPr/>
              <p:nvPr/>
            </p:nvSpPr>
            <p:spPr>
              <a:xfrm>
                <a:off x="2072238" y="1911800"/>
                <a:ext cx="4575" cy="3800"/>
              </a:xfrm>
              <a:custGeom>
                <a:avLst/>
                <a:gdLst/>
                <a:ahLst/>
                <a:cxnLst/>
                <a:rect l="l" t="t" r="r" b="b"/>
                <a:pathLst>
                  <a:path w="183" h="152" extrusionOk="0">
                    <a:moveTo>
                      <a:pt x="92" y="0"/>
                    </a:moveTo>
                    <a:cubicBezTo>
                      <a:pt x="0" y="0"/>
                      <a:pt x="0" y="152"/>
                      <a:pt x="92" y="152"/>
                    </a:cubicBezTo>
                    <a:cubicBezTo>
                      <a:pt x="183" y="152"/>
                      <a:pt x="183"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4316;p44">
                <a:extLst>
                  <a:ext uri="{FF2B5EF4-FFF2-40B4-BE49-F238E27FC236}">
                    <a16:creationId xmlns:a16="http://schemas.microsoft.com/office/drawing/2014/main" id="{401673EB-BA3E-9E02-8024-40F59EA99AA7}"/>
                  </a:ext>
                </a:extLst>
              </p:cNvPr>
              <p:cNvSpPr/>
              <p:nvPr/>
            </p:nvSpPr>
            <p:spPr>
              <a:xfrm>
                <a:off x="2083638" y="1923950"/>
                <a:ext cx="5350" cy="4575"/>
              </a:xfrm>
              <a:custGeom>
                <a:avLst/>
                <a:gdLst/>
                <a:ahLst/>
                <a:cxnLst/>
                <a:rect l="l" t="t" r="r" b="b"/>
                <a:pathLst>
                  <a:path w="214" h="183" extrusionOk="0">
                    <a:moveTo>
                      <a:pt x="61" y="0"/>
                    </a:moveTo>
                    <a:cubicBezTo>
                      <a:pt x="31" y="31"/>
                      <a:pt x="31" y="31"/>
                      <a:pt x="31" y="31"/>
                    </a:cubicBezTo>
                    <a:cubicBezTo>
                      <a:pt x="31" y="31"/>
                      <a:pt x="31" y="61"/>
                      <a:pt x="31" y="61"/>
                    </a:cubicBezTo>
                    <a:cubicBezTo>
                      <a:pt x="0" y="61"/>
                      <a:pt x="0" y="92"/>
                      <a:pt x="0" y="92"/>
                    </a:cubicBezTo>
                    <a:lnTo>
                      <a:pt x="0" y="122"/>
                    </a:lnTo>
                    <a:cubicBezTo>
                      <a:pt x="0" y="122"/>
                      <a:pt x="31" y="122"/>
                      <a:pt x="31" y="152"/>
                    </a:cubicBezTo>
                    <a:cubicBezTo>
                      <a:pt x="31" y="152"/>
                      <a:pt x="61" y="183"/>
                      <a:pt x="61" y="183"/>
                    </a:cubicBezTo>
                    <a:lnTo>
                      <a:pt x="152" y="183"/>
                    </a:lnTo>
                    <a:cubicBezTo>
                      <a:pt x="152" y="183"/>
                      <a:pt x="183" y="183"/>
                      <a:pt x="183" y="152"/>
                    </a:cubicBezTo>
                    <a:cubicBezTo>
                      <a:pt x="183" y="152"/>
                      <a:pt x="213" y="152"/>
                      <a:pt x="213" y="122"/>
                    </a:cubicBezTo>
                    <a:cubicBezTo>
                      <a:pt x="213" y="122"/>
                      <a:pt x="213" y="92"/>
                      <a:pt x="213" y="92"/>
                    </a:cubicBezTo>
                    <a:lnTo>
                      <a:pt x="213" y="61"/>
                    </a:lnTo>
                    <a:cubicBezTo>
                      <a:pt x="213" y="61"/>
                      <a:pt x="213" y="31"/>
                      <a:pt x="183" y="31"/>
                    </a:cubicBezTo>
                    <a:cubicBezTo>
                      <a:pt x="183" y="31"/>
                      <a:pt x="152" y="0"/>
                      <a:pt x="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4317;p44">
                <a:extLst>
                  <a:ext uri="{FF2B5EF4-FFF2-40B4-BE49-F238E27FC236}">
                    <a16:creationId xmlns:a16="http://schemas.microsoft.com/office/drawing/2014/main" id="{B4FC0CE1-62AA-CDEA-6DFA-55A4A7C88C4D}"/>
                  </a:ext>
                </a:extLst>
              </p:cNvPr>
              <p:cNvSpPr/>
              <p:nvPr/>
            </p:nvSpPr>
            <p:spPr>
              <a:xfrm>
                <a:off x="2090463" y="1916350"/>
                <a:ext cx="6875" cy="5350"/>
              </a:xfrm>
              <a:custGeom>
                <a:avLst/>
                <a:gdLst/>
                <a:ahLst/>
                <a:cxnLst/>
                <a:rect l="l" t="t" r="r" b="b"/>
                <a:pathLst>
                  <a:path w="275" h="214" extrusionOk="0">
                    <a:moveTo>
                      <a:pt x="123" y="0"/>
                    </a:moveTo>
                    <a:cubicBezTo>
                      <a:pt x="1" y="0"/>
                      <a:pt x="1" y="213"/>
                      <a:pt x="123" y="213"/>
                    </a:cubicBezTo>
                    <a:cubicBezTo>
                      <a:pt x="275" y="213"/>
                      <a:pt x="275"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4318;p44">
                <a:extLst>
                  <a:ext uri="{FF2B5EF4-FFF2-40B4-BE49-F238E27FC236}">
                    <a16:creationId xmlns:a16="http://schemas.microsoft.com/office/drawing/2014/main" id="{8E906A71-FEA1-E044-9032-FEEE49251351}"/>
                  </a:ext>
                </a:extLst>
              </p:cNvPr>
              <p:cNvSpPr/>
              <p:nvPr/>
            </p:nvSpPr>
            <p:spPr>
              <a:xfrm>
                <a:off x="2106438" y="1927750"/>
                <a:ext cx="6100" cy="5350"/>
              </a:xfrm>
              <a:custGeom>
                <a:avLst/>
                <a:gdLst/>
                <a:ahLst/>
                <a:cxnLst/>
                <a:rect l="l" t="t" r="r" b="b"/>
                <a:pathLst>
                  <a:path w="244" h="214" extrusionOk="0">
                    <a:moveTo>
                      <a:pt x="61" y="0"/>
                    </a:moveTo>
                    <a:cubicBezTo>
                      <a:pt x="61" y="0"/>
                      <a:pt x="61" y="0"/>
                      <a:pt x="31" y="31"/>
                    </a:cubicBezTo>
                    <a:cubicBezTo>
                      <a:pt x="31" y="31"/>
                      <a:pt x="0" y="61"/>
                      <a:pt x="0" y="61"/>
                    </a:cubicBezTo>
                    <a:cubicBezTo>
                      <a:pt x="0" y="92"/>
                      <a:pt x="0" y="122"/>
                      <a:pt x="0" y="122"/>
                    </a:cubicBezTo>
                    <a:cubicBezTo>
                      <a:pt x="0" y="152"/>
                      <a:pt x="31" y="152"/>
                      <a:pt x="31" y="183"/>
                    </a:cubicBezTo>
                    <a:cubicBezTo>
                      <a:pt x="61" y="183"/>
                      <a:pt x="61" y="183"/>
                      <a:pt x="61" y="213"/>
                    </a:cubicBezTo>
                    <a:lnTo>
                      <a:pt x="122" y="213"/>
                    </a:lnTo>
                    <a:cubicBezTo>
                      <a:pt x="122" y="213"/>
                      <a:pt x="152" y="213"/>
                      <a:pt x="183" y="183"/>
                    </a:cubicBezTo>
                    <a:cubicBezTo>
                      <a:pt x="213" y="183"/>
                      <a:pt x="213" y="152"/>
                      <a:pt x="213" y="152"/>
                    </a:cubicBezTo>
                    <a:cubicBezTo>
                      <a:pt x="243" y="122"/>
                      <a:pt x="243" y="122"/>
                      <a:pt x="243" y="92"/>
                    </a:cubicBezTo>
                    <a:cubicBezTo>
                      <a:pt x="243" y="92"/>
                      <a:pt x="243" y="61"/>
                      <a:pt x="213" y="31"/>
                    </a:cubicBezTo>
                    <a:cubicBezTo>
                      <a:pt x="213" y="31"/>
                      <a:pt x="213" y="31"/>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4319;p44">
                <a:extLst>
                  <a:ext uri="{FF2B5EF4-FFF2-40B4-BE49-F238E27FC236}">
                    <a16:creationId xmlns:a16="http://schemas.microsoft.com/office/drawing/2014/main" id="{5A35B95A-A70E-4D83-226C-22D7F3971442}"/>
                  </a:ext>
                </a:extLst>
              </p:cNvPr>
              <p:cNvSpPr/>
              <p:nvPr/>
            </p:nvSpPr>
            <p:spPr>
              <a:xfrm>
                <a:off x="2114038" y="1920900"/>
                <a:ext cx="4575" cy="4600"/>
              </a:xfrm>
              <a:custGeom>
                <a:avLst/>
                <a:gdLst/>
                <a:ahLst/>
                <a:cxnLst/>
                <a:rect l="l" t="t" r="r" b="b"/>
                <a:pathLst>
                  <a:path w="183" h="184" extrusionOk="0">
                    <a:moveTo>
                      <a:pt x="31" y="1"/>
                    </a:moveTo>
                    <a:cubicBezTo>
                      <a:pt x="31" y="1"/>
                      <a:pt x="31" y="31"/>
                      <a:pt x="0" y="31"/>
                    </a:cubicBezTo>
                    <a:cubicBezTo>
                      <a:pt x="0" y="31"/>
                      <a:pt x="0" y="62"/>
                      <a:pt x="0" y="62"/>
                    </a:cubicBezTo>
                    <a:cubicBezTo>
                      <a:pt x="0" y="62"/>
                      <a:pt x="0" y="92"/>
                      <a:pt x="0" y="122"/>
                    </a:cubicBezTo>
                    <a:cubicBezTo>
                      <a:pt x="31" y="153"/>
                      <a:pt x="31" y="153"/>
                      <a:pt x="31" y="153"/>
                    </a:cubicBezTo>
                    <a:cubicBezTo>
                      <a:pt x="61" y="153"/>
                      <a:pt x="61" y="183"/>
                      <a:pt x="61" y="183"/>
                    </a:cubicBezTo>
                    <a:lnTo>
                      <a:pt x="122" y="183"/>
                    </a:lnTo>
                    <a:cubicBezTo>
                      <a:pt x="122" y="183"/>
                      <a:pt x="122" y="153"/>
                      <a:pt x="122" y="153"/>
                    </a:cubicBezTo>
                    <a:lnTo>
                      <a:pt x="152" y="153"/>
                    </a:lnTo>
                    <a:cubicBezTo>
                      <a:pt x="183" y="122"/>
                      <a:pt x="183" y="122"/>
                      <a:pt x="183" y="122"/>
                    </a:cubicBezTo>
                    <a:lnTo>
                      <a:pt x="183" y="92"/>
                    </a:lnTo>
                    <a:cubicBezTo>
                      <a:pt x="183" y="92"/>
                      <a:pt x="183" y="92"/>
                      <a:pt x="183" y="62"/>
                    </a:cubicBezTo>
                    <a:cubicBezTo>
                      <a:pt x="183" y="62"/>
                      <a:pt x="183" y="31"/>
                      <a:pt x="152" y="31"/>
                    </a:cubicBezTo>
                    <a:cubicBezTo>
                      <a:pt x="152" y="31"/>
                      <a:pt x="152"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4320;p44">
                <a:extLst>
                  <a:ext uri="{FF2B5EF4-FFF2-40B4-BE49-F238E27FC236}">
                    <a16:creationId xmlns:a16="http://schemas.microsoft.com/office/drawing/2014/main" id="{A8E4CB6D-9DA0-5357-FA9C-463FFEC3760F}"/>
                  </a:ext>
                </a:extLst>
              </p:cNvPr>
              <p:cNvSpPr/>
              <p:nvPr/>
            </p:nvSpPr>
            <p:spPr>
              <a:xfrm>
                <a:off x="2122388" y="1933075"/>
                <a:ext cx="7625" cy="6100"/>
              </a:xfrm>
              <a:custGeom>
                <a:avLst/>
                <a:gdLst/>
                <a:ahLst/>
                <a:cxnLst/>
                <a:rect l="l" t="t" r="r" b="b"/>
                <a:pathLst>
                  <a:path w="305" h="244" extrusionOk="0">
                    <a:moveTo>
                      <a:pt x="153" y="0"/>
                    </a:moveTo>
                    <a:cubicBezTo>
                      <a:pt x="1" y="0"/>
                      <a:pt x="1" y="243"/>
                      <a:pt x="153" y="243"/>
                    </a:cubicBezTo>
                    <a:cubicBezTo>
                      <a:pt x="305" y="243"/>
                      <a:pt x="305" y="0"/>
                      <a:pt x="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4321;p44">
                <a:extLst>
                  <a:ext uri="{FF2B5EF4-FFF2-40B4-BE49-F238E27FC236}">
                    <a16:creationId xmlns:a16="http://schemas.microsoft.com/office/drawing/2014/main" id="{4C5AFAFC-B6F4-0E3E-AE46-DA5667A5484B}"/>
                  </a:ext>
                </a:extLst>
              </p:cNvPr>
              <p:cNvSpPr/>
              <p:nvPr/>
            </p:nvSpPr>
            <p:spPr>
              <a:xfrm>
                <a:off x="2136838" y="1939900"/>
                <a:ext cx="8375" cy="6100"/>
              </a:xfrm>
              <a:custGeom>
                <a:avLst/>
                <a:gdLst/>
                <a:ahLst/>
                <a:cxnLst/>
                <a:rect l="l" t="t" r="r" b="b"/>
                <a:pathLst>
                  <a:path w="335" h="244" extrusionOk="0">
                    <a:moveTo>
                      <a:pt x="152" y="1"/>
                    </a:moveTo>
                    <a:cubicBezTo>
                      <a:pt x="0" y="1"/>
                      <a:pt x="0" y="244"/>
                      <a:pt x="152" y="244"/>
                    </a:cubicBezTo>
                    <a:cubicBezTo>
                      <a:pt x="334" y="244"/>
                      <a:pt x="334" y="1"/>
                      <a:pt x="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4322;p44">
                <a:extLst>
                  <a:ext uri="{FF2B5EF4-FFF2-40B4-BE49-F238E27FC236}">
                    <a16:creationId xmlns:a16="http://schemas.microsoft.com/office/drawing/2014/main" id="{14262CC1-4AF1-EDB8-7156-7DC9C3DFD389}"/>
                  </a:ext>
                </a:extLst>
              </p:cNvPr>
              <p:cNvSpPr/>
              <p:nvPr/>
            </p:nvSpPr>
            <p:spPr>
              <a:xfrm>
                <a:off x="2142913" y="1927175"/>
                <a:ext cx="6850" cy="6475"/>
              </a:xfrm>
              <a:custGeom>
                <a:avLst/>
                <a:gdLst/>
                <a:ahLst/>
                <a:cxnLst/>
                <a:rect l="l" t="t" r="r" b="b"/>
                <a:pathLst>
                  <a:path w="274" h="259" extrusionOk="0">
                    <a:moveTo>
                      <a:pt x="148" y="1"/>
                    </a:moveTo>
                    <a:cubicBezTo>
                      <a:pt x="122" y="1"/>
                      <a:pt x="91" y="8"/>
                      <a:pt x="61" y="23"/>
                    </a:cubicBezTo>
                    <a:cubicBezTo>
                      <a:pt x="31" y="23"/>
                      <a:pt x="0" y="84"/>
                      <a:pt x="0" y="115"/>
                    </a:cubicBezTo>
                    <a:cubicBezTo>
                      <a:pt x="0" y="175"/>
                      <a:pt x="31" y="236"/>
                      <a:pt x="61" y="236"/>
                    </a:cubicBezTo>
                    <a:cubicBezTo>
                      <a:pt x="91" y="251"/>
                      <a:pt x="122" y="259"/>
                      <a:pt x="148" y="259"/>
                    </a:cubicBezTo>
                    <a:cubicBezTo>
                      <a:pt x="175" y="259"/>
                      <a:pt x="198" y="251"/>
                      <a:pt x="213" y="236"/>
                    </a:cubicBezTo>
                    <a:cubicBezTo>
                      <a:pt x="274" y="206"/>
                      <a:pt x="274" y="175"/>
                      <a:pt x="274" y="115"/>
                    </a:cubicBezTo>
                    <a:cubicBezTo>
                      <a:pt x="274" y="84"/>
                      <a:pt x="274" y="23"/>
                      <a:pt x="213" y="23"/>
                    </a:cubicBezTo>
                    <a:cubicBezTo>
                      <a:pt x="198" y="8"/>
                      <a:pt x="175" y="1"/>
                      <a:pt x="1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4323;p44">
                <a:extLst>
                  <a:ext uri="{FF2B5EF4-FFF2-40B4-BE49-F238E27FC236}">
                    <a16:creationId xmlns:a16="http://schemas.microsoft.com/office/drawing/2014/main" id="{7E1DAAB3-60C3-04A7-3266-F33D83AE1D9C}"/>
                  </a:ext>
                </a:extLst>
              </p:cNvPr>
              <p:cNvSpPr/>
              <p:nvPr/>
            </p:nvSpPr>
            <p:spPr>
              <a:xfrm>
                <a:off x="2152013" y="1914075"/>
                <a:ext cx="5350" cy="5325"/>
              </a:xfrm>
              <a:custGeom>
                <a:avLst/>
                <a:gdLst/>
                <a:ahLst/>
                <a:cxnLst/>
                <a:rect l="l" t="t" r="r" b="b"/>
                <a:pathLst>
                  <a:path w="214" h="213" extrusionOk="0">
                    <a:moveTo>
                      <a:pt x="31" y="0"/>
                    </a:moveTo>
                    <a:cubicBezTo>
                      <a:pt x="1" y="31"/>
                      <a:pt x="1" y="61"/>
                      <a:pt x="1" y="91"/>
                    </a:cubicBezTo>
                    <a:cubicBezTo>
                      <a:pt x="1" y="122"/>
                      <a:pt x="1" y="152"/>
                      <a:pt x="31" y="183"/>
                    </a:cubicBezTo>
                    <a:cubicBezTo>
                      <a:pt x="62" y="183"/>
                      <a:pt x="92" y="213"/>
                      <a:pt x="92" y="213"/>
                    </a:cubicBezTo>
                    <a:cubicBezTo>
                      <a:pt x="92" y="213"/>
                      <a:pt x="123" y="183"/>
                      <a:pt x="153" y="183"/>
                    </a:cubicBezTo>
                    <a:cubicBezTo>
                      <a:pt x="183" y="152"/>
                      <a:pt x="214" y="122"/>
                      <a:pt x="214" y="91"/>
                    </a:cubicBezTo>
                    <a:cubicBezTo>
                      <a:pt x="214" y="61"/>
                      <a:pt x="183" y="31"/>
                      <a:pt x="153" y="31"/>
                    </a:cubicBezTo>
                    <a:cubicBezTo>
                      <a:pt x="153" y="31"/>
                      <a:pt x="153" y="0"/>
                      <a:pt x="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4324;p44">
                <a:extLst>
                  <a:ext uri="{FF2B5EF4-FFF2-40B4-BE49-F238E27FC236}">
                    <a16:creationId xmlns:a16="http://schemas.microsoft.com/office/drawing/2014/main" id="{1EDF0B4E-925C-E4D4-A107-A363CB87C057}"/>
                  </a:ext>
                </a:extLst>
              </p:cNvPr>
              <p:cNvSpPr/>
              <p:nvPr/>
            </p:nvSpPr>
            <p:spPr>
              <a:xfrm>
                <a:off x="2140638" y="1901900"/>
                <a:ext cx="7625" cy="5350"/>
              </a:xfrm>
              <a:custGeom>
                <a:avLst/>
                <a:gdLst/>
                <a:ahLst/>
                <a:cxnLst/>
                <a:rect l="l" t="t" r="r" b="b"/>
                <a:pathLst>
                  <a:path w="305" h="214" extrusionOk="0">
                    <a:moveTo>
                      <a:pt x="152" y="1"/>
                    </a:moveTo>
                    <a:cubicBezTo>
                      <a:pt x="0" y="1"/>
                      <a:pt x="0" y="214"/>
                      <a:pt x="152" y="214"/>
                    </a:cubicBezTo>
                    <a:cubicBezTo>
                      <a:pt x="304" y="214"/>
                      <a:pt x="304" y="1"/>
                      <a:pt x="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4325;p44">
                <a:extLst>
                  <a:ext uri="{FF2B5EF4-FFF2-40B4-BE49-F238E27FC236}">
                    <a16:creationId xmlns:a16="http://schemas.microsoft.com/office/drawing/2014/main" id="{EA819E3E-A3EE-11D6-3DC8-8BF482233926}"/>
                  </a:ext>
                </a:extLst>
              </p:cNvPr>
              <p:cNvSpPr/>
              <p:nvPr/>
            </p:nvSpPr>
            <p:spPr>
              <a:xfrm>
                <a:off x="2131513" y="1918625"/>
                <a:ext cx="6100" cy="4575"/>
              </a:xfrm>
              <a:custGeom>
                <a:avLst/>
                <a:gdLst/>
                <a:ahLst/>
                <a:cxnLst/>
                <a:rect l="l" t="t" r="r" b="b"/>
                <a:pathLst>
                  <a:path w="244" h="183" extrusionOk="0">
                    <a:moveTo>
                      <a:pt x="122" y="1"/>
                    </a:moveTo>
                    <a:cubicBezTo>
                      <a:pt x="0" y="1"/>
                      <a:pt x="0" y="183"/>
                      <a:pt x="122" y="183"/>
                    </a:cubicBezTo>
                    <a:cubicBezTo>
                      <a:pt x="243" y="183"/>
                      <a:pt x="243"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4326;p44">
                <a:extLst>
                  <a:ext uri="{FF2B5EF4-FFF2-40B4-BE49-F238E27FC236}">
                    <a16:creationId xmlns:a16="http://schemas.microsoft.com/office/drawing/2014/main" id="{3B8B734B-2FDF-F063-0A61-868FC82341BD}"/>
                  </a:ext>
                </a:extLst>
              </p:cNvPr>
              <p:cNvSpPr/>
              <p:nvPr/>
            </p:nvSpPr>
            <p:spPr>
              <a:xfrm>
                <a:off x="2121638" y="1901150"/>
                <a:ext cx="6100" cy="4575"/>
              </a:xfrm>
              <a:custGeom>
                <a:avLst/>
                <a:gdLst/>
                <a:ahLst/>
                <a:cxnLst/>
                <a:rect l="l" t="t" r="r" b="b"/>
                <a:pathLst>
                  <a:path w="244" h="183" extrusionOk="0">
                    <a:moveTo>
                      <a:pt x="122" y="0"/>
                    </a:moveTo>
                    <a:cubicBezTo>
                      <a:pt x="0" y="0"/>
                      <a:pt x="0" y="183"/>
                      <a:pt x="122" y="183"/>
                    </a:cubicBezTo>
                    <a:cubicBezTo>
                      <a:pt x="243" y="183"/>
                      <a:pt x="243"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4327;p44">
                <a:extLst>
                  <a:ext uri="{FF2B5EF4-FFF2-40B4-BE49-F238E27FC236}">
                    <a16:creationId xmlns:a16="http://schemas.microsoft.com/office/drawing/2014/main" id="{1B2C8C20-ED1A-E136-CCEE-EBD1309485D8}"/>
                  </a:ext>
                </a:extLst>
              </p:cNvPr>
              <p:cNvSpPr/>
              <p:nvPr/>
            </p:nvSpPr>
            <p:spPr>
              <a:xfrm>
                <a:off x="2113263" y="1910275"/>
                <a:ext cx="4600" cy="3825"/>
              </a:xfrm>
              <a:custGeom>
                <a:avLst/>
                <a:gdLst/>
                <a:ahLst/>
                <a:cxnLst/>
                <a:rect l="l" t="t" r="r" b="b"/>
                <a:pathLst>
                  <a:path w="184" h="153" extrusionOk="0">
                    <a:moveTo>
                      <a:pt x="92" y="0"/>
                    </a:moveTo>
                    <a:cubicBezTo>
                      <a:pt x="1" y="0"/>
                      <a:pt x="1" y="152"/>
                      <a:pt x="92" y="152"/>
                    </a:cubicBezTo>
                    <a:cubicBezTo>
                      <a:pt x="183" y="152"/>
                      <a:pt x="183"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4328;p44">
                <a:extLst>
                  <a:ext uri="{FF2B5EF4-FFF2-40B4-BE49-F238E27FC236}">
                    <a16:creationId xmlns:a16="http://schemas.microsoft.com/office/drawing/2014/main" id="{BB65F32D-EB87-DB49-8258-BCCDC9949A62}"/>
                  </a:ext>
                </a:extLst>
              </p:cNvPr>
              <p:cNvSpPr/>
              <p:nvPr/>
            </p:nvSpPr>
            <p:spPr>
              <a:xfrm>
                <a:off x="2161138" y="1885950"/>
                <a:ext cx="6875" cy="4575"/>
              </a:xfrm>
              <a:custGeom>
                <a:avLst/>
                <a:gdLst/>
                <a:ahLst/>
                <a:cxnLst/>
                <a:rect l="l" t="t" r="r" b="b"/>
                <a:pathLst>
                  <a:path w="275" h="183" extrusionOk="0">
                    <a:moveTo>
                      <a:pt x="153" y="1"/>
                    </a:moveTo>
                    <a:cubicBezTo>
                      <a:pt x="1" y="1"/>
                      <a:pt x="1" y="183"/>
                      <a:pt x="153" y="183"/>
                    </a:cubicBezTo>
                    <a:cubicBezTo>
                      <a:pt x="274" y="183"/>
                      <a:pt x="274" y="1"/>
                      <a:pt x="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4329;p44">
                <a:extLst>
                  <a:ext uri="{FF2B5EF4-FFF2-40B4-BE49-F238E27FC236}">
                    <a16:creationId xmlns:a16="http://schemas.microsoft.com/office/drawing/2014/main" id="{5A92C495-B3D8-E959-93B4-72175CD7A5E3}"/>
                  </a:ext>
                </a:extLst>
              </p:cNvPr>
              <p:cNvSpPr/>
              <p:nvPr/>
            </p:nvSpPr>
            <p:spPr>
              <a:xfrm>
                <a:off x="2174813" y="1897350"/>
                <a:ext cx="5350" cy="4575"/>
              </a:xfrm>
              <a:custGeom>
                <a:avLst/>
                <a:gdLst/>
                <a:ahLst/>
                <a:cxnLst/>
                <a:rect l="l" t="t" r="r" b="b"/>
                <a:pathLst>
                  <a:path w="214" h="183" extrusionOk="0">
                    <a:moveTo>
                      <a:pt x="31" y="1"/>
                    </a:moveTo>
                    <a:cubicBezTo>
                      <a:pt x="1" y="31"/>
                      <a:pt x="1" y="61"/>
                      <a:pt x="1" y="92"/>
                    </a:cubicBezTo>
                    <a:cubicBezTo>
                      <a:pt x="1" y="122"/>
                      <a:pt x="1" y="152"/>
                      <a:pt x="31" y="183"/>
                    </a:cubicBezTo>
                    <a:lnTo>
                      <a:pt x="153" y="183"/>
                    </a:lnTo>
                    <a:cubicBezTo>
                      <a:pt x="183" y="152"/>
                      <a:pt x="214" y="122"/>
                      <a:pt x="214" y="92"/>
                    </a:cubicBezTo>
                    <a:cubicBezTo>
                      <a:pt x="214" y="61"/>
                      <a:pt x="183" y="31"/>
                      <a:pt x="153" y="31"/>
                    </a:cubicBezTo>
                    <a:lnTo>
                      <a:pt x="1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4330;p44">
                <a:extLst>
                  <a:ext uri="{FF2B5EF4-FFF2-40B4-BE49-F238E27FC236}">
                    <a16:creationId xmlns:a16="http://schemas.microsoft.com/office/drawing/2014/main" id="{E2058CE2-8E45-34E8-DD98-3D7646A55A2B}"/>
                  </a:ext>
                </a:extLst>
              </p:cNvPr>
              <p:cNvSpPr/>
              <p:nvPr/>
            </p:nvSpPr>
            <p:spPr>
              <a:xfrm>
                <a:off x="2175588" y="1886700"/>
                <a:ext cx="3050" cy="3075"/>
              </a:xfrm>
              <a:custGeom>
                <a:avLst/>
                <a:gdLst/>
                <a:ahLst/>
                <a:cxnLst/>
                <a:rect l="l" t="t" r="r" b="b"/>
                <a:pathLst>
                  <a:path w="122" h="123" extrusionOk="0">
                    <a:moveTo>
                      <a:pt x="61" y="1"/>
                    </a:moveTo>
                    <a:cubicBezTo>
                      <a:pt x="0" y="1"/>
                      <a:pt x="0" y="123"/>
                      <a:pt x="61" y="123"/>
                    </a:cubicBezTo>
                    <a:cubicBezTo>
                      <a:pt x="122" y="123"/>
                      <a:pt x="122"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4331;p44">
                <a:extLst>
                  <a:ext uri="{FF2B5EF4-FFF2-40B4-BE49-F238E27FC236}">
                    <a16:creationId xmlns:a16="http://schemas.microsoft.com/office/drawing/2014/main" id="{7A49630B-35F6-3F27-2319-5CA5C5B545B6}"/>
                  </a:ext>
                </a:extLst>
              </p:cNvPr>
              <p:cNvSpPr/>
              <p:nvPr/>
            </p:nvSpPr>
            <p:spPr>
              <a:xfrm>
                <a:off x="2183938" y="1874550"/>
                <a:ext cx="5350" cy="3825"/>
              </a:xfrm>
              <a:custGeom>
                <a:avLst/>
                <a:gdLst/>
                <a:ahLst/>
                <a:cxnLst/>
                <a:rect l="l" t="t" r="r" b="b"/>
                <a:pathLst>
                  <a:path w="214" h="153" extrusionOk="0">
                    <a:moveTo>
                      <a:pt x="122" y="1"/>
                    </a:moveTo>
                    <a:cubicBezTo>
                      <a:pt x="1" y="1"/>
                      <a:pt x="1" y="153"/>
                      <a:pt x="122" y="153"/>
                    </a:cubicBezTo>
                    <a:cubicBezTo>
                      <a:pt x="213" y="153"/>
                      <a:pt x="213"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4332;p44">
                <a:extLst>
                  <a:ext uri="{FF2B5EF4-FFF2-40B4-BE49-F238E27FC236}">
                    <a16:creationId xmlns:a16="http://schemas.microsoft.com/office/drawing/2014/main" id="{2ECA6BE4-F375-6CF9-E643-4F7AAAAFD79C}"/>
                  </a:ext>
                </a:extLst>
              </p:cNvPr>
              <p:cNvSpPr/>
              <p:nvPr/>
            </p:nvSpPr>
            <p:spPr>
              <a:xfrm>
                <a:off x="2188488" y="1900400"/>
                <a:ext cx="6125" cy="4575"/>
              </a:xfrm>
              <a:custGeom>
                <a:avLst/>
                <a:gdLst/>
                <a:ahLst/>
                <a:cxnLst/>
                <a:rect l="l" t="t" r="r" b="b"/>
                <a:pathLst>
                  <a:path w="245" h="183" extrusionOk="0">
                    <a:moveTo>
                      <a:pt x="123" y="0"/>
                    </a:moveTo>
                    <a:cubicBezTo>
                      <a:pt x="1" y="0"/>
                      <a:pt x="1" y="182"/>
                      <a:pt x="123" y="182"/>
                    </a:cubicBezTo>
                    <a:cubicBezTo>
                      <a:pt x="244" y="182"/>
                      <a:pt x="244"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4333;p44">
                <a:extLst>
                  <a:ext uri="{FF2B5EF4-FFF2-40B4-BE49-F238E27FC236}">
                    <a16:creationId xmlns:a16="http://schemas.microsoft.com/office/drawing/2014/main" id="{2A8F1A4E-3693-90C3-1945-AE2450386ABD}"/>
                  </a:ext>
                </a:extLst>
              </p:cNvPr>
              <p:cNvSpPr/>
              <p:nvPr/>
            </p:nvSpPr>
            <p:spPr>
              <a:xfrm>
                <a:off x="2164188" y="1912550"/>
                <a:ext cx="6100" cy="4575"/>
              </a:xfrm>
              <a:custGeom>
                <a:avLst/>
                <a:gdLst/>
                <a:ahLst/>
                <a:cxnLst/>
                <a:rect l="l" t="t" r="r" b="b"/>
                <a:pathLst>
                  <a:path w="244" h="183" extrusionOk="0">
                    <a:moveTo>
                      <a:pt x="122" y="0"/>
                    </a:moveTo>
                    <a:cubicBezTo>
                      <a:pt x="0" y="0"/>
                      <a:pt x="0" y="183"/>
                      <a:pt x="122" y="183"/>
                    </a:cubicBezTo>
                    <a:cubicBezTo>
                      <a:pt x="243" y="183"/>
                      <a:pt x="243"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4334;p44">
                <a:extLst>
                  <a:ext uri="{FF2B5EF4-FFF2-40B4-BE49-F238E27FC236}">
                    <a16:creationId xmlns:a16="http://schemas.microsoft.com/office/drawing/2014/main" id="{A4560DD8-232C-02F4-56A4-5765B83D2141}"/>
                  </a:ext>
                </a:extLst>
              </p:cNvPr>
              <p:cNvSpPr/>
              <p:nvPr/>
            </p:nvSpPr>
            <p:spPr>
              <a:xfrm>
                <a:off x="2171788" y="1925475"/>
                <a:ext cx="7625" cy="5325"/>
              </a:xfrm>
              <a:custGeom>
                <a:avLst/>
                <a:gdLst/>
                <a:ahLst/>
                <a:cxnLst/>
                <a:rect l="l" t="t" r="r" b="b"/>
                <a:pathLst>
                  <a:path w="305" h="213" extrusionOk="0">
                    <a:moveTo>
                      <a:pt x="152" y="0"/>
                    </a:moveTo>
                    <a:cubicBezTo>
                      <a:pt x="0" y="0"/>
                      <a:pt x="0" y="213"/>
                      <a:pt x="152" y="213"/>
                    </a:cubicBezTo>
                    <a:cubicBezTo>
                      <a:pt x="304" y="213"/>
                      <a:pt x="304" y="0"/>
                      <a:pt x="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4335;p44">
                <a:extLst>
                  <a:ext uri="{FF2B5EF4-FFF2-40B4-BE49-F238E27FC236}">
                    <a16:creationId xmlns:a16="http://schemas.microsoft.com/office/drawing/2014/main" id="{234BCE86-7D9F-8B5E-42D9-3EF8F9DB492F}"/>
                  </a:ext>
                </a:extLst>
              </p:cNvPr>
              <p:cNvSpPr/>
              <p:nvPr/>
            </p:nvSpPr>
            <p:spPr>
              <a:xfrm>
                <a:off x="2145188" y="1893550"/>
                <a:ext cx="5350" cy="4575"/>
              </a:xfrm>
              <a:custGeom>
                <a:avLst/>
                <a:gdLst/>
                <a:ahLst/>
                <a:cxnLst/>
                <a:rect l="l" t="t" r="r" b="b"/>
                <a:pathLst>
                  <a:path w="214" h="183" extrusionOk="0">
                    <a:moveTo>
                      <a:pt x="122" y="1"/>
                    </a:moveTo>
                    <a:cubicBezTo>
                      <a:pt x="0" y="1"/>
                      <a:pt x="0" y="183"/>
                      <a:pt x="122" y="183"/>
                    </a:cubicBezTo>
                    <a:cubicBezTo>
                      <a:pt x="213" y="183"/>
                      <a:pt x="213"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4336;p44">
                <a:extLst>
                  <a:ext uri="{FF2B5EF4-FFF2-40B4-BE49-F238E27FC236}">
                    <a16:creationId xmlns:a16="http://schemas.microsoft.com/office/drawing/2014/main" id="{DA8D9551-2860-C3AD-B089-A380BA7B8604}"/>
                  </a:ext>
                </a:extLst>
              </p:cNvPr>
              <p:cNvSpPr/>
              <p:nvPr/>
            </p:nvSpPr>
            <p:spPr>
              <a:xfrm>
                <a:off x="2183938" y="1861625"/>
                <a:ext cx="3075" cy="2325"/>
              </a:xfrm>
              <a:custGeom>
                <a:avLst/>
                <a:gdLst/>
                <a:ahLst/>
                <a:cxnLst/>
                <a:rect l="l" t="t" r="r" b="b"/>
                <a:pathLst>
                  <a:path w="123" h="93" extrusionOk="0">
                    <a:moveTo>
                      <a:pt x="61" y="1"/>
                    </a:moveTo>
                    <a:cubicBezTo>
                      <a:pt x="1" y="1"/>
                      <a:pt x="1" y="92"/>
                      <a:pt x="61" y="92"/>
                    </a:cubicBezTo>
                    <a:cubicBezTo>
                      <a:pt x="122" y="92"/>
                      <a:pt x="122"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4337;p44">
                <a:extLst>
                  <a:ext uri="{FF2B5EF4-FFF2-40B4-BE49-F238E27FC236}">
                    <a16:creationId xmlns:a16="http://schemas.microsoft.com/office/drawing/2014/main" id="{74D96A08-E9EE-41EC-9EB7-9F8FFBA89D61}"/>
                  </a:ext>
                </a:extLst>
              </p:cNvPr>
              <p:cNvSpPr/>
              <p:nvPr/>
            </p:nvSpPr>
            <p:spPr>
              <a:xfrm>
                <a:off x="2194588" y="1861625"/>
                <a:ext cx="6100" cy="4600"/>
              </a:xfrm>
              <a:custGeom>
                <a:avLst/>
                <a:gdLst/>
                <a:ahLst/>
                <a:cxnLst/>
                <a:rect l="l" t="t" r="r" b="b"/>
                <a:pathLst>
                  <a:path w="244" h="184" extrusionOk="0">
                    <a:moveTo>
                      <a:pt x="122" y="1"/>
                    </a:moveTo>
                    <a:cubicBezTo>
                      <a:pt x="0" y="1"/>
                      <a:pt x="0" y="183"/>
                      <a:pt x="122" y="183"/>
                    </a:cubicBezTo>
                    <a:cubicBezTo>
                      <a:pt x="243" y="183"/>
                      <a:pt x="243"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4338;p44">
                <a:extLst>
                  <a:ext uri="{FF2B5EF4-FFF2-40B4-BE49-F238E27FC236}">
                    <a16:creationId xmlns:a16="http://schemas.microsoft.com/office/drawing/2014/main" id="{55275BD1-778D-760E-B4C8-4C71A9C1AA39}"/>
                  </a:ext>
                </a:extLst>
              </p:cNvPr>
              <p:cNvSpPr/>
              <p:nvPr/>
            </p:nvSpPr>
            <p:spPr>
              <a:xfrm>
                <a:off x="2063113" y="1917875"/>
                <a:ext cx="6875" cy="5325"/>
              </a:xfrm>
              <a:custGeom>
                <a:avLst/>
                <a:gdLst/>
                <a:ahLst/>
                <a:cxnLst/>
                <a:rect l="l" t="t" r="r" b="b"/>
                <a:pathLst>
                  <a:path w="275" h="213" extrusionOk="0">
                    <a:moveTo>
                      <a:pt x="153" y="0"/>
                    </a:moveTo>
                    <a:cubicBezTo>
                      <a:pt x="1" y="0"/>
                      <a:pt x="1" y="213"/>
                      <a:pt x="153" y="213"/>
                    </a:cubicBezTo>
                    <a:cubicBezTo>
                      <a:pt x="274" y="213"/>
                      <a:pt x="274" y="0"/>
                      <a:pt x="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4339;p44">
                <a:extLst>
                  <a:ext uri="{FF2B5EF4-FFF2-40B4-BE49-F238E27FC236}">
                    <a16:creationId xmlns:a16="http://schemas.microsoft.com/office/drawing/2014/main" id="{7902ABB6-4C85-DC6F-22CD-E6A55CF9DDCD}"/>
                  </a:ext>
                </a:extLst>
              </p:cNvPr>
              <p:cNvSpPr/>
              <p:nvPr/>
            </p:nvSpPr>
            <p:spPr>
              <a:xfrm>
                <a:off x="2079088" y="1938375"/>
                <a:ext cx="6100" cy="5350"/>
              </a:xfrm>
              <a:custGeom>
                <a:avLst/>
                <a:gdLst/>
                <a:ahLst/>
                <a:cxnLst/>
                <a:rect l="l" t="t" r="r" b="b"/>
                <a:pathLst>
                  <a:path w="244" h="214" extrusionOk="0">
                    <a:moveTo>
                      <a:pt x="122" y="1"/>
                    </a:moveTo>
                    <a:cubicBezTo>
                      <a:pt x="0" y="1"/>
                      <a:pt x="0" y="214"/>
                      <a:pt x="122" y="214"/>
                    </a:cubicBezTo>
                    <a:cubicBezTo>
                      <a:pt x="243" y="214"/>
                      <a:pt x="243"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4340;p44">
                <a:extLst>
                  <a:ext uri="{FF2B5EF4-FFF2-40B4-BE49-F238E27FC236}">
                    <a16:creationId xmlns:a16="http://schemas.microsoft.com/office/drawing/2014/main" id="{3E725724-B87B-F72A-76EE-65BE6F6AC47B}"/>
                  </a:ext>
                </a:extLst>
              </p:cNvPr>
              <p:cNvSpPr/>
              <p:nvPr/>
            </p:nvSpPr>
            <p:spPr>
              <a:xfrm>
                <a:off x="2076038" y="1896600"/>
                <a:ext cx="4575" cy="5325"/>
              </a:xfrm>
              <a:custGeom>
                <a:avLst/>
                <a:gdLst/>
                <a:ahLst/>
                <a:cxnLst/>
                <a:rect l="l" t="t" r="r" b="b"/>
                <a:pathLst>
                  <a:path w="183" h="213" extrusionOk="0">
                    <a:moveTo>
                      <a:pt x="31" y="0"/>
                    </a:moveTo>
                    <a:cubicBezTo>
                      <a:pt x="31" y="0"/>
                      <a:pt x="31" y="31"/>
                      <a:pt x="31" y="31"/>
                    </a:cubicBezTo>
                    <a:cubicBezTo>
                      <a:pt x="31" y="31"/>
                      <a:pt x="0" y="31"/>
                      <a:pt x="0" y="61"/>
                    </a:cubicBezTo>
                    <a:cubicBezTo>
                      <a:pt x="0" y="91"/>
                      <a:pt x="0" y="91"/>
                      <a:pt x="0" y="91"/>
                    </a:cubicBezTo>
                    <a:cubicBezTo>
                      <a:pt x="0" y="122"/>
                      <a:pt x="0" y="122"/>
                      <a:pt x="0" y="122"/>
                    </a:cubicBezTo>
                    <a:cubicBezTo>
                      <a:pt x="0" y="152"/>
                      <a:pt x="0" y="152"/>
                      <a:pt x="0" y="152"/>
                    </a:cubicBezTo>
                    <a:cubicBezTo>
                      <a:pt x="0" y="182"/>
                      <a:pt x="31" y="182"/>
                      <a:pt x="31" y="182"/>
                    </a:cubicBezTo>
                    <a:cubicBezTo>
                      <a:pt x="31" y="213"/>
                      <a:pt x="31" y="213"/>
                      <a:pt x="61" y="213"/>
                    </a:cubicBezTo>
                    <a:lnTo>
                      <a:pt x="152" y="213"/>
                    </a:lnTo>
                    <a:cubicBezTo>
                      <a:pt x="152" y="182"/>
                      <a:pt x="152" y="182"/>
                      <a:pt x="152" y="182"/>
                    </a:cubicBezTo>
                    <a:cubicBezTo>
                      <a:pt x="152" y="182"/>
                      <a:pt x="183" y="182"/>
                      <a:pt x="183" y="152"/>
                    </a:cubicBezTo>
                    <a:cubicBezTo>
                      <a:pt x="183" y="152"/>
                      <a:pt x="183" y="152"/>
                      <a:pt x="183" y="122"/>
                    </a:cubicBezTo>
                    <a:cubicBezTo>
                      <a:pt x="183" y="122"/>
                      <a:pt x="183" y="122"/>
                      <a:pt x="183" y="91"/>
                    </a:cubicBezTo>
                    <a:cubicBezTo>
                      <a:pt x="183" y="91"/>
                      <a:pt x="183" y="61"/>
                      <a:pt x="183" y="61"/>
                    </a:cubicBezTo>
                    <a:cubicBezTo>
                      <a:pt x="183" y="61"/>
                      <a:pt x="183" y="31"/>
                      <a:pt x="183" y="31"/>
                    </a:cubicBezTo>
                    <a:cubicBezTo>
                      <a:pt x="152" y="31"/>
                      <a:pt x="152" y="31"/>
                      <a:pt x="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4341;p44">
                <a:extLst>
                  <a:ext uri="{FF2B5EF4-FFF2-40B4-BE49-F238E27FC236}">
                    <a16:creationId xmlns:a16="http://schemas.microsoft.com/office/drawing/2014/main" id="{A4461E79-66B4-4E95-D359-E0095B08A338}"/>
                  </a:ext>
                </a:extLst>
              </p:cNvPr>
              <p:cNvSpPr/>
              <p:nvPr/>
            </p:nvSpPr>
            <p:spPr>
              <a:xfrm>
                <a:off x="2104163" y="1901900"/>
                <a:ext cx="2300" cy="1550"/>
              </a:xfrm>
              <a:custGeom>
                <a:avLst/>
                <a:gdLst/>
                <a:ahLst/>
                <a:cxnLst/>
                <a:rect l="l" t="t" r="r" b="b"/>
                <a:pathLst>
                  <a:path w="92" h="62" extrusionOk="0">
                    <a:moveTo>
                      <a:pt x="30" y="1"/>
                    </a:moveTo>
                    <a:cubicBezTo>
                      <a:pt x="0" y="1"/>
                      <a:pt x="0" y="62"/>
                      <a:pt x="30" y="62"/>
                    </a:cubicBezTo>
                    <a:cubicBezTo>
                      <a:pt x="91" y="62"/>
                      <a:pt x="91" y="1"/>
                      <a:pt x="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4342;p44">
                <a:extLst>
                  <a:ext uri="{FF2B5EF4-FFF2-40B4-BE49-F238E27FC236}">
                    <a16:creationId xmlns:a16="http://schemas.microsoft.com/office/drawing/2014/main" id="{99E8C988-C965-F3A8-E919-BC9E0D6A3329}"/>
                  </a:ext>
                </a:extLst>
              </p:cNvPr>
              <p:cNvSpPr/>
              <p:nvPr/>
            </p:nvSpPr>
            <p:spPr>
              <a:xfrm>
                <a:off x="2120863" y="1951300"/>
                <a:ext cx="9150" cy="6875"/>
              </a:xfrm>
              <a:custGeom>
                <a:avLst/>
                <a:gdLst/>
                <a:ahLst/>
                <a:cxnLst/>
                <a:rect l="l" t="t" r="r" b="b"/>
                <a:pathLst>
                  <a:path w="366" h="275" extrusionOk="0">
                    <a:moveTo>
                      <a:pt x="183" y="1"/>
                    </a:moveTo>
                    <a:cubicBezTo>
                      <a:pt x="1" y="1"/>
                      <a:pt x="1" y="274"/>
                      <a:pt x="183" y="274"/>
                    </a:cubicBezTo>
                    <a:cubicBezTo>
                      <a:pt x="366" y="274"/>
                      <a:pt x="366"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4343;p44">
                <a:extLst>
                  <a:ext uri="{FF2B5EF4-FFF2-40B4-BE49-F238E27FC236}">
                    <a16:creationId xmlns:a16="http://schemas.microsoft.com/office/drawing/2014/main" id="{92DC19E3-221C-48EB-8DF7-41D7AB233D9F}"/>
                  </a:ext>
                </a:extLst>
              </p:cNvPr>
              <p:cNvSpPr/>
              <p:nvPr/>
            </p:nvSpPr>
            <p:spPr>
              <a:xfrm>
                <a:off x="2158113" y="1945225"/>
                <a:ext cx="775" cy="25"/>
              </a:xfrm>
              <a:custGeom>
                <a:avLst/>
                <a:gdLst/>
                <a:ahLst/>
                <a:cxnLst/>
                <a:rect l="l" t="t" r="r" b="b"/>
                <a:pathLst>
                  <a:path w="31" h="1" extrusionOk="0">
                    <a:moveTo>
                      <a:pt x="0" y="0"/>
                    </a:moveTo>
                    <a:cubicBezTo>
                      <a:pt x="0" y="0"/>
                      <a:pt x="31" y="0"/>
                      <a:pt x="0" y="0"/>
                    </a:cubicBezTo>
                    <a:cubicBezTo>
                      <a:pt x="0" y="0"/>
                      <a:pt x="0" y="0"/>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4344;p44">
                <a:extLst>
                  <a:ext uri="{FF2B5EF4-FFF2-40B4-BE49-F238E27FC236}">
                    <a16:creationId xmlns:a16="http://schemas.microsoft.com/office/drawing/2014/main" id="{BF27F59F-DE13-122E-4E4D-0EBFFDD31947}"/>
                  </a:ext>
                </a:extLst>
              </p:cNvPr>
              <p:cNvSpPr/>
              <p:nvPr/>
            </p:nvSpPr>
            <p:spPr>
              <a:xfrm>
                <a:off x="1955213" y="1944475"/>
                <a:ext cx="8375" cy="6100"/>
              </a:xfrm>
              <a:custGeom>
                <a:avLst/>
                <a:gdLst/>
                <a:ahLst/>
                <a:cxnLst/>
                <a:rect l="l" t="t" r="r" b="b"/>
                <a:pathLst>
                  <a:path w="335" h="244" extrusionOk="0">
                    <a:moveTo>
                      <a:pt x="183" y="0"/>
                    </a:moveTo>
                    <a:cubicBezTo>
                      <a:pt x="1" y="0"/>
                      <a:pt x="1" y="243"/>
                      <a:pt x="183" y="243"/>
                    </a:cubicBezTo>
                    <a:cubicBezTo>
                      <a:pt x="335" y="243"/>
                      <a:pt x="335"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4345;p44">
                <a:extLst>
                  <a:ext uri="{FF2B5EF4-FFF2-40B4-BE49-F238E27FC236}">
                    <a16:creationId xmlns:a16="http://schemas.microsoft.com/office/drawing/2014/main" id="{E52D3048-2930-4734-D441-D0EE647A8825}"/>
                  </a:ext>
                </a:extLst>
              </p:cNvPr>
              <p:cNvSpPr/>
              <p:nvPr/>
            </p:nvSpPr>
            <p:spPr>
              <a:xfrm>
                <a:off x="1990163" y="1859350"/>
                <a:ext cx="6875" cy="5350"/>
              </a:xfrm>
              <a:custGeom>
                <a:avLst/>
                <a:gdLst/>
                <a:ahLst/>
                <a:cxnLst/>
                <a:rect l="l" t="t" r="r" b="b"/>
                <a:pathLst>
                  <a:path w="275" h="214" extrusionOk="0">
                    <a:moveTo>
                      <a:pt x="122" y="1"/>
                    </a:moveTo>
                    <a:cubicBezTo>
                      <a:pt x="1" y="1"/>
                      <a:pt x="1" y="214"/>
                      <a:pt x="122" y="214"/>
                    </a:cubicBezTo>
                    <a:cubicBezTo>
                      <a:pt x="274" y="214"/>
                      <a:pt x="274"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4346;p44">
                <a:extLst>
                  <a:ext uri="{FF2B5EF4-FFF2-40B4-BE49-F238E27FC236}">
                    <a16:creationId xmlns:a16="http://schemas.microsoft.com/office/drawing/2014/main" id="{A2354B3E-1C2F-2DD9-5629-8387D626ACD2}"/>
                  </a:ext>
                </a:extLst>
              </p:cNvPr>
              <p:cNvSpPr/>
              <p:nvPr/>
            </p:nvSpPr>
            <p:spPr>
              <a:xfrm>
                <a:off x="2006888" y="1847200"/>
                <a:ext cx="5350" cy="3825"/>
              </a:xfrm>
              <a:custGeom>
                <a:avLst/>
                <a:gdLst/>
                <a:ahLst/>
                <a:cxnLst/>
                <a:rect l="l" t="t" r="r" b="b"/>
                <a:pathLst>
                  <a:path w="214" h="153" extrusionOk="0">
                    <a:moveTo>
                      <a:pt x="92" y="0"/>
                    </a:moveTo>
                    <a:cubicBezTo>
                      <a:pt x="0" y="0"/>
                      <a:pt x="0" y="152"/>
                      <a:pt x="92" y="152"/>
                    </a:cubicBezTo>
                    <a:cubicBezTo>
                      <a:pt x="213" y="152"/>
                      <a:pt x="213"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4347;p44">
                <a:extLst>
                  <a:ext uri="{FF2B5EF4-FFF2-40B4-BE49-F238E27FC236}">
                    <a16:creationId xmlns:a16="http://schemas.microsoft.com/office/drawing/2014/main" id="{C6184E8F-8891-2955-8742-8D32A62B6D89}"/>
                  </a:ext>
                </a:extLst>
              </p:cNvPr>
              <p:cNvSpPr/>
              <p:nvPr/>
            </p:nvSpPr>
            <p:spPr>
              <a:xfrm>
                <a:off x="2060838" y="1885200"/>
                <a:ext cx="3825" cy="2300"/>
              </a:xfrm>
              <a:custGeom>
                <a:avLst/>
                <a:gdLst/>
                <a:ahLst/>
                <a:cxnLst/>
                <a:rect l="l" t="t" r="r" b="b"/>
                <a:pathLst>
                  <a:path w="153" h="92" extrusionOk="0">
                    <a:moveTo>
                      <a:pt x="92" y="0"/>
                    </a:moveTo>
                    <a:cubicBezTo>
                      <a:pt x="1" y="0"/>
                      <a:pt x="1" y="91"/>
                      <a:pt x="92" y="91"/>
                    </a:cubicBezTo>
                    <a:cubicBezTo>
                      <a:pt x="152" y="91"/>
                      <a:pt x="152"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4348;p44">
                <a:extLst>
                  <a:ext uri="{FF2B5EF4-FFF2-40B4-BE49-F238E27FC236}">
                    <a16:creationId xmlns:a16="http://schemas.microsoft.com/office/drawing/2014/main" id="{600794FA-86F3-AEC6-0501-8CBDF2D4BB4B}"/>
                  </a:ext>
                </a:extLst>
              </p:cNvPr>
              <p:cNvSpPr/>
              <p:nvPr/>
            </p:nvSpPr>
            <p:spPr>
              <a:xfrm>
                <a:off x="2065388" y="1898100"/>
                <a:ext cx="6875" cy="6125"/>
              </a:xfrm>
              <a:custGeom>
                <a:avLst/>
                <a:gdLst/>
                <a:ahLst/>
                <a:cxnLst/>
                <a:rect l="l" t="t" r="r" b="b"/>
                <a:pathLst>
                  <a:path w="275" h="245" extrusionOk="0">
                    <a:moveTo>
                      <a:pt x="153" y="1"/>
                    </a:moveTo>
                    <a:cubicBezTo>
                      <a:pt x="1" y="1"/>
                      <a:pt x="1" y="244"/>
                      <a:pt x="153" y="244"/>
                    </a:cubicBezTo>
                    <a:cubicBezTo>
                      <a:pt x="274" y="244"/>
                      <a:pt x="274" y="1"/>
                      <a:pt x="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4349;p44">
                <a:extLst>
                  <a:ext uri="{FF2B5EF4-FFF2-40B4-BE49-F238E27FC236}">
                    <a16:creationId xmlns:a16="http://schemas.microsoft.com/office/drawing/2014/main" id="{EF77F995-69B2-97E1-14AC-5EC487AE9A5C}"/>
                  </a:ext>
                </a:extLst>
              </p:cNvPr>
              <p:cNvSpPr/>
              <p:nvPr/>
            </p:nvSpPr>
            <p:spPr>
              <a:xfrm>
                <a:off x="2090463" y="1894300"/>
                <a:ext cx="8400" cy="6875"/>
              </a:xfrm>
              <a:custGeom>
                <a:avLst/>
                <a:gdLst/>
                <a:ahLst/>
                <a:cxnLst/>
                <a:rect l="l" t="t" r="r" b="b"/>
                <a:pathLst>
                  <a:path w="336" h="275" extrusionOk="0">
                    <a:moveTo>
                      <a:pt x="183" y="1"/>
                    </a:moveTo>
                    <a:cubicBezTo>
                      <a:pt x="1" y="1"/>
                      <a:pt x="1" y="274"/>
                      <a:pt x="183" y="274"/>
                    </a:cubicBezTo>
                    <a:cubicBezTo>
                      <a:pt x="335" y="274"/>
                      <a:pt x="335"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4350;p44">
                <a:extLst>
                  <a:ext uri="{FF2B5EF4-FFF2-40B4-BE49-F238E27FC236}">
                    <a16:creationId xmlns:a16="http://schemas.microsoft.com/office/drawing/2014/main" id="{E5EB099D-646E-19C5-701D-D064526B1F8A}"/>
                  </a:ext>
                </a:extLst>
              </p:cNvPr>
              <p:cNvSpPr/>
              <p:nvPr/>
            </p:nvSpPr>
            <p:spPr>
              <a:xfrm>
                <a:off x="1542588" y="2210875"/>
                <a:ext cx="258100" cy="515750"/>
              </a:xfrm>
              <a:custGeom>
                <a:avLst/>
                <a:gdLst/>
                <a:ahLst/>
                <a:cxnLst/>
                <a:rect l="l" t="t" r="r" b="b"/>
                <a:pathLst>
                  <a:path w="10324" h="20630" extrusionOk="0">
                    <a:moveTo>
                      <a:pt x="9165" y="1"/>
                    </a:moveTo>
                    <a:cubicBezTo>
                      <a:pt x="9152" y="1"/>
                      <a:pt x="9137" y="4"/>
                      <a:pt x="9119" y="13"/>
                    </a:cubicBezTo>
                    <a:cubicBezTo>
                      <a:pt x="6171" y="1107"/>
                      <a:pt x="1186" y="1320"/>
                      <a:pt x="669" y="5211"/>
                    </a:cubicBezTo>
                    <a:cubicBezTo>
                      <a:pt x="1" y="10104"/>
                      <a:pt x="882" y="15819"/>
                      <a:pt x="2402" y="20530"/>
                    </a:cubicBezTo>
                    <a:cubicBezTo>
                      <a:pt x="2425" y="20600"/>
                      <a:pt x="2475" y="20629"/>
                      <a:pt x="2526" y="20629"/>
                    </a:cubicBezTo>
                    <a:cubicBezTo>
                      <a:pt x="2609" y="20629"/>
                      <a:pt x="2694" y="20551"/>
                      <a:pt x="2675" y="20439"/>
                    </a:cubicBezTo>
                    <a:cubicBezTo>
                      <a:pt x="1946" y="16183"/>
                      <a:pt x="852" y="12141"/>
                      <a:pt x="882" y="7764"/>
                    </a:cubicBezTo>
                    <a:cubicBezTo>
                      <a:pt x="882" y="6761"/>
                      <a:pt x="852" y="5697"/>
                      <a:pt x="1095" y="4724"/>
                    </a:cubicBezTo>
                    <a:cubicBezTo>
                      <a:pt x="1399" y="3417"/>
                      <a:pt x="2250" y="2718"/>
                      <a:pt x="3435" y="2171"/>
                    </a:cubicBezTo>
                    <a:cubicBezTo>
                      <a:pt x="4104" y="1867"/>
                      <a:pt x="4834" y="1624"/>
                      <a:pt x="5533" y="1381"/>
                    </a:cubicBezTo>
                    <a:cubicBezTo>
                      <a:pt x="6384" y="4207"/>
                      <a:pt x="6870" y="6973"/>
                      <a:pt x="7083" y="9922"/>
                    </a:cubicBezTo>
                    <a:cubicBezTo>
                      <a:pt x="7174" y="11472"/>
                      <a:pt x="7387" y="13113"/>
                      <a:pt x="6718" y="14572"/>
                    </a:cubicBezTo>
                    <a:cubicBezTo>
                      <a:pt x="6536" y="14937"/>
                      <a:pt x="6323" y="15302"/>
                      <a:pt x="6110" y="15636"/>
                    </a:cubicBezTo>
                    <a:cubicBezTo>
                      <a:pt x="6049" y="15363"/>
                      <a:pt x="5897" y="15059"/>
                      <a:pt x="5806" y="14785"/>
                    </a:cubicBezTo>
                    <a:cubicBezTo>
                      <a:pt x="5624" y="14390"/>
                      <a:pt x="5472" y="13995"/>
                      <a:pt x="5320" y="13600"/>
                    </a:cubicBezTo>
                    <a:cubicBezTo>
                      <a:pt x="5295" y="13538"/>
                      <a:pt x="5246" y="13512"/>
                      <a:pt x="5198" y="13512"/>
                    </a:cubicBezTo>
                    <a:cubicBezTo>
                      <a:pt x="5127" y="13512"/>
                      <a:pt x="5059" y="13570"/>
                      <a:pt x="5077" y="13660"/>
                    </a:cubicBezTo>
                    <a:cubicBezTo>
                      <a:pt x="5229" y="14056"/>
                      <a:pt x="5350" y="14481"/>
                      <a:pt x="5472" y="14876"/>
                    </a:cubicBezTo>
                    <a:cubicBezTo>
                      <a:pt x="5593" y="15211"/>
                      <a:pt x="5685" y="15606"/>
                      <a:pt x="5928" y="15910"/>
                    </a:cubicBezTo>
                    <a:cubicBezTo>
                      <a:pt x="5472" y="16578"/>
                      <a:pt x="4955" y="17186"/>
                      <a:pt x="4408" y="17673"/>
                    </a:cubicBezTo>
                    <a:cubicBezTo>
                      <a:pt x="4263" y="17793"/>
                      <a:pt x="4386" y="17952"/>
                      <a:pt x="4519" y="17952"/>
                    </a:cubicBezTo>
                    <a:cubicBezTo>
                      <a:pt x="4554" y="17952"/>
                      <a:pt x="4589" y="17941"/>
                      <a:pt x="4621" y="17916"/>
                    </a:cubicBezTo>
                    <a:cubicBezTo>
                      <a:pt x="6900" y="16153"/>
                      <a:pt x="7630" y="13569"/>
                      <a:pt x="7478" y="10834"/>
                    </a:cubicBezTo>
                    <a:cubicBezTo>
                      <a:pt x="7326" y="7642"/>
                      <a:pt x="7083" y="4238"/>
                      <a:pt x="5715" y="1350"/>
                    </a:cubicBezTo>
                    <a:cubicBezTo>
                      <a:pt x="5958" y="1259"/>
                      <a:pt x="6232" y="1168"/>
                      <a:pt x="6475" y="1107"/>
                    </a:cubicBezTo>
                    <a:cubicBezTo>
                      <a:pt x="6779" y="3812"/>
                      <a:pt x="7235" y="6487"/>
                      <a:pt x="7630" y="9192"/>
                    </a:cubicBezTo>
                    <a:lnTo>
                      <a:pt x="7630" y="9162"/>
                    </a:lnTo>
                    <a:cubicBezTo>
                      <a:pt x="7873" y="10651"/>
                      <a:pt x="7782" y="13083"/>
                      <a:pt x="9241" y="13964"/>
                    </a:cubicBezTo>
                    <a:cubicBezTo>
                      <a:pt x="9302" y="14238"/>
                      <a:pt x="9454" y="14481"/>
                      <a:pt x="9636" y="14694"/>
                    </a:cubicBezTo>
                    <a:cubicBezTo>
                      <a:pt x="9663" y="14721"/>
                      <a:pt x="9695" y="14732"/>
                      <a:pt x="9726" y="14732"/>
                    </a:cubicBezTo>
                    <a:cubicBezTo>
                      <a:pt x="9801" y="14732"/>
                      <a:pt x="9870" y="14667"/>
                      <a:pt x="9849" y="14603"/>
                    </a:cubicBezTo>
                    <a:cubicBezTo>
                      <a:pt x="9697" y="14086"/>
                      <a:pt x="9514" y="13691"/>
                      <a:pt x="9575" y="13174"/>
                    </a:cubicBezTo>
                    <a:cubicBezTo>
                      <a:pt x="9636" y="12657"/>
                      <a:pt x="9879" y="12262"/>
                      <a:pt x="10274" y="11928"/>
                    </a:cubicBezTo>
                    <a:cubicBezTo>
                      <a:pt x="10324" y="11879"/>
                      <a:pt x="10273" y="11790"/>
                      <a:pt x="10220" y="11790"/>
                    </a:cubicBezTo>
                    <a:cubicBezTo>
                      <a:pt x="10208" y="11790"/>
                      <a:pt x="10195" y="11795"/>
                      <a:pt x="10183" y="11806"/>
                    </a:cubicBezTo>
                    <a:cubicBezTo>
                      <a:pt x="9606" y="12141"/>
                      <a:pt x="9211" y="12840"/>
                      <a:pt x="9211" y="13539"/>
                    </a:cubicBezTo>
                    <a:cubicBezTo>
                      <a:pt x="7873" y="12323"/>
                      <a:pt x="7964" y="9071"/>
                      <a:pt x="7721" y="7521"/>
                    </a:cubicBezTo>
                    <a:cubicBezTo>
                      <a:pt x="7387" y="5363"/>
                      <a:pt x="7052" y="3204"/>
                      <a:pt x="6597" y="1046"/>
                    </a:cubicBezTo>
                    <a:cubicBezTo>
                      <a:pt x="7478" y="773"/>
                      <a:pt x="8359" y="530"/>
                      <a:pt x="9180" y="165"/>
                    </a:cubicBezTo>
                    <a:cubicBezTo>
                      <a:pt x="9258" y="139"/>
                      <a:pt x="9247" y="1"/>
                      <a:pt x="9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4351;p44">
                <a:extLst>
                  <a:ext uri="{FF2B5EF4-FFF2-40B4-BE49-F238E27FC236}">
                    <a16:creationId xmlns:a16="http://schemas.microsoft.com/office/drawing/2014/main" id="{419F30E2-E168-1F23-570D-8B999B09A1FA}"/>
                  </a:ext>
                </a:extLst>
              </p:cNvPr>
              <p:cNvSpPr/>
              <p:nvPr/>
            </p:nvSpPr>
            <p:spPr>
              <a:xfrm>
                <a:off x="1651263" y="2661425"/>
                <a:ext cx="35325" cy="111725"/>
              </a:xfrm>
              <a:custGeom>
                <a:avLst/>
                <a:gdLst/>
                <a:ahLst/>
                <a:cxnLst/>
                <a:rect l="l" t="t" r="r" b="b"/>
                <a:pathLst>
                  <a:path w="1413" h="4469" extrusionOk="0">
                    <a:moveTo>
                      <a:pt x="46" y="0"/>
                    </a:moveTo>
                    <a:cubicBezTo>
                      <a:pt x="23" y="0"/>
                      <a:pt x="0" y="15"/>
                      <a:pt x="0" y="46"/>
                    </a:cubicBezTo>
                    <a:cubicBezTo>
                      <a:pt x="61" y="745"/>
                      <a:pt x="243" y="1566"/>
                      <a:pt x="608" y="2234"/>
                    </a:cubicBezTo>
                    <a:cubicBezTo>
                      <a:pt x="517" y="2964"/>
                      <a:pt x="426" y="3815"/>
                      <a:pt x="760" y="4423"/>
                    </a:cubicBezTo>
                    <a:cubicBezTo>
                      <a:pt x="775" y="4453"/>
                      <a:pt x="806" y="4468"/>
                      <a:pt x="832" y="4468"/>
                    </a:cubicBezTo>
                    <a:cubicBezTo>
                      <a:pt x="859" y="4468"/>
                      <a:pt x="882" y="4453"/>
                      <a:pt x="882" y="4423"/>
                    </a:cubicBezTo>
                    <a:cubicBezTo>
                      <a:pt x="942" y="4028"/>
                      <a:pt x="851" y="3633"/>
                      <a:pt x="851" y="3237"/>
                    </a:cubicBezTo>
                    <a:cubicBezTo>
                      <a:pt x="821" y="3025"/>
                      <a:pt x="821" y="2812"/>
                      <a:pt x="821" y="2599"/>
                    </a:cubicBezTo>
                    <a:lnTo>
                      <a:pt x="821" y="2599"/>
                    </a:lnTo>
                    <a:cubicBezTo>
                      <a:pt x="912" y="2721"/>
                      <a:pt x="1034" y="2842"/>
                      <a:pt x="1155" y="2964"/>
                    </a:cubicBezTo>
                    <a:cubicBezTo>
                      <a:pt x="1180" y="2980"/>
                      <a:pt x="1211" y="2988"/>
                      <a:pt x="1242" y="2988"/>
                    </a:cubicBezTo>
                    <a:cubicBezTo>
                      <a:pt x="1327" y="2988"/>
                      <a:pt x="1413" y="2931"/>
                      <a:pt x="1368" y="2842"/>
                    </a:cubicBezTo>
                    <a:cubicBezTo>
                      <a:pt x="1186" y="2417"/>
                      <a:pt x="882" y="2052"/>
                      <a:pt x="699" y="1626"/>
                    </a:cubicBezTo>
                    <a:cubicBezTo>
                      <a:pt x="456" y="1140"/>
                      <a:pt x="243" y="593"/>
                      <a:pt x="91" y="46"/>
                    </a:cubicBezTo>
                    <a:cubicBezTo>
                      <a:pt x="91" y="15"/>
                      <a:pt x="69" y="0"/>
                      <a:pt x="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4352;p44">
                <a:extLst>
                  <a:ext uri="{FF2B5EF4-FFF2-40B4-BE49-F238E27FC236}">
                    <a16:creationId xmlns:a16="http://schemas.microsoft.com/office/drawing/2014/main" id="{A72B5193-1558-4FBD-297B-068F7599438D}"/>
                  </a:ext>
                </a:extLst>
              </p:cNvPr>
              <p:cNvSpPr/>
              <p:nvPr/>
            </p:nvSpPr>
            <p:spPr>
              <a:xfrm>
                <a:off x="2225263" y="2215425"/>
                <a:ext cx="258100" cy="515750"/>
              </a:xfrm>
              <a:custGeom>
                <a:avLst/>
                <a:gdLst/>
                <a:ahLst/>
                <a:cxnLst/>
                <a:rect l="l" t="t" r="r" b="b"/>
                <a:pathLst>
                  <a:path w="10324" h="20630" extrusionOk="0">
                    <a:moveTo>
                      <a:pt x="1138" y="1"/>
                    </a:moveTo>
                    <a:cubicBezTo>
                      <a:pt x="1070" y="1"/>
                      <a:pt x="1040" y="139"/>
                      <a:pt x="1144" y="165"/>
                    </a:cubicBezTo>
                    <a:cubicBezTo>
                      <a:pt x="1965" y="530"/>
                      <a:pt x="2846" y="773"/>
                      <a:pt x="3697" y="1047"/>
                    </a:cubicBezTo>
                    <a:cubicBezTo>
                      <a:pt x="3272" y="3205"/>
                      <a:pt x="2937" y="5363"/>
                      <a:pt x="2603" y="7521"/>
                    </a:cubicBezTo>
                    <a:cubicBezTo>
                      <a:pt x="2360" y="9071"/>
                      <a:pt x="2421" y="12293"/>
                      <a:pt x="1114" y="13539"/>
                    </a:cubicBezTo>
                    <a:cubicBezTo>
                      <a:pt x="1174" y="12779"/>
                      <a:pt x="779" y="11959"/>
                      <a:pt x="141" y="11624"/>
                    </a:cubicBezTo>
                    <a:cubicBezTo>
                      <a:pt x="129" y="11612"/>
                      <a:pt x="116" y="11608"/>
                      <a:pt x="103" y="11608"/>
                    </a:cubicBezTo>
                    <a:cubicBezTo>
                      <a:pt x="50" y="11608"/>
                      <a:pt x="1" y="11691"/>
                      <a:pt x="50" y="11716"/>
                    </a:cubicBezTo>
                    <a:cubicBezTo>
                      <a:pt x="415" y="12050"/>
                      <a:pt x="688" y="12475"/>
                      <a:pt x="749" y="12992"/>
                    </a:cubicBezTo>
                    <a:cubicBezTo>
                      <a:pt x="840" y="13509"/>
                      <a:pt x="627" y="13904"/>
                      <a:pt x="475" y="14390"/>
                    </a:cubicBezTo>
                    <a:cubicBezTo>
                      <a:pt x="475" y="14477"/>
                      <a:pt x="538" y="14549"/>
                      <a:pt x="607" y="14549"/>
                    </a:cubicBezTo>
                    <a:cubicBezTo>
                      <a:pt x="634" y="14549"/>
                      <a:pt x="662" y="14538"/>
                      <a:pt x="688" y="14512"/>
                    </a:cubicBezTo>
                    <a:cubicBezTo>
                      <a:pt x="840" y="14360"/>
                      <a:pt x="931" y="14178"/>
                      <a:pt x="1022" y="13995"/>
                    </a:cubicBezTo>
                    <a:cubicBezTo>
                      <a:pt x="2542" y="13144"/>
                      <a:pt x="2451" y="10652"/>
                      <a:pt x="2664" y="9162"/>
                    </a:cubicBezTo>
                    <a:cubicBezTo>
                      <a:pt x="3089" y="6488"/>
                      <a:pt x="3515" y="3813"/>
                      <a:pt x="3849" y="1107"/>
                    </a:cubicBezTo>
                    <a:cubicBezTo>
                      <a:pt x="4092" y="1168"/>
                      <a:pt x="4366" y="1259"/>
                      <a:pt x="4609" y="1351"/>
                    </a:cubicBezTo>
                    <a:cubicBezTo>
                      <a:pt x="3241" y="4238"/>
                      <a:pt x="2998" y="7643"/>
                      <a:pt x="2846" y="10804"/>
                    </a:cubicBezTo>
                    <a:cubicBezTo>
                      <a:pt x="2694" y="13570"/>
                      <a:pt x="3424" y="16123"/>
                      <a:pt x="5673" y="17916"/>
                    </a:cubicBezTo>
                    <a:cubicBezTo>
                      <a:pt x="5711" y="17941"/>
                      <a:pt x="5751" y="17952"/>
                      <a:pt x="5790" y="17952"/>
                    </a:cubicBezTo>
                    <a:cubicBezTo>
                      <a:pt x="5938" y="17952"/>
                      <a:pt x="6061" y="17794"/>
                      <a:pt x="5916" y="17673"/>
                    </a:cubicBezTo>
                    <a:cubicBezTo>
                      <a:pt x="5369" y="17187"/>
                      <a:pt x="4822" y="16548"/>
                      <a:pt x="4396" y="15910"/>
                    </a:cubicBezTo>
                    <a:cubicBezTo>
                      <a:pt x="4640" y="15606"/>
                      <a:pt x="4731" y="15211"/>
                      <a:pt x="4852" y="14846"/>
                    </a:cubicBezTo>
                    <a:cubicBezTo>
                      <a:pt x="4974" y="14451"/>
                      <a:pt x="5095" y="14056"/>
                      <a:pt x="5247" y="13661"/>
                    </a:cubicBezTo>
                    <a:cubicBezTo>
                      <a:pt x="5266" y="13570"/>
                      <a:pt x="5197" y="13512"/>
                      <a:pt x="5126" y="13512"/>
                    </a:cubicBezTo>
                    <a:cubicBezTo>
                      <a:pt x="5078" y="13512"/>
                      <a:pt x="5029" y="13539"/>
                      <a:pt x="5004" y="13600"/>
                    </a:cubicBezTo>
                    <a:cubicBezTo>
                      <a:pt x="4852" y="13995"/>
                      <a:pt x="4670" y="14390"/>
                      <a:pt x="4518" y="14786"/>
                    </a:cubicBezTo>
                    <a:cubicBezTo>
                      <a:pt x="4427" y="15059"/>
                      <a:pt x="4275" y="15333"/>
                      <a:pt x="4214" y="15637"/>
                    </a:cubicBezTo>
                    <a:cubicBezTo>
                      <a:pt x="4001" y="15272"/>
                      <a:pt x="3788" y="14937"/>
                      <a:pt x="3606" y="14573"/>
                    </a:cubicBezTo>
                    <a:cubicBezTo>
                      <a:pt x="2907" y="13114"/>
                      <a:pt x="3150" y="11472"/>
                      <a:pt x="3241" y="9922"/>
                    </a:cubicBezTo>
                    <a:cubicBezTo>
                      <a:pt x="3454" y="6974"/>
                      <a:pt x="3940" y="4208"/>
                      <a:pt x="4792" y="1381"/>
                    </a:cubicBezTo>
                    <a:cubicBezTo>
                      <a:pt x="5339" y="1563"/>
                      <a:pt x="5855" y="1746"/>
                      <a:pt x="6402" y="1959"/>
                    </a:cubicBezTo>
                    <a:cubicBezTo>
                      <a:pt x="7527" y="2415"/>
                      <a:pt x="8713" y="2992"/>
                      <a:pt x="9168" y="4208"/>
                    </a:cubicBezTo>
                    <a:cubicBezTo>
                      <a:pt x="9533" y="5272"/>
                      <a:pt x="9442" y="6670"/>
                      <a:pt x="9442" y="7764"/>
                    </a:cubicBezTo>
                    <a:cubicBezTo>
                      <a:pt x="9472" y="12141"/>
                      <a:pt x="8378" y="16184"/>
                      <a:pt x="7649" y="20439"/>
                    </a:cubicBezTo>
                    <a:cubicBezTo>
                      <a:pt x="7611" y="20552"/>
                      <a:pt x="7701" y="20630"/>
                      <a:pt x="7790" y="20630"/>
                    </a:cubicBezTo>
                    <a:cubicBezTo>
                      <a:pt x="7845" y="20630"/>
                      <a:pt x="7899" y="20600"/>
                      <a:pt x="7922" y="20530"/>
                    </a:cubicBezTo>
                    <a:cubicBezTo>
                      <a:pt x="9412" y="15849"/>
                      <a:pt x="10324" y="10074"/>
                      <a:pt x="9655" y="5181"/>
                    </a:cubicBezTo>
                    <a:lnTo>
                      <a:pt x="9655" y="5181"/>
                    </a:lnTo>
                    <a:lnTo>
                      <a:pt x="9624" y="5211"/>
                    </a:lnTo>
                    <a:cubicBezTo>
                      <a:pt x="9108" y="1320"/>
                      <a:pt x="4184" y="1107"/>
                      <a:pt x="1174" y="13"/>
                    </a:cubicBezTo>
                    <a:cubicBezTo>
                      <a:pt x="1162" y="5"/>
                      <a:pt x="1149" y="1"/>
                      <a:pt x="1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4353;p44">
                <a:extLst>
                  <a:ext uri="{FF2B5EF4-FFF2-40B4-BE49-F238E27FC236}">
                    <a16:creationId xmlns:a16="http://schemas.microsoft.com/office/drawing/2014/main" id="{D2DE7C69-7024-3D79-0335-7F14567AAA9C}"/>
                  </a:ext>
                </a:extLst>
              </p:cNvPr>
              <p:cNvSpPr/>
              <p:nvPr/>
            </p:nvSpPr>
            <p:spPr>
              <a:xfrm>
                <a:off x="2338638" y="2665975"/>
                <a:ext cx="35675" cy="111725"/>
              </a:xfrm>
              <a:custGeom>
                <a:avLst/>
                <a:gdLst/>
                <a:ahLst/>
                <a:cxnLst/>
                <a:rect l="l" t="t" r="r" b="b"/>
                <a:pathLst>
                  <a:path w="1427" h="4469" extrusionOk="0">
                    <a:moveTo>
                      <a:pt x="1377" y="1"/>
                    </a:moveTo>
                    <a:cubicBezTo>
                      <a:pt x="1351" y="1"/>
                      <a:pt x="1320" y="16"/>
                      <a:pt x="1320" y="46"/>
                    </a:cubicBezTo>
                    <a:cubicBezTo>
                      <a:pt x="1199" y="593"/>
                      <a:pt x="986" y="1140"/>
                      <a:pt x="743" y="1627"/>
                    </a:cubicBezTo>
                    <a:cubicBezTo>
                      <a:pt x="530" y="2052"/>
                      <a:pt x="226" y="2417"/>
                      <a:pt x="44" y="2843"/>
                    </a:cubicBezTo>
                    <a:cubicBezTo>
                      <a:pt x="0" y="2930"/>
                      <a:pt x="81" y="3001"/>
                      <a:pt x="165" y="3001"/>
                    </a:cubicBezTo>
                    <a:cubicBezTo>
                      <a:pt x="197" y="3001"/>
                      <a:pt x="231" y="2990"/>
                      <a:pt x="257" y="2964"/>
                    </a:cubicBezTo>
                    <a:cubicBezTo>
                      <a:pt x="378" y="2873"/>
                      <a:pt x="500" y="2721"/>
                      <a:pt x="591" y="2599"/>
                    </a:cubicBezTo>
                    <a:lnTo>
                      <a:pt x="591" y="2599"/>
                    </a:lnTo>
                    <a:cubicBezTo>
                      <a:pt x="591" y="2812"/>
                      <a:pt x="591" y="3025"/>
                      <a:pt x="560" y="3268"/>
                    </a:cubicBezTo>
                    <a:cubicBezTo>
                      <a:pt x="560" y="3633"/>
                      <a:pt x="469" y="4028"/>
                      <a:pt x="530" y="4423"/>
                    </a:cubicBezTo>
                    <a:cubicBezTo>
                      <a:pt x="530" y="4454"/>
                      <a:pt x="560" y="4469"/>
                      <a:pt x="595" y="4469"/>
                    </a:cubicBezTo>
                    <a:cubicBezTo>
                      <a:pt x="629" y="4469"/>
                      <a:pt x="667" y="4454"/>
                      <a:pt x="682" y="4423"/>
                    </a:cubicBezTo>
                    <a:cubicBezTo>
                      <a:pt x="986" y="3815"/>
                      <a:pt x="925" y="2964"/>
                      <a:pt x="804" y="2235"/>
                    </a:cubicBezTo>
                    <a:cubicBezTo>
                      <a:pt x="1168" y="1566"/>
                      <a:pt x="1351" y="745"/>
                      <a:pt x="1412" y="46"/>
                    </a:cubicBezTo>
                    <a:cubicBezTo>
                      <a:pt x="1427" y="16"/>
                      <a:pt x="1404" y="1"/>
                      <a:pt x="13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4354;p44">
                <a:extLst>
                  <a:ext uri="{FF2B5EF4-FFF2-40B4-BE49-F238E27FC236}">
                    <a16:creationId xmlns:a16="http://schemas.microsoft.com/office/drawing/2014/main" id="{EA76A322-3B7B-FDAA-5766-1F7B4A950A81}"/>
                  </a:ext>
                </a:extLst>
              </p:cNvPr>
              <p:cNvSpPr/>
              <p:nvPr/>
            </p:nvSpPr>
            <p:spPr>
              <a:xfrm>
                <a:off x="1934288" y="2491075"/>
                <a:ext cx="65025" cy="114050"/>
              </a:xfrm>
              <a:custGeom>
                <a:avLst/>
                <a:gdLst/>
                <a:ahLst/>
                <a:cxnLst/>
                <a:rect l="l" t="t" r="r" b="b"/>
                <a:pathLst>
                  <a:path w="2601" h="4562" extrusionOk="0">
                    <a:moveTo>
                      <a:pt x="93" y="1"/>
                    </a:moveTo>
                    <a:cubicBezTo>
                      <a:pt x="43" y="1"/>
                      <a:pt x="1" y="65"/>
                      <a:pt x="47" y="112"/>
                    </a:cubicBezTo>
                    <a:cubicBezTo>
                      <a:pt x="1385" y="1328"/>
                      <a:pt x="2023" y="2817"/>
                      <a:pt x="2448" y="4519"/>
                    </a:cubicBezTo>
                    <a:cubicBezTo>
                      <a:pt x="2462" y="4547"/>
                      <a:pt x="2494" y="4562"/>
                      <a:pt x="2525" y="4562"/>
                    </a:cubicBezTo>
                    <a:cubicBezTo>
                      <a:pt x="2564" y="4562"/>
                      <a:pt x="2600" y="4539"/>
                      <a:pt x="2600" y="4489"/>
                    </a:cubicBezTo>
                    <a:cubicBezTo>
                      <a:pt x="2448" y="2756"/>
                      <a:pt x="1415" y="1145"/>
                      <a:pt x="138" y="21"/>
                    </a:cubicBezTo>
                    <a:cubicBezTo>
                      <a:pt x="124" y="7"/>
                      <a:pt x="109" y="1"/>
                      <a:pt x="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4355;p44">
                <a:extLst>
                  <a:ext uri="{FF2B5EF4-FFF2-40B4-BE49-F238E27FC236}">
                    <a16:creationId xmlns:a16="http://schemas.microsoft.com/office/drawing/2014/main" id="{ACBCF91C-1E69-0068-6C92-4D1BE325CD56}"/>
                  </a:ext>
                </a:extLst>
              </p:cNvPr>
              <p:cNvSpPr/>
              <p:nvPr/>
            </p:nvSpPr>
            <p:spPr>
              <a:xfrm>
                <a:off x="2005363" y="2489925"/>
                <a:ext cx="71250" cy="115125"/>
              </a:xfrm>
              <a:custGeom>
                <a:avLst/>
                <a:gdLst/>
                <a:ahLst/>
                <a:cxnLst/>
                <a:rect l="l" t="t" r="r" b="b"/>
                <a:pathLst>
                  <a:path w="2850" h="4605" extrusionOk="0">
                    <a:moveTo>
                      <a:pt x="2712" y="0"/>
                    </a:moveTo>
                    <a:cubicBezTo>
                      <a:pt x="2700" y="0"/>
                      <a:pt x="2688" y="2"/>
                      <a:pt x="2675" y="6"/>
                    </a:cubicBezTo>
                    <a:cubicBezTo>
                      <a:pt x="1277" y="1070"/>
                      <a:pt x="183" y="2681"/>
                      <a:pt x="1" y="4474"/>
                    </a:cubicBezTo>
                    <a:cubicBezTo>
                      <a:pt x="1" y="4558"/>
                      <a:pt x="74" y="4605"/>
                      <a:pt x="145" y="4605"/>
                    </a:cubicBezTo>
                    <a:cubicBezTo>
                      <a:pt x="204" y="4605"/>
                      <a:pt x="260" y="4573"/>
                      <a:pt x="274" y="4505"/>
                    </a:cubicBezTo>
                    <a:cubicBezTo>
                      <a:pt x="761" y="2802"/>
                      <a:pt x="1460" y="1374"/>
                      <a:pt x="2797" y="128"/>
                    </a:cubicBezTo>
                    <a:cubicBezTo>
                      <a:pt x="2850" y="75"/>
                      <a:pt x="2789" y="0"/>
                      <a:pt x="27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4356;p44">
                <a:extLst>
                  <a:ext uri="{FF2B5EF4-FFF2-40B4-BE49-F238E27FC236}">
                    <a16:creationId xmlns:a16="http://schemas.microsoft.com/office/drawing/2014/main" id="{FA0C7EE0-DBE9-111C-7555-5A377C07D893}"/>
                  </a:ext>
                </a:extLst>
              </p:cNvPr>
              <p:cNvSpPr/>
              <p:nvPr/>
            </p:nvSpPr>
            <p:spPr>
              <a:xfrm>
                <a:off x="1743363" y="1665575"/>
                <a:ext cx="539225" cy="534300"/>
              </a:xfrm>
              <a:custGeom>
                <a:avLst/>
                <a:gdLst/>
                <a:ahLst/>
                <a:cxnLst/>
                <a:rect l="l" t="t" r="r" b="b"/>
                <a:pathLst>
                  <a:path w="21569" h="21372" extrusionOk="0">
                    <a:moveTo>
                      <a:pt x="3001" y="7419"/>
                    </a:moveTo>
                    <a:cubicBezTo>
                      <a:pt x="2999" y="7427"/>
                      <a:pt x="3000" y="7437"/>
                      <a:pt x="3003" y="7448"/>
                    </a:cubicBezTo>
                    <a:cubicBezTo>
                      <a:pt x="3125" y="8724"/>
                      <a:pt x="3429" y="10153"/>
                      <a:pt x="3885" y="11582"/>
                    </a:cubicBezTo>
                    <a:cubicBezTo>
                      <a:pt x="3861" y="11583"/>
                      <a:pt x="3838" y="11583"/>
                      <a:pt x="3814" y="11583"/>
                    </a:cubicBezTo>
                    <a:cubicBezTo>
                      <a:pt x="2435" y="11583"/>
                      <a:pt x="1815" y="9830"/>
                      <a:pt x="1666" y="8724"/>
                    </a:cubicBezTo>
                    <a:cubicBezTo>
                      <a:pt x="1666" y="8694"/>
                      <a:pt x="1666" y="8694"/>
                      <a:pt x="1635" y="8664"/>
                    </a:cubicBezTo>
                    <a:cubicBezTo>
                      <a:pt x="1848" y="8512"/>
                      <a:pt x="2031" y="8360"/>
                      <a:pt x="2243" y="8208"/>
                    </a:cubicBezTo>
                    <a:cubicBezTo>
                      <a:pt x="2304" y="8816"/>
                      <a:pt x="2426" y="9484"/>
                      <a:pt x="2791" y="9971"/>
                    </a:cubicBezTo>
                    <a:cubicBezTo>
                      <a:pt x="2808" y="9988"/>
                      <a:pt x="2826" y="9996"/>
                      <a:pt x="2842" y="9996"/>
                    </a:cubicBezTo>
                    <a:cubicBezTo>
                      <a:pt x="2879" y="9996"/>
                      <a:pt x="2903" y="9953"/>
                      <a:pt x="2882" y="9910"/>
                    </a:cubicBezTo>
                    <a:cubicBezTo>
                      <a:pt x="2760" y="9302"/>
                      <a:pt x="2547" y="8755"/>
                      <a:pt x="2487" y="8116"/>
                    </a:cubicBezTo>
                    <a:cubicBezTo>
                      <a:pt x="2487" y="8086"/>
                      <a:pt x="2456" y="8056"/>
                      <a:pt x="2456" y="8056"/>
                    </a:cubicBezTo>
                    <a:cubicBezTo>
                      <a:pt x="2687" y="7863"/>
                      <a:pt x="2881" y="7659"/>
                      <a:pt x="3001" y="7419"/>
                    </a:cubicBezTo>
                    <a:close/>
                    <a:moveTo>
                      <a:pt x="12791" y="18694"/>
                    </a:moveTo>
                    <a:cubicBezTo>
                      <a:pt x="12791" y="18725"/>
                      <a:pt x="12760" y="18725"/>
                      <a:pt x="12760" y="18755"/>
                    </a:cubicBezTo>
                    <a:lnTo>
                      <a:pt x="12730" y="18755"/>
                    </a:lnTo>
                    <a:cubicBezTo>
                      <a:pt x="12760" y="18725"/>
                      <a:pt x="12760" y="18725"/>
                      <a:pt x="12791" y="18694"/>
                    </a:cubicBezTo>
                    <a:close/>
                    <a:moveTo>
                      <a:pt x="9782" y="18816"/>
                    </a:moveTo>
                    <a:cubicBezTo>
                      <a:pt x="9812" y="18816"/>
                      <a:pt x="9843" y="18846"/>
                      <a:pt x="9903" y="18846"/>
                    </a:cubicBezTo>
                    <a:lnTo>
                      <a:pt x="9873" y="18846"/>
                    </a:lnTo>
                    <a:cubicBezTo>
                      <a:pt x="9842" y="18846"/>
                      <a:pt x="9812" y="18816"/>
                      <a:pt x="9782" y="18816"/>
                    </a:cubicBezTo>
                    <a:close/>
                    <a:moveTo>
                      <a:pt x="9873" y="1"/>
                    </a:moveTo>
                    <a:cubicBezTo>
                      <a:pt x="8019" y="1"/>
                      <a:pt x="6529" y="426"/>
                      <a:pt x="5253" y="1764"/>
                    </a:cubicBezTo>
                    <a:cubicBezTo>
                      <a:pt x="4797" y="2220"/>
                      <a:pt x="4523" y="2676"/>
                      <a:pt x="4310" y="3284"/>
                    </a:cubicBezTo>
                    <a:cubicBezTo>
                      <a:pt x="3794" y="4895"/>
                      <a:pt x="3824" y="6080"/>
                      <a:pt x="2243" y="7174"/>
                    </a:cubicBezTo>
                    <a:cubicBezTo>
                      <a:pt x="2115" y="7251"/>
                      <a:pt x="2182" y="7437"/>
                      <a:pt x="2316" y="7437"/>
                    </a:cubicBezTo>
                    <a:cubicBezTo>
                      <a:pt x="2341" y="7437"/>
                      <a:pt x="2367" y="7431"/>
                      <a:pt x="2395" y="7417"/>
                    </a:cubicBezTo>
                    <a:cubicBezTo>
                      <a:pt x="2487" y="7387"/>
                      <a:pt x="2578" y="7326"/>
                      <a:pt x="2669" y="7265"/>
                    </a:cubicBezTo>
                    <a:lnTo>
                      <a:pt x="2669" y="7265"/>
                    </a:lnTo>
                    <a:cubicBezTo>
                      <a:pt x="2243" y="7904"/>
                      <a:pt x="1423" y="8268"/>
                      <a:pt x="936" y="8876"/>
                    </a:cubicBezTo>
                    <a:cubicBezTo>
                      <a:pt x="572" y="9302"/>
                      <a:pt x="207" y="9849"/>
                      <a:pt x="116" y="10427"/>
                    </a:cubicBezTo>
                    <a:cubicBezTo>
                      <a:pt x="0" y="11234"/>
                      <a:pt x="569" y="12014"/>
                      <a:pt x="1380" y="12014"/>
                    </a:cubicBezTo>
                    <a:cubicBezTo>
                      <a:pt x="1424" y="12014"/>
                      <a:pt x="1469" y="12012"/>
                      <a:pt x="1514" y="12007"/>
                    </a:cubicBezTo>
                    <a:cubicBezTo>
                      <a:pt x="1666" y="12007"/>
                      <a:pt x="1696" y="11764"/>
                      <a:pt x="1544" y="11734"/>
                    </a:cubicBezTo>
                    <a:cubicBezTo>
                      <a:pt x="450" y="11490"/>
                      <a:pt x="298" y="10366"/>
                      <a:pt x="906" y="9484"/>
                    </a:cubicBezTo>
                    <a:cubicBezTo>
                      <a:pt x="1088" y="9211"/>
                      <a:pt x="1271" y="8998"/>
                      <a:pt x="1483" y="8816"/>
                    </a:cubicBezTo>
                    <a:lnTo>
                      <a:pt x="1483" y="8816"/>
                    </a:lnTo>
                    <a:cubicBezTo>
                      <a:pt x="1392" y="9606"/>
                      <a:pt x="1727" y="10396"/>
                      <a:pt x="2213" y="11004"/>
                    </a:cubicBezTo>
                    <a:cubicBezTo>
                      <a:pt x="2556" y="11452"/>
                      <a:pt x="3104" y="11854"/>
                      <a:pt x="3679" y="11854"/>
                    </a:cubicBezTo>
                    <a:cubicBezTo>
                      <a:pt x="3768" y="11854"/>
                      <a:pt x="3857" y="11845"/>
                      <a:pt x="3946" y="11825"/>
                    </a:cubicBezTo>
                    <a:cubicBezTo>
                      <a:pt x="4250" y="12737"/>
                      <a:pt x="4645" y="13648"/>
                      <a:pt x="5101" y="14500"/>
                    </a:cubicBezTo>
                    <a:cubicBezTo>
                      <a:pt x="5070" y="14530"/>
                      <a:pt x="5070" y="14560"/>
                      <a:pt x="5070" y="14591"/>
                    </a:cubicBezTo>
                    <a:cubicBezTo>
                      <a:pt x="5131" y="14804"/>
                      <a:pt x="5192" y="15016"/>
                      <a:pt x="5253" y="15229"/>
                    </a:cubicBezTo>
                    <a:cubicBezTo>
                      <a:pt x="5253" y="15259"/>
                      <a:pt x="5253" y="15290"/>
                      <a:pt x="5253" y="15290"/>
                    </a:cubicBezTo>
                    <a:cubicBezTo>
                      <a:pt x="5313" y="15503"/>
                      <a:pt x="5374" y="15685"/>
                      <a:pt x="5435" y="15898"/>
                    </a:cubicBezTo>
                    <a:cubicBezTo>
                      <a:pt x="5648" y="16840"/>
                      <a:pt x="5678" y="17782"/>
                      <a:pt x="5040" y="18694"/>
                    </a:cubicBezTo>
                    <a:cubicBezTo>
                      <a:pt x="4584" y="19393"/>
                      <a:pt x="3854" y="19788"/>
                      <a:pt x="3550" y="20579"/>
                    </a:cubicBezTo>
                    <a:cubicBezTo>
                      <a:pt x="3529" y="20666"/>
                      <a:pt x="3616" y="20737"/>
                      <a:pt x="3690" y="20737"/>
                    </a:cubicBezTo>
                    <a:cubicBezTo>
                      <a:pt x="3719" y="20737"/>
                      <a:pt x="3746" y="20726"/>
                      <a:pt x="3763" y="20700"/>
                    </a:cubicBezTo>
                    <a:cubicBezTo>
                      <a:pt x="4493" y="19880"/>
                      <a:pt x="5465" y="19120"/>
                      <a:pt x="5769" y="18025"/>
                    </a:cubicBezTo>
                    <a:cubicBezTo>
                      <a:pt x="5860" y="17721"/>
                      <a:pt x="5891" y="17387"/>
                      <a:pt x="5891" y="17083"/>
                    </a:cubicBezTo>
                    <a:cubicBezTo>
                      <a:pt x="6874" y="19198"/>
                      <a:pt x="8587" y="21372"/>
                      <a:pt x="10772" y="21372"/>
                    </a:cubicBezTo>
                    <a:cubicBezTo>
                      <a:pt x="10817" y="21372"/>
                      <a:pt x="10861" y="21371"/>
                      <a:pt x="10906" y="21369"/>
                    </a:cubicBezTo>
                    <a:lnTo>
                      <a:pt x="10937" y="21369"/>
                    </a:lnTo>
                    <a:cubicBezTo>
                      <a:pt x="13338" y="21247"/>
                      <a:pt x="14736" y="18968"/>
                      <a:pt x="15678" y="16779"/>
                    </a:cubicBezTo>
                    <a:cubicBezTo>
                      <a:pt x="15678" y="17205"/>
                      <a:pt x="15709" y="17630"/>
                      <a:pt x="15800" y="18025"/>
                    </a:cubicBezTo>
                    <a:cubicBezTo>
                      <a:pt x="16104" y="19120"/>
                      <a:pt x="17076" y="19880"/>
                      <a:pt x="17806" y="20700"/>
                    </a:cubicBezTo>
                    <a:cubicBezTo>
                      <a:pt x="17832" y="20726"/>
                      <a:pt x="17863" y="20737"/>
                      <a:pt x="17893" y="20737"/>
                    </a:cubicBezTo>
                    <a:cubicBezTo>
                      <a:pt x="17969" y="20737"/>
                      <a:pt x="18041" y="20666"/>
                      <a:pt x="18019" y="20579"/>
                    </a:cubicBezTo>
                    <a:cubicBezTo>
                      <a:pt x="17715" y="19788"/>
                      <a:pt x="16985" y="19393"/>
                      <a:pt x="16529" y="18694"/>
                    </a:cubicBezTo>
                    <a:cubicBezTo>
                      <a:pt x="15739" y="17539"/>
                      <a:pt x="16013" y="16323"/>
                      <a:pt x="16347" y="15107"/>
                    </a:cubicBezTo>
                    <a:lnTo>
                      <a:pt x="16377" y="15047"/>
                    </a:lnTo>
                    <a:cubicBezTo>
                      <a:pt x="16377" y="15047"/>
                      <a:pt x="16377" y="15016"/>
                      <a:pt x="16377" y="15016"/>
                    </a:cubicBezTo>
                    <a:cubicBezTo>
                      <a:pt x="16438" y="14864"/>
                      <a:pt x="16469" y="14712"/>
                      <a:pt x="16499" y="14591"/>
                    </a:cubicBezTo>
                    <a:cubicBezTo>
                      <a:pt x="16529" y="14560"/>
                      <a:pt x="16499" y="14530"/>
                      <a:pt x="16499" y="14500"/>
                    </a:cubicBezTo>
                    <a:cubicBezTo>
                      <a:pt x="16925" y="13618"/>
                      <a:pt x="17320" y="12676"/>
                      <a:pt x="17624" y="11825"/>
                    </a:cubicBezTo>
                    <a:cubicBezTo>
                      <a:pt x="17722" y="11851"/>
                      <a:pt x="17820" y="11864"/>
                      <a:pt x="17917" y="11864"/>
                    </a:cubicBezTo>
                    <a:cubicBezTo>
                      <a:pt x="18483" y="11864"/>
                      <a:pt x="19023" y="11445"/>
                      <a:pt x="19387" y="11004"/>
                    </a:cubicBezTo>
                    <a:cubicBezTo>
                      <a:pt x="19873" y="10396"/>
                      <a:pt x="20177" y="9606"/>
                      <a:pt x="20116" y="8816"/>
                    </a:cubicBezTo>
                    <a:lnTo>
                      <a:pt x="20116" y="8816"/>
                    </a:lnTo>
                    <a:cubicBezTo>
                      <a:pt x="20268" y="8968"/>
                      <a:pt x="20420" y="9120"/>
                      <a:pt x="20572" y="9332"/>
                    </a:cubicBezTo>
                    <a:cubicBezTo>
                      <a:pt x="20937" y="9819"/>
                      <a:pt x="20937" y="9971"/>
                      <a:pt x="20906" y="10639"/>
                    </a:cubicBezTo>
                    <a:cubicBezTo>
                      <a:pt x="20846" y="11399"/>
                      <a:pt x="20754" y="11582"/>
                      <a:pt x="20025" y="11734"/>
                    </a:cubicBezTo>
                    <a:cubicBezTo>
                      <a:pt x="19873" y="11764"/>
                      <a:pt x="19934" y="12007"/>
                      <a:pt x="20086" y="12007"/>
                    </a:cubicBezTo>
                    <a:cubicBezTo>
                      <a:pt x="20129" y="12012"/>
                      <a:pt x="20172" y="12014"/>
                      <a:pt x="20215" y="12014"/>
                    </a:cubicBezTo>
                    <a:cubicBezTo>
                      <a:pt x="21000" y="12014"/>
                      <a:pt x="21569" y="11234"/>
                      <a:pt x="21453" y="10427"/>
                    </a:cubicBezTo>
                    <a:cubicBezTo>
                      <a:pt x="21393" y="9849"/>
                      <a:pt x="20998" y="9332"/>
                      <a:pt x="20633" y="8876"/>
                    </a:cubicBezTo>
                    <a:cubicBezTo>
                      <a:pt x="20146" y="8268"/>
                      <a:pt x="19326" y="7904"/>
                      <a:pt x="18900" y="7265"/>
                    </a:cubicBezTo>
                    <a:lnTo>
                      <a:pt x="18900" y="7265"/>
                    </a:lnTo>
                    <a:cubicBezTo>
                      <a:pt x="18991" y="7326"/>
                      <a:pt x="19083" y="7387"/>
                      <a:pt x="19174" y="7417"/>
                    </a:cubicBezTo>
                    <a:cubicBezTo>
                      <a:pt x="19202" y="7431"/>
                      <a:pt x="19229" y="7437"/>
                      <a:pt x="19255" y="7437"/>
                    </a:cubicBezTo>
                    <a:cubicBezTo>
                      <a:pt x="19395" y="7437"/>
                      <a:pt x="19480" y="7251"/>
                      <a:pt x="19326" y="7174"/>
                    </a:cubicBezTo>
                    <a:cubicBezTo>
                      <a:pt x="17897" y="6171"/>
                      <a:pt x="17715" y="5077"/>
                      <a:pt x="17320" y="3527"/>
                    </a:cubicBezTo>
                    <a:cubicBezTo>
                      <a:pt x="17137" y="2797"/>
                      <a:pt x="16864" y="2311"/>
                      <a:pt x="16347" y="1764"/>
                    </a:cubicBezTo>
                    <a:cubicBezTo>
                      <a:pt x="15040" y="426"/>
                      <a:pt x="13551" y="1"/>
                      <a:pt x="11696" y="1"/>
                    </a:cubicBezTo>
                    <a:cubicBezTo>
                      <a:pt x="11666" y="1"/>
                      <a:pt x="11666" y="62"/>
                      <a:pt x="11696" y="62"/>
                    </a:cubicBezTo>
                    <a:cubicBezTo>
                      <a:pt x="14250" y="457"/>
                      <a:pt x="16621" y="1217"/>
                      <a:pt x="17076" y="4104"/>
                    </a:cubicBezTo>
                    <a:cubicBezTo>
                      <a:pt x="17259" y="5259"/>
                      <a:pt x="17624" y="6232"/>
                      <a:pt x="18475" y="6961"/>
                    </a:cubicBezTo>
                    <a:cubicBezTo>
                      <a:pt x="18475" y="7083"/>
                      <a:pt x="18505" y="7174"/>
                      <a:pt x="18535" y="7296"/>
                    </a:cubicBezTo>
                    <a:cubicBezTo>
                      <a:pt x="18444" y="7965"/>
                      <a:pt x="18140" y="8633"/>
                      <a:pt x="18140" y="9302"/>
                    </a:cubicBezTo>
                    <a:cubicBezTo>
                      <a:pt x="18140" y="9361"/>
                      <a:pt x="18205" y="9408"/>
                      <a:pt x="18258" y="9408"/>
                    </a:cubicBezTo>
                    <a:cubicBezTo>
                      <a:pt x="18287" y="9408"/>
                      <a:pt x="18312" y="9394"/>
                      <a:pt x="18323" y="9363"/>
                    </a:cubicBezTo>
                    <a:cubicBezTo>
                      <a:pt x="18535" y="8968"/>
                      <a:pt x="18596" y="8512"/>
                      <a:pt x="18718" y="8056"/>
                    </a:cubicBezTo>
                    <a:cubicBezTo>
                      <a:pt x="18718" y="7934"/>
                      <a:pt x="18748" y="7813"/>
                      <a:pt x="18779" y="7691"/>
                    </a:cubicBezTo>
                    <a:cubicBezTo>
                      <a:pt x="18900" y="7843"/>
                      <a:pt x="19083" y="7995"/>
                      <a:pt x="19265" y="8116"/>
                    </a:cubicBezTo>
                    <a:cubicBezTo>
                      <a:pt x="19265" y="8116"/>
                      <a:pt x="19265" y="8147"/>
                      <a:pt x="19265" y="8147"/>
                    </a:cubicBezTo>
                    <a:cubicBezTo>
                      <a:pt x="19204" y="8360"/>
                      <a:pt x="19143" y="8572"/>
                      <a:pt x="19083" y="8785"/>
                    </a:cubicBezTo>
                    <a:cubicBezTo>
                      <a:pt x="19052" y="9028"/>
                      <a:pt x="18900" y="9272"/>
                      <a:pt x="18931" y="9484"/>
                    </a:cubicBezTo>
                    <a:cubicBezTo>
                      <a:pt x="18931" y="9529"/>
                      <a:pt x="18963" y="9557"/>
                      <a:pt x="18993" y="9557"/>
                    </a:cubicBezTo>
                    <a:cubicBezTo>
                      <a:pt x="19003" y="9557"/>
                      <a:pt x="19014" y="9553"/>
                      <a:pt x="19022" y="9545"/>
                    </a:cubicBezTo>
                    <a:cubicBezTo>
                      <a:pt x="19235" y="9423"/>
                      <a:pt x="19295" y="9150"/>
                      <a:pt x="19356" y="8937"/>
                    </a:cubicBezTo>
                    <a:cubicBezTo>
                      <a:pt x="19447" y="8755"/>
                      <a:pt x="19508" y="8542"/>
                      <a:pt x="19508" y="8329"/>
                    </a:cubicBezTo>
                    <a:cubicBezTo>
                      <a:pt x="19660" y="8451"/>
                      <a:pt x="19812" y="8542"/>
                      <a:pt x="19934" y="8664"/>
                    </a:cubicBezTo>
                    <a:cubicBezTo>
                      <a:pt x="19934" y="8664"/>
                      <a:pt x="19903" y="8694"/>
                      <a:pt x="19903" y="8724"/>
                    </a:cubicBezTo>
                    <a:cubicBezTo>
                      <a:pt x="19784" y="9830"/>
                      <a:pt x="19135" y="11583"/>
                      <a:pt x="17755" y="11583"/>
                    </a:cubicBezTo>
                    <a:cubicBezTo>
                      <a:pt x="17732" y="11583"/>
                      <a:pt x="17708" y="11583"/>
                      <a:pt x="17684" y="11582"/>
                    </a:cubicBezTo>
                    <a:cubicBezTo>
                      <a:pt x="17745" y="11430"/>
                      <a:pt x="17806" y="11278"/>
                      <a:pt x="17867" y="11095"/>
                    </a:cubicBezTo>
                    <a:cubicBezTo>
                      <a:pt x="17904" y="10983"/>
                      <a:pt x="17803" y="10905"/>
                      <a:pt x="17698" y="10905"/>
                    </a:cubicBezTo>
                    <a:cubicBezTo>
                      <a:pt x="17633" y="10905"/>
                      <a:pt x="17567" y="10934"/>
                      <a:pt x="17532" y="11004"/>
                    </a:cubicBezTo>
                    <a:cubicBezTo>
                      <a:pt x="16422" y="13989"/>
                      <a:pt x="14511" y="18717"/>
                      <a:pt x="11181" y="18717"/>
                    </a:cubicBezTo>
                    <a:cubicBezTo>
                      <a:pt x="10408" y="18717"/>
                      <a:pt x="9559" y="18463"/>
                      <a:pt x="8626" y="17873"/>
                    </a:cubicBezTo>
                    <a:cubicBezTo>
                      <a:pt x="5222" y="15746"/>
                      <a:pt x="3915" y="11156"/>
                      <a:pt x="3186" y="7448"/>
                    </a:cubicBezTo>
                    <a:cubicBezTo>
                      <a:pt x="3172" y="7391"/>
                      <a:pt x="3125" y="7368"/>
                      <a:pt x="3081" y="7368"/>
                    </a:cubicBezTo>
                    <a:cubicBezTo>
                      <a:pt x="3053" y="7368"/>
                      <a:pt x="3027" y="7378"/>
                      <a:pt x="3012" y="7395"/>
                    </a:cubicBezTo>
                    <a:lnTo>
                      <a:pt x="3012" y="7395"/>
                    </a:lnTo>
                    <a:cubicBezTo>
                      <a:pt x="3075" y="7262"/>
                      <a:pt x="3114" y="7119"/>
                      <a:pt x="3125" y="6961"/>
                    </a:cubicBezTo>
                    <a:cubicBezTo>
                      <a:pt x="3976" y="6232"/>
                      <a:pt x="4310" y="5259"/>
                      <a:pt x="4493" y="4104"/>
                    </a:cubicBezTo>
                    <a:cubicBezTo>
                      <a:pt x="4949" y="1217"/>
                      <a:pt x="7319" y="426"/>
                      <a:pt x="9873" y="62"/>
                    </a:cubicBezTo>
                    <a:cubicBezTo>
                      <a:pt x="9903" y="62"/>
                      <a:pt x="9903" y="1"/>
                      <a:pt x="9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4357;p44">
                <a:extLst>
                  <a:ext uri="{FF2B5EF4-FFF2-40B4-BE49-F238E27FC236}">
                    <a16:creationId xmlns:a16="http://schemas.microsoft.com/office/drawing/2014/main" id="{7F259047-714E-67FE-22FD-0BC781700B22}"/>
                  </a:ext>
                </a:extLst>
              </p:cNvPr>
              <p:cNvSpPr/>
              <p:nvPr/>
            </p:nvSpPr>
            <p:spPr>
              <a:xfrm>
                <a:off x="1663413" y="2344175"/>
                <a:ext cx="9150" cy="6850"/>
              </a:xfrm>
              <a:custGeom>
                <a:avLst/>
                <a:gdLst/>
                <a:ahLst/>
                <a:cxnLst/>
                <a:rect l="l" t="t" r="r" b="b"/>
                <a:pathLst>
                  <a:path w="366" h="274" extrusionOk="0">
                    <a:moveTo>
                      <a:pt x="183" y="0"/>
                    </a:moveTo>
                    <a:cubicBezTo>
                      <a:pt x="1" y="0"/>
                      <a:pt x="1" y="274"/>
                      <a:pt x="183" y="274"/>
                    </a:cubicBezTo>
                    <a:cubicBezTo>
                      <a:pt x="365" y="274"/>
                      <a:pt x="365"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4358;p44">
                <a:extLst>
                  <a:ext uri="{FF2B5EF4-FFF2-40B4-BE49-F238E27FC236}">
                    <a16:creationId xmlns:a16="http://schemas.microsoft.com/office/drawing/2014/main" id="{7B0C89D7-1D8B-E38A-44ED-E408321A8C88}"/>
                  </a:ext>
                </a:extLst>
              </p:cNvPr>
              <p:cNvSpPr/>
              <p:nvPr/>
            </p:nvSpPr>
            <p:spPr>
              <a:xfrm>
                <a:off x="1667963" y="2299325"/>
                <a:ext cx="3825" cy="3075"/>
              </a:xfrm>
              <a:custGeom>
                <a:avLst/>
                <a:gdLst/>
                <a:ahLst/>
                <a:cxnLst/>
                <a:rect l="l" t="t" r="r" b="b"/>
                <a:pathLst>
                  <a:path w="153" h="123" extrusionOk="0">
                    <a:moveTo>
                      <a:pt x="92" y="1"/>
                    </a:moveTo>
                    <a:cubicBezTo>
                      <a:pt x="1" y="1"/>
                      <a:pt x="1" y="122"/>
                      <a:pt x="92" y="122"/>
                    </a:cubicBezTo>
                    <a:cubicBezTo>
                      <a:pt x="153" y="122"/>
                      <a:pt x="153"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4359;p44">
                <a:extLst>
                  <a:ext uri="{FF2B5EF4-FFF2-40B4-BE49-F238E27FC236}">
                    <a16:creationId xmlns:a16="http://schemas.microsoft.com/office/drawing/2014/main" id="{BD709011-8461-D54E-5DFE-96E838E18F86}"/>
                  </a:ext>
                </a:extLst>
              </p:cNvPr>
              <p:cNvSpPr/>
              <p:nvPr/>
            </p:nvSpPr>
            <p:spPr>
              <a:xfrm>
                <a:off x="1590463" y="2300100"/>
                <a:ext cx="11425" cy="8375"/>
              </a:xfrm>
              <a:custGeom>
                <a:avLst/>
                <a:gdLst/>
                <a:ahLst/>
                <a:cxnLst/>
                <a:rect l="l" t="t" r="r" b="b"/>
                <a:pathLst>
                  <a:path w="457" h="335" extrusionOk="0">
                    <a:moveTo>
                      <a:pt x="244" y="0"/>
                    </a:moveTo>
                    <a:cubicBezTo>
                      <a:pt x="1" y="0"/>
                      <a:pt x="1" y="335"/>
                      <a:pt x="244" y="335"/>
                    </a:cubicBezTo>
                    <a:cubicBezTo>
                      <a:pt x="457" y="335"/>
                      <a:pt x="457" y="0"/>
                      <a:pt x="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4360;p44">
                <a:extLst>
                  <a:ext uri="{FF2B5EF4-FFF2-40B4-BE49-F238E27FC236}">
                    <a16:creationId xmlns:a16="http://schemas.microsoft.com/office/drawing/2014/main" id="{AA4565ED-4246-05A3-9BE6-5BA7B8AB9982}"/>
                  </a:ext>
                </a:extLst>
              </p:cNvPr>
              <p:cNvSpPr/>
              <p:nvPr/>
            </p:nvSpPr>
            <p:spPr>
              <a:xfrm>
                <a:off x="1611738" y="2313775"/>
                <a:ext cx="10675" cy="7625"/>
              </a:xfrm>
              <a:custGeom>
                <a:avLst/>
                <a:gdLst/>
                <a:ahLst/>
                <a:cxnLst/>
                <a:rect l="l" t="t" r="r" b="b"/>
                <a:pathLst>
                  <a:path w="427" h="305" extrusionOk="0">
                    <a:moveTo>
                      <a:pt x="213" y="0"/>
                    </a:moveTo>
                    <a:cubicBezTo>
                      <a:pt x="1" y="0"/>
                      <a:pt x="1" y="304"/>
                      <a:pt x="213" y="304"/>
                    </a:cubicBezTo>
                    <a:cubicBezTo>
                      <a:pt x="426" y="304"/>
                      <a:pt x="426" y="0"/>
                      <a:pt x="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4361;p44">
                <a:extLst>
                  <a:ext uri="{FF2B5EF4-FFF2-40B4-BE49-F238E27FC236}">
                    <a16:creationId xmlns:a16="http://schemas.microsoft.com/office/drawing/2014/main" id="{E3BD618C-9217-4C87-0D87-8E0345D2B949}"/>
                  </a:ext>
                </a:extLst>
              </p:cNvPr>
              <p:cNvSpPr/>
              <p:nvPr/>
            </p:nvSpPr>
            <p:spPr>
              <a:xfrm>
                <a:off x="1623138" y="2281850"/>
                <a:ext cx="8375" cy="8400"/>
              </a:xfrm>
              <a:custGeom>
                <a:avLst/>
                <a:gdLst/>
                <a:ahLst/>
                <a:cxnLst/>
                <a:rect l="l" t="t" r="r" b="b"/>
                <a:pathLst>
                  <a:path w="335" h="336" extrusionOk="0">
                    <a:moveTo>
                      <a:pt x="153" y="1"/>
                    </a:moveTo>
                    <a:cubicBezTo>
                      <a:pt x="158" y="1"/>
                      <a:pt x="163" y="2"/>
                      <a:pt x="168" y="3"/>
                    </a:cubicBezTo>
                    <a:lnTo>
                      <a:pt x="168" y="3"/>
                    </a:lnTo>
                    <a:cubicBezTo>
                      <a:pt x="177" y="1"/>
                      <a:pt x="183" y="1"/>
                      <a:pt x="183" y="1"/>
                    </a:cubicBezTo>
                    <a:close/>
                    <a:moveTo>
                      <a:pt x="168" y="3"/>
                    </a:moveTo>
                    <a:cubicBezTo>
                      <a:pt x="157" y="6"/>
                      <a:pt x="139" y="14"/>
                      <a:pt x="122" y="31"/>
                    </a:cubicBezTo>
                    <a:cubicBezTo>
                      <a:pt x="122" y="31"/>
                      <a:pt x="92" y="31"/>
                      <a:pt x="61" y="61"/>
                    </a:cubicBezTo>
                    <a:cubicBezTo>
                      <a:pt x="61" y="61"/>
                      <a:pt x="31" y="92"/>
                      <a:pt x="31" y="92"/>
                    </a:cubicBezTo>
                    <a:cubicBezTo>
                      <a:pt x="31" y="92"/>
                      <a:pt x="31" y="122"/>
                      <a:pt x="31" y="122"/>
                    </a:cubicBezTo>
                    <a:cubicBezTo>
                      <a:pt x="1" y="153"/>
                      <a:pt x="1" y="183"/>
                      <a:pt x="31" y="213"/>
                    </a:cubicBezTo>
                    <a:cubicBezTo>
                      <a:pt x="31" y="213"/>
                      <a:pt x="31" y="213"/>
                      <a:pt x="31" y="244"/>
                    </a:cubicBezTo>
                    <a:cubicBezTo>
                      <a:pt x="31" y="244"/>
                      <a:pt x="31" y="274"/>
                      <a:pt x="61" y="274"/>
                    </a:cubicBezTo>
                    <a:cubicBezTo>
                      <a:pt x="61" y="274"/>
                      <a:pt x="61" y="305"/>
                      <a:pt x="61" y="305"/>
                    </a:cubicBezTo>
                    <a:lnTo>
                      <a:pt x="122" y="305"/>
                    </a:lnTo>
                    <a:cubicBezTo>
                      <a:pt x="122" y="335"/>
                      <a:pt x="153" y="335"/>
                      <a:pt x="183" y="335"/>
                    </a:cubicBezTo>
                    <a:lnTo>
                      <a:pt x="213" y="335"/>
                    </a:lnTo>
                    <a:cubicBezTo>
                      <a:pt x="213" y="335"/>
                      <a:pt x="244" y="305"/>
                      <a:pt x="244" y="305"/>
                    </a:cubicBezTo>
                    <a:lnTo>
                      <a:pt x="274" y="305"/>
                    </a:lnTo>
                    <a:cubicBezTo>
                      <a:pt x="274" y="274"/>
                      <a:pt x="305" y="274"/>
                      <a:pt x="305" y="274"/>
                    </a:cubicBezTo>
                    <a:cubicBezTo>
                      <a:pt x="305" y="244"/>
                      <a:pt x="305" y="244"/>
                      <a:pt x="305" y="213"/>
                    </a:cubicBezTo>
                    <a:cubicBezTo>
                      <a:pt x="335" y="213"/>
                      <a:pt x="335" y="183"/>
                      <a:pt x="305" y="153"/>
                    </a:cubicBezTo>
                    <a:cubicBezTo>
                      <a:pt x="305" y="153"/>
                      <a:pt x="305" y="122"/>
                      <a:pt x="305" y="122"/>
                    </a:cubicBezTo>
                    <a:cubicBezTo>
                      <a:pt x="305" y="92"/>
                      <a:pt x="274" y="92"/>
                      <a:pt x="274" y="61"/>
                    </a:cubicBezTo>
                    <a:cubicBezTo>
                      <a:pt x="244" y="31"/>
                      <a:pt x="244" y="31"/>
                      <a:pt x="213" y="31"/>
                    </a:cubicBezTo>
                    <a:cubicBezTo>
                      <a:pt x="213" y="31"/>
                      <a:pt x="193" y="10"/>
                      <a:pt x="168" y="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4362;p44">
                <a:extLst>
                  <a:ext uri="{FF2B5EF4-FFF2-40B4-BE49-F238E27FC236}">
                    <a16:creationId xmlns:a16="http://schemas.microsoft.com/office/drawing/2014/main" id="{78BD004B-19E9-CE03-2223-7CC5CEE1064C}"/>
                  </a:ext>
                </a:extLst>
              </p:cNvPr>
              <p:cNvSpPr/>
              <p:nvPr/>
            </p:nvSpPr>
            <p:spPr>
              <a:xfrm>
                <a:off x="1632263" y="2300850"/>
                <a:ext cx="7625" cy="5350"/>
              </a:xfrm>
              <a:custGeom>
                <a:avLst/>
                <a:gdLst/>
                <a:ahLst/>
                <a:cxnLst/>
                <a:rect l="l" t="t" r="r" b="b"/>
                <a:pathLst>
                  <a:path w="305" h="214" extrusionOk="0">
                    <a:moveTo>
                      <a:pt x="152" y="1"/>
                    </a:moveTo>
                    <a:cubicBezTo>
                      <a:pt x="0" y="1"/>
                      <a:pt x="0" y="213"/>
                      <a:pt x="152" y="213"/>
                    </a:cubicBezTo>
                    <a:cubicBezTo>
                      <a:pt x="304" y="213"/>
                      <a:pt x="304" y="1"/>
                      <a:pt x="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4363;p44">
                <a:extLst>
                  <a:ext uri="{FF2B5EF4-FFF2-40B4-BE49-F238E27FC236}">
                    <a16:creationId xmlns:a16="http://schemas.microsoft.com/office/drawing/2014/main" id="{D595A3A5-AF83-0A6C-5F87-82D0919D38A9}"/>
                  </a:ext>
                </a:extLst>
              </p:cNvPr>
              <p:cNvSpPr/>
              <p:nvPr/>
            </p:nvSpPr>
            <p:spPr>
              <a:xfrm>
                <a:off x="1594263" y="2337325"/>
                <a:ext cx="8375" cy="6875"/>
              </a:xfrm>
              <a:custGeom>
                <a:avLst/>
                <a:gdLst/>
                <a:ahLst/>
                <a:cxnLst/>
                <a:rect l="l" t="t" r="r" b="b"/>
                <a:pathLst>
                  <a:path w="335" h="275" extrusionOk="0">
                    <a:moveTo>
                      <a:pt x="183" y="1"/>
                    </a:moveTo>
                    <a:cubicBezTo>
                      <a:pt x="1" y="1"/>
                      <a:pt x="1" y="274"/>
                      <a:pt x="183" y="274"/>
                    </a:cubicBezTo>
                    <a:cubicBezTo>
                      <a:pt x="335" y="274"/>
                      <a:pt x="335"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4364;p44">
                <a:extLst>
                  <a:ext uri="{FF2B5EF4-FFF2-40B4-BE49-F238E27FC236}">
                    <a16:creationId xmlns:a16="http://schemas.microsoft.com/office/drawing/2014/main" id="{263AF5A3-4706-F244-D0DE-C3060F4DA3EA}"/>
                  </a:ext>
                </a:extLst>
              </p:cNvPr>
              <p:cNvSpPr/>
              <p:nvPr/>
            </p:nvSpPr>
            <p:spPr>
              <a:xfrm>
                <a:off x="1604138" y="2286425"/>
                <a:ext cx="9150" cy="6100"/>
              </a:xfrm>
              <a:custGeom>
                <a:avLst/>
                <a:gdLst/>
                <a:ahLst/>
                <a:cxnLst/>
                <a:rect l="l" t="t" r="r" b="b"/>
                <a:pathLst>
                  <a:path w="366" h="244" extrusionOk="0">
                    <a:moveTo>
                      <a:pt x="183" y="0"/>
                    </a:moveTo>
                    <a:cubicBezTo>
                      <a:pt x="1" y="0"/>
                      <a:pt x="1" y="243"/>
                      <a:pt x="183" y="243"/>
                    </a:cubicBezTo>
                    <a:cubicBezTo>
                      <a:pt x="365" y="243"/>
                      <a:pt x="365"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4365;p44">
                <a:extLst>
                  <a:ext uri="{FF2B5EF4-FFF2-40B4-BE49-F238E27FC236}">
                    <a16:creationId xmlns:a16="http://schemas.microsoft.com/office/drawing/2014/main" id="{856760CC-3FC5-C044-AB0A-244238FF1296}"/>
                  </a:ext>
                </a:extLst>
              </p:cNvPr>
              <p:cNvSpPr/>
              <p:nvPr/>
            </p:nvSpPr>
            <p:spPr>
              <a:xfrm>
                <a:off x="1641388" y="2275775"/>
                <a:ext cx="7625" cy="6100"/>
              </a:xfrm>
              <a:custGeom>
                <a:avLst/>
                <a:gdLst/>
                <a:ahLst/>
                <a:cxnLst/>
                <a:rect l="l" t="t" r="r" b="b"/>
                <a:pathLst>
                  <a:path w="305" h="244" extrusionOk="0">
                    <a:moveTo>
                      <a:pt x="152" y="1"/>
                    </a:moveTo>
                    <a:cubicBezTo>
                      <a:pt x="0" y="1"/>
                      <a:pt x="0" y="244"/>
                      <a:pt x="152" y="244"/>
                    </a:cubicBezTo>
                    <a:cubicBezTo>
                      <a:pt x="304" y="244"/>
                      <a:pt x="304" y="1"/>
                      <a:pt x="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4366;p44">
                <a:extLst>
                  <a:ext uri="{FF2B5EF4-FFF2-40B4-BE49-F238E27FC236}">
                    <a16:creationId xmlns:a16="http://schemas.microsoft.com/office/drawing/2014/main" id="{18FCE30C-4B2C-8099-B494-4A1B3466449B}"/>
                  </a:ext>
                </a:extLst>
              </p:cNvPr>
              <p:cNvSpPr/>
              <p:nvPr/>
            </p:nvSpPr>
            <p:spPr>
              <a:xfrm>
                <a:off x="1641388" y="2319850"/>
                <a:ext cx="7625" cy="7625"/>
              </a:xfrm>
              <a:custGeom>
                <a:avLst/>
                <a:gdLst/>
                <a:ahLst/>
                <a:cxnLst/>
                <a:rect l="l" t="t" r="r" b="b"/>
                <a:pathLst>
                  <a:path w="305" h="305" extrusionOk="0">
                    <a:moveTo>
                      <a:pt x="152" y="0"/>
                    </a:moveTo>
                    <a:cubicBezTo>
                      <a:pt x="152" y="0"/>
                      <a:pt x="122" y="0"/>
                      <a:pt x="91" y="31"/>
                    </a:cubicBezTo>
                    <a:cubicBezTo>
                      <a:pt x="91" y="31"/>
                      <a:pt x="61" y="31"/>
                      <a:pt x="61" y="61"/>
                    </a:cubicBezTo>
                    <a:cubicBezTo>
                      <a:pt x="30" y="61"/>
                      <a:pt x="30" y="92"/>
                      <a:pt x="30" y="92"/>
                    </a:cubicBezTo>
                    <a:cubicBezTo>
                      <a:pt x="30" y="122"/>
                      <a:pt x="0" y="122"/>
                      <a:pt x="0" y="152"/>
                    </a:cubicBezTo>
                    <a:cubicBezTo>
                      <a:pt x="0" y="152"/>
                      <a:pt x="0" y="183"/>
                      <a:pt x="30" y="183"/>
                    </a:cubicBezTo>
                    <a:cubicBezTo>
                      <a:pt x="30" y="213"/>
                      <a:pt x="30" y="244"/>
                      <a:pt x="61" y="244"/>
                    </a:cubicBezTo>
                    <a:cubicBezTo>
                      <a:pt x="61" y="274"/>
                      <a:pt x="61" y="274"/>
                      <a:pt x="91" y="274"/>
                    </a:cubicBezTo>
                    <a:cubicBezTo>
                      <a:pt x="91" y="304"/>
                      <a:pt x="122" y="304"/>
                      <a:pt x="152" y="304"/>
                    </a:cubicBezTo>
                    <a:cubicBezTo>
                      <a:pt x="182" y="304"/>
                      <a:pt x="182" y="304"/>
                      <a:pt x="213" y="274"/>
                    </a:cubicBezTo>
                    <a:lnTo>
                      <a:pt x="274" y="274"/>
                    </a:lnTo>
                    <a:cubicBezTo>
                      <a:pt x="274" y="274"/>
                      <a:pt x="274" y="244"/>
                      <a:pt x="274" y="213"/>
                    </a:cubicBezTo>
                    <a:cubicBezTo>
                      <a:pt x="304" y="183"/>
                      <a:pt x="304" y="183"/>
                      <a:pt x="304" y="152"/>
                    </a:cubicBezTo>
                    <a:cubicBezTo>
                      <a:pt x="304" y="152"/>
                      <a:pt x="304" y="122"/>
                      <a:pt x="304" y="122"/>
                    </a:cubicBezTo>
                    <a:cubicBezTo>
                      <a:pt x="274" y="92"/>
                      <a:pt x="274" y="61"/>
                      <a:pt x="274" y="61"/>
                    </a:cubicBezTo>
                    <a:cubicBezTo>
                      <a:pt x="243" y="61"/>
                      <a:pt x="243" y="31"/>
                      <a:pt x="243" y="31"/>
                    </a:cubicBezTo>
                    <a:cubicBezTo>
                      <a:pt x="213" y="31"/>
                      <a:pt x="182" y="0"/>
                      <a:pt x="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4367;p44">
                <a:extLst>
                  <a:ext uri="{FF2B5EF4-FFF2-40B4-BE49-F238E27FC236}">
                    <a16:creationId xmlns:a16="http://schemas.microsoft.com/office/drawing/2014/main" id="{A858EBCF-A925-67A7-09E2-0B24540434DF}"/>
                  </a:ext>
                </a:extLst>
              </p:cNvPr>
              <p:cNvSpPr/>
              <p:nvPr/>
            </p:nvSpPr>
            <p:spPr>
              <a:xfrm>
                <a:off x="1605663" y="2364675"/>
                <a:ext cx="6100" cy="6875"/>
              </a:xfrm>
              <a:custGeom>
                <a:avLst/>
                <a:gdLst/>
                <a:ahLst/>
                <a:cxnLst/>
                <a:rect l="l" t="t" r="r" b="b"/>
                <a:pathLst>
                  <a:path w="244" h="275" extrusionOk="0">
                    <a:moveTo>
                      <a:pt x="61" y="1"/>
                    </a:moveTo>
                    <a:cubicBezTo>
                      <a:pt x="61" y="1"/>
                      <a:pt x="31" y="31"/>
                      <a:pt x="31" y="31"/>
                    </a:cubicBezTo>
                    <a:cubicBezTo>
                      <a:pt x="31" y="62"/>
                      <a:pt x="0" y="62"/>
                      <a:pt x="0" y="92"/>
                    </a:cubicBezTo>
                    <a:cubicBezTo>
                      <a:pt x="0" y="92"/>
                      <a:pt x="0" y="122"/>
                      <a:pt x="0" y="122"/>
                    </a:cubicBezTo>
                    <a:cubicBezTo>
                      <a:pt x="0" y="153"/>
                      <a:pt x="0" y="153"/>
                      <a:pt x="0" y="153"/>
                    </a:cubicBezTo>
                    <a:cubicBezTo>
                      <a:pt x="0" y="183"/>
                      <a:pt x="0" y="214"/>
                      <a:pt x="31" y="244"/>
                    </a:cubicBezTo>
                    <a:lnTo>
                      <a:pt x="61" y="244"/>
                    </a:lnTo>
                    <a:cubicBezTo>
                      <a:pt x="92" y="274"/>
                      <a:pt x="92" y="274"/>
                      <a:pt x="122" y="274"/>
                    </a:cubicBezTo>
                    <a:lnTo>
                      <a:pt x="183" y="274"/>
                    </a:lnTo>
                    <a:cubicBezTo>
                      <a:pt x="183" y="244"/>
                      <a:pt x="213" y="244"/>
                      <a:pt x="213" y="244"/>
                    </a:cubicBezTo>
                    <a:cubicBezTo>
                      <a:pt x="244" y="214"/>
                      <a:pt x="244" y="214"/>
                      <a:pt x="244" y="183"/>
                    </a:cubicBezTo>
                    <a:cubicBezTo>
                      <a:pt x="244" y="183"/>
                      <a:pt x="244" y="153"/>
                      <a:pt x="244" y="153"/>
                    </a:cubicBezTo>
                    <a:cubicBezTo>
                      <a:pt x="244" y="122"/>
                      <a:pt x="244" y="122"/>
                      <a:pt x="244" y="92"/>
                    </a:cubicBezTo>
                    <a:cubicBezTo>
                      <a:pt x="244" y="92"/>
                      <a:pt x="244" y="62"/>
                      <a:pt x="213" y="31"/>
                    </a:cubicBezTo>
                    <a:lnTo>
                      <a:pt x="183" y="31"/>
                    </a:lnTo>
                    <a:cubicBezTo>
                      <a:pt x="183" y="1"/>
                      <a:pt x="152"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4368;p44">
                <a:extLst>
                  <a:ext uri="{FF2B5EF4-FFF2-40B4-BE49-F238E27FC236}">
                    <a16:creationId xmlns:a16="http://schemas.microsoft.com/office/drawing/2014/main" id="{81EBF247-81A0-8FA7-CB9F-F7CDF14C4717}"/>
                  </a:ext>
                </a:extLst>
              </p:cNvPr>
              <p:cNvSpPr/>
              <p:nvPr/>
            </p:nvSpPr>
            <p:spPr>
              <a:xfrm>
                <a:off x="1614013" y="2296300"/>
                <a:ext cx="4600" cy="5325"/>
              </a:xfrm>
              <a:custGeom>
                <a:avLst/>
                <a:gdLst/>
                <a:ahLst/>
                <a:cxnLst/>
                <a:rect l="l" t="t" r="r" b="b"/>
                <a:pathLst>
                  <a:path w="184" h="213" extrusionOk="0">
                    <a:moveTo>
                      <a:pt x="92" y="0"/>
                    </a:moveTo>
                    <a:cubicBezTo>
                      <a:pt x="62" y="0"/>
                      <a:pt x="31" y="0"/>
                      <a:pt x="31" y="31"/>
                    </a:cubicBezTo>
                    <a:cubicBezTo>
                      <a:pt x="1" y="61"/>
                      <a:pt x="1" y="61"/>
                      <a:pt x="1" y="91"/>
                    </a:cubicBezTo>
                    <a:lnTo>
                      <a:pt x="1" y="122"/>
                    </a:lnTo>
                    <a:cubicBezTo>
                      <a:pt x="1" y="152"/>
                      <a:pt x="1" y="152"/>
                      <a:pt x="1" y="152"/>
                    </a:cubicBezTo>
                    <a:cubicBezTo>
                      <a:pt x="1" y="183"/>
                      <a:pt x="31" y="183"/>
                      <a:pt x="31" y="183"/>
                    </a:cubicBezTo>
                    <a:cubicBezTo>
                      <a:pt x="31" y="183"/>
                      <a:pt x="62" y="213"/>
                      <a:pt x="62" y="213"/>
                    </a:cubicBezTo>
                    <a:lnTo>
                      <a:pt x="92" y="213"/>
                    </a:lnTo>
                    <a:cubicBezTo>
                      <a:pt x="122" y="213"/>
                      <a:pt x="153" y="213"/>
                      <a:pt x="153" y="183"/>
                    </a:cubicBezTo>
                    <a:lnTo>
                      <a:pt x="183" y="183"/>
                    </a:lnTo>
                    <a:cubicBezTo>
                      <a:pt x="183" y="152"/>
                      <a:pt x="183" y="152"/>
                      <a:pt x="183" y="122"/>
                    </a:cubicBezTo>
                    <a:lnTo>
                      <a:pt x="183" y="91"/>
                    </a:lnTo>
                    <a:cubicBezTo>
                      <a:pt x="183" y="91"/>
                      <a:pt x="183" y="61"/>
                      <a:pt x="183" y="61"/>
                    </a:cubicBezTo>
                    <a:cubicBezTo>
                      <a:pt x="183" y="61"/>
                      <a:pt x="153" y="31"/>
                      <a:pt x="153" y="31"/>
                    </a:cubicBezTo>
                    <a:cubicBezTo>
                      <a:pt x="153" y="31"/>
                      <a:pt x="153" y="31"/>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4369;p44">
                <a:extLst>
                  <a:ext uri="{FF2B5EF4-FFF2-40B4-BE49-F238E27FC236}">
                    <a16:creationId xmlns:a16="http://schemas.microsoft.com/office/drawing/2014/main" id="{4284C230-D730-B6E6-EE54-748688DD148D}"/>
                  </a:ext>
                </a:extLst>
              </p:cNvPr>
              <p:cNvSpPr/>
              <p:nvPr/>
            </p:nvSpPr>
            <p:spPr>
              <a:xfrm>
                <a:off x="1624663" y="2349475"/>
                <a:ext cx="6850" cy="6125"/>
              </a:xfrm>
              <a:custGeom>
                <a:avLst/>
                <a:gdLst/>
                <a:ahLst/>
                <a:cxnLst/>
                <a:rect l="l" t="t" r="r" b="b"/>
                <a:pathLst>
                  <a:path w="274" h="245" extrusionOk="0">
                    <a:moveTo>
                      <a:pt x="152" y="1"/>
                    </a:moveTo>
                    <a:cubicBezTo>
                      <a:pt x="0" y="1"/>
                      <a:pt x="0" y="244"/>
                      <a:pt x="152" y="244"/>
                    </a:cubicBezTo>
                    <a:cubicBezTo>
                      <a:pt x="274" y="244"/>
                      <a:pt x="274" y="1"/>
                      <a:pt x="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4370;p44">
                <a:extLst>
                  <a:ext uri="{FF2B5EF4-FFF2-40B4-BE49-F238E27FC236}">
                    <a16:creationId xmlns:a16="http://schemas.microsoft.com/office/drawing/2014/main" id="{C1292143-E545-9138-D591-B0CD60CD4C9E}"/>
                  </a:ext>
                </a:extLst>
              </p:cNvPr>
              <p:cNvSpPr/>
              <p:nvPr/>
            </p:nvSpPr>
            <p:spPr>
              <a:xfrm>
                <a:off x="1572238" y="2327450"/>
                <a:ext cx="7625" cy="6100"/>
              </a:xfrm>
              <a:custGeom>
                <a:avLst/>
                <a:gdLst/>
                <a:ahLst/>
                <a:cxnLst/>
                <a:rect l="l" t="t" r="r" b="b"/>
                <a:pathLst>
                  <a:path w="305" h="244" extrusionOk="0">
                    <a:moveTo>
                      <a:pt x="152" y="0"/>
                    </a:moveTo>
                    <a:cubicBezTo>
                      <a:pt x="0" y="0"/>
                      <a:pt x="0" y="244"/>
                      <a:pt x="152" y="244"/>
                    </a:cubicBezTo>
                    <a:cubicBezTo>
                      <a:pt x="304" y="244"/>
                      <a:pt x="304" y="0"/>
                      <a:pt x="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4371;p44">
                <a:extLst>
                  <a:ext uri="{FF2B5EF4-FFF2-40B4-BE49-F238E27FC236}">
                    <a16:creationId xmlns:a16="http://schemas.microsoft.com/office/drawing/2014/main" id="{38D6986C-581E-3DE2-4586-667E2F7FA3E5}"/>
                  </a:ext>
                </a:extLst>
              </p:cNvPr>
              <p:cNvSpPr/>
              <p:nvPr/>
            </p:nvSpPr>
            <p:spPr>
              <a:xfrm>
                <a:off x="1620088" y="2333525"/>
                <a:ext cx="6875" cy="5350"/>
              </a:xfrm>
              <a:custGeom>
                <a:avLst/>
                <a:gdLst/>
                <a:ahLst/>
                <a:cxnLst/>
                <a:rect l="l" t="t" r="r" b="b"/>
                <a:pathLst>
                  <a:path w="275" h="214" extrusionOk="0">
                    <a:moveTo>
                      <a:pt x="123" y="1"/>
                    </a:moveTo>
                    <a:cubicBezTo>
                      <a:pt x="1" y="1"/>
                      <a:pt x="1" y="213"/>
                      <a:pt x="123" y="213"/>
                    </a:cubicBezTo>
                    <a:cubicBezTo>
                      <a:pt x="275" y="213"/>
                      <a:pt x="275"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4372;p44">
                <a:extLst>
                  <a:ext uri="{FF2B5EF4-FFF2-40B4-BE49-F238E27FC236}">
                    <a16:creationId xmlns:a16="http://schemas.microsoft.com/office/drawing/2014/main" id="{92570F08-774E-25BB-338C-9D60B1C942EE}"/>
                  </a:ext>
                </a:extLst>
              </p:cNvPr>
              <p:cNvSpPr/>
              <p:nvPr/>
            </p:nvSpPr>
            <p:spPr>
              <a:xfrm>
                <a:off x="1589713" y="2319100"/>
                <a:ext cx="6850" cy="6100"/>
              </a:xfrm>
              <a:custGeom>
                <a:avLst/>
                <a:gdLst/>
                <a:ahLst/>
                <a:cxnLst/>
                <a:rect l="l" t="t" r="r" b="b"/>
                <a:pathLst>
                  <a:path w="274" h="244" extrusionOk="0">
                    <a:moveTo>
                      <a:pt x="152" y="0"/>
                    </a:moveTo>
                    <a:cubicBezTo>
                      <a:pt x="0" y="0"/>
                      <a:pt x="0" y="243"/>
                      <a:pt x="152" y="243"/>
                    </a:cubicBezTo>
                    <a:cubicBezTo>
                      <a:pt x="274" y="243"/>
                      <a:pt x="274" y="0"/>
                      <a:pt x="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4373;p44">
                <a:extLst>
                  <a:ext uri="{FF2B5EF4-FFF2-40B4-BE49-F238E27FC236}">
                    <a16:creationId xmlns:a16="http://schemas.microsoft.com/office/drawing/2014/main" id="{D38D6CA6-0D77-2132-86E4-F4043749F19B}"/>
                  </a:ext>
                </a:extLst>
              </p:cNvPr>
              <p:cNvSpPr/>
              <p:nvPr/>
            </p:nvSpPr>
            <p:spPr>
              <a:xfrm>
                <a:off x="1627688" y="2266650"/>
                <a:ext cx="6875" cy="5350"/>
              </a:xfrm>
              <a:custGeom>
                <a:avLst/>
                <a:gdLst/>
                <a:ahLst/>
                <a:cxnLst/>
                <a:rect l="l" t="t" r="r" b="b"/>
                <a:pathLst>
                  <a:path w="275" h="214" extrusionOk="0">
                    <a:moveTo>
                      <a:pt x="153" y="1"/>
                    </a:moveTo>
                    <a:cubicBezTo>
                      <a:pt x="1" y="1"/>
                      <a:pt x="1" y="214"/>
                      <a:pt x="153" y="214"/>
                    </a:cubicBezTo>
                    <a:cubicBezTo>
                      <a:pt x="275" y="214"/>
                      <a:pt x="275" y="1"/>
                      <a:pt x="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4374;p44">
                <a:extLst>
                  <a:ext uri="{FF2B5EF4-FFF2-40B4-BE49-F238E27FC236}">
                    <a16:creationId xmlns:a16="http://schemas.microsoft.com/office/drawing/2014/main" id="{949E450E-629F-1498-5AB4-A5C1BD496A14}"/>
                  </a:ext>
                </a:extLst>
              </p:cNvPr>
              <p:cNvSpPr/>
              <p:nvPr/>
            </p:nvSpPr>
            <p:spPr>
              <a:xfrm>
                <a:off x="1659613" y="2280325"/>
                <a:ext cx="7625" cy="6125"/>
              </a:xfrm>
              <a:custGeom>
                <a:avLst/>
                <a:gdLst/>
                <a:ahLst/>
                <a:cxnLst/>
                <a:rect l="l" t="t" r="r" b="b"/>
                <a:pathLst>
                  <a:path w="305" h="245" extrusionOk="0">
                    <a:moveTo>
                      <a:pt x="153" y="1"/>
                    </a:moveTo>
                    <a:cubicBezTo>
                      <a:pt x="1" y="1"/>
                      <a:pt x="1" y="244"/>
                      <a:pt x="153" y="244"/>
                    </a:cubicBezTo>
                    <a:cubicBezTo>
                      <a:pt x="305" y="244"/>
                      <a:pt x="305" y="1"/>
                      <a:pt x="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4375;p44">
                <a:extLst>
                  <a:ext uri="{FF2B5EF4-FFF2-40B4-BE49-F238E27FC236}">
                    <a16:creationId xmlns:a16="http://schemas.microsoft.com/office/drawing/2014/main" id="{3EDE135A-E240-9181-AAF3-EFE8B63E8D97}"/>
                  </a:ext>
                </a:extLst>
              </p:cNvPr>
              <p:cNvSpPr/>
              <p:nvPr/>
            </p:nvSpPr>
            <p:spPr>
              <a:xfrm>
                <a:off x="1656563" y="2310725"/>
                <a:ext cx="7625" cy="6100"/>
              </a:xfrm>
              <a:custGeom>
                <a:avLst/>
                <a:gdLst/>
                <a:ahLst/>
                <a:cxnLst/>
                <a:rect l="l" t="t" r="r" b="b"/>
                <a:pathLst>
                  <a:path w="305" h="244" extrusionOk="0">
                    <a:moveTo>
                      <a:pt x="153" y="1"/>
                    </a:moveTo>
                    <a:cubicBezTo>
                      <a:pt x="1" y="1"/>
                      <a:pt x="1" y="244"/>
                      <a:pt x="153" y="244"/>
                    </a:cubicBezTo>
                    <a:cubicBezTo>
                      <a:pt x="305" y="244"/>
                      <a:pt x="305" y="1"/>
                      <a:pt x="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4376;p44">
                <a:extLst>
                  <a:ext uri="{FF2B5EF4-FFF2-40B4-BE49-F238E27FC236}">
                    <a16:creationId xmlns:a16="http://schemas.microsoft.com/office/drawing/2014/main" id="{DC651B1C-5820-17B5-9D45-620FFF1D2676}"/>
                  </a:ext>
                </a:extLst>
              </p:cNvPr>
              <p:cNvSpPr/>
              <p:nvPr/>
            </p:nvSpPr>
            <p:spPr>
              <a:xfrm>
                <a:off x="1658088" y="2366950"/>
                <a:ext cx="6875" cy="6875"/>
              </a:xfrm>
              <a:custGeom>
                <a:avLst/>
                <a:gdLst/>
                <a:ahLst/>
                <a:cxnLst/>
                <a:rect l="l" t="t" r="r" b="b"/>
                <a:pathLst>
                  <a:path w="275" h="275" extrusionOk="0">
                    <a:moveTo>
                      <a:pt x="92" y="1"/>
                    </a:moveTo>
                    <a:cubicBezTo>
                      <a:pt x="62" y="1"/>
                      <a:pt x="62" y="31"/>
                      <a:pt x="31" y="31"/>
                    </a:cubicBezTo>
                    <a:lnTo>
                      <a:pt x="31" y="62"/>
                    </a:lnTo>
                    <a:cubicBezTo>
                      <a:pt x="1" y="62"/>
                      <a:pt x="1" y="92"/>
                      <a:pt x="1" y="92"/>
                    </a:cubicBezTo>
                    <a:cubicBezTo>
                      <a:pt x="1" y="123"/>
                      <a:pt x="1" y="123"/>
                      <a:pt x="1" y="153"/>
                    </a:cubicBezTo>
                    <a:cubicBezTo>
                      <a:pt x="1" y="153"/>
                      <a:pt x="1" y="153"/>
                      <a:pt x="1" y="183"/>
                    </a:cubicBezTo>
                    <a:cubicBezTo>
                      <a:pt x="1" y="183"/>
                      <a:pt x="1" y="214"/>
                      <a:pt x="31" y="214"/>
                    </a:cubicBezTo>
                    <a:lnTo>
                      <a:pt x="31" y="244"/>
                    </a:lnTo>
                    <a:cubicBezTo>
                      <a:pt x="62" y="244"/>
                      <a:pt x="62" y="244"/>
                      <a:pt x="62" y="275"/>
                    </a:cubicBezTo>
                    <a:lnTo>
                      <a:pt x="183" y="275"/>
                    </a:lnTo>
                    <a:cubicBezTo>
                      <a:pt x="214" y="275"/>
                      <a:pt x="214" y="275"/>
                      <a:pt x="214" y="244"/>
                    </a:cubicBezTo>
                    <a:cubicBezTo>
                      <a:pt x="244" y="244"/>
                      <a:pt x="244" y="244"/>
                      <a:pt x="244" y="214"/>
                    </a:cubicBezTo>
                    <a:cubicBezTo>
                      <a:pt x="244" y="214"/>
                      <a:pt x="274" y="214"/>
                      <a:pt x="274" y="183"/>
                    </a:cubicBezTo>
                    <a:cubicBezTo>
                      <a:pt x="274" y="183"/>
                      <a:pt x="274" y="153"/>
                      <a:pt x="274" y="153"/>
                    </a:cubicBezTo>
                    <a:cubicBezTo>
                      <a:pt x="274" y="123"/>
                      <a:pt x="274" y="123"/>
                      <a:pt x="274" y="92"/>
                    </a:cubicBezTo>
                    <a:cubicBezTo>
                      <a:pt x="274" y="92"/>
                      <a:pt x="274" y="92"/>
                      <a:pt x="274" y="62"/>
                    </a:cubicBezTo>
                    <a:cubicBezTo>
                      <a:pt x="244" y="62"/>
                      <a:pt x="244" y="62"/>
                      <a:pt x="244" y="31"/>
                    </a:cubicBezTo>
                    <a:lnTo>
                      <a:pt x="214" y="31"/>
                    </a:lnTo>
                    <a:cubicBezTo>
                      <a:pt x="214" y="1"/>
                      <a:pt x="183"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4377;p44">
                <a:extLst>
                  <a:ext uri="{FF2B5EF4-FFF2-40B4-BE49-F238E27FC236}">
                    <a16:creationId xmlns:a16="http://schemas.microsoft.com/office/drawing/2014/main" id="{DC14A625-ACCB-A16F-77EC-F86272903807}"/>
                  </a:ext>
                </a:extLst>
              </p:cNvPr>
              <p:cNvSpPr/>
              <p:nvPr/>
            </p:nvSpPr>
            <p:spPr>
              <a:xfrm>
                <a:off x="1648988" y="2264375"/>
                <a:ext cx="6850" cy="5350"/>
              </a:xfrm>
              <a:custGeom>
                <a:avLst/>
                <a:gdLst/>
                <a:ahLst/>
                <a:cxnLst/>
                <a:rect l="l" t="t" r="r" b="b"/>
                <a:pathLst>
                  <a:path w="274" h="214" extrusionOk="0">
                    <a:moveTo>
                      <a:pt x="122" y="1"/>
                    </a:moveTo>
                    <a:cubicBezTo>
                      <a:pt x="0" y="1"/>
                      <a:pt x="0" y="213"/>
                      <a:pt x="122" y="213"/>
                    </a:cubicBezTo>
                    <a:cubicBezTo>
                      <a:pt x="274" y="213"/>
                      <a:pt x="274"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4378;p44">
                <a:extLst>
                  <a:ext uri="{FF2B5EF4-FFF2-40B4-BE49-F238E27FC236}">
                    <a16:creationId xmlns:a16="http://schemas.microsoft.com/office/drawing/2014/main" id="{F5E4AD82-2488-BBAA-46FB-56554A8EB51C}"/>
                  </a:ext>
                </a:extLst>
              </p:cNvPr>
              <p:cNvSpPr/>
              <p:nvPr/>
            </p:nvSpPr>
            <p:spPr>
              <a:xfrm>
                <a:off x="1645938" y="2291725"/>
                <a:ext cx="7625" cy="6100"/>
              </a:xfrm>
              <a:custGeom>
                <a:avLst/>
                <a:gdLst/>
                <a:ahLst/>
                <a:cxnLst/>
                <a:rect l="l" t="t" r="r" b="b"/>
                <a:pathLst>
                  <a:path w="305" h="244" extrusionOk="0">
                    <a:moveTo>
                      <a:pt x="152" y="1"/>
                    </a:moveTo>
                    <a:cubicBezTo>
                      <a:pt x="0" y="1"/>
                      <a:pt x="0" y="244"/>
                      <a:pt x="152" y="244"/>
                    </a:cubicBezTo>
                    <a:cubicBezTo>
                      <a:pt x="304" y="244"/>
                      <a:pt x="304" y="1"/>
                      <a:pt x="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4379;p44">
                <a:extLst>
                  <a:ext uri="{FF2B5EF4-FFF2-40B4-BE49-F238E27FC236}">
                    <a16:creationId xmlns:a16="http://schemas.microsoft.com/office/drawing/2014/main" id="{8E72198B-BBBE-F8E6-F5F3-6522F4DA1B51}"/>
                  </a:ext>
                </a:extLst>
              </p:cNvPr>
              <p:cNvSpPr/>
              <p:nvPr/>
            </p:nvSpPr>
            <p:spPr>
              <a:xfrm>
                <a:off x="1648988" y="2335050"/>
                <a:ext cx="9900" cy="6850"/>
              </a:xfrm>
              <a:custGeom>
                <a:avLst/>
                <a:gdLst/>
                <a:ahLst/>
                <a:cxnLst/>
                <a:rect l="l" t="t" r="r" b="b"/>
                <a:pathLst>
                  <a:path w="396" h="274" extrusionOk="0">
                    <a:moveTo>
                      <a:pt x="182" y="0"/>
                    </a:moveTo>
                    <a:cubicBezTo>
                      <a:pt x="0" y="0"/>
                      <a:pt x="0" y="274"/>
                      <a:pt x="182" y="274"/>
                    </a:cubicBezTo>
                    <a:cubicBezTo>
                      <a:pt x="395" y="274"/>
                      <a:pt x="395" y="0"/>
                      <a:pt x="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4380;p44">
                <a:extLst>
                  <a:ext uri="{FF2B5EF4-FFF2-40B4-BE49-F238E27FC236}">
                    <a16:creationId xmlns:a16="http://schemas.microsoft.com/office/drawing/2014/main" id="{99BE7906-568E-9CD3-6EE4-B89AC149A6F6}"/>
                  </a:ext>
                </a:extLst>
              </p:cNvPr>
              <p:cNvSpPr/>
              <p:nvPr/>
            </p:nvSpPr>
            <p:spPr>
              <a:xfrm>
                <a:off x="1625413" y="2376075"/>
                <a:ext cx="9150" cy="7625"/>
              </a:xfrm>
              <a:custGeom>
                <a:avLst/>
                <a:gdLst/>
                <a:ahLst/>
                <a:cxnLst/>
                <a:rect l="l" t="t" r="r" b="b"/>
                <a:pathLst>
                  <a:path w="366" h="305" extrusionOk="0">
                    <a:moveTo>
                      <a:pt x="183" y="1"/>
                    </a:moveTo>
                    <a:cubicBezTo>
                      <a:pt x="1" y="1"/>
                      <a:pt x="1" y="305"/>
                      <a:pt x="183" y="305"/>
                    </a:cubicBezTo>
                    <a:cubicBezTo>
                      <a:pt x="366" y="305"/>
                      <a:pt x="366"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4381;p44">
                <a:extLst>
                  <a:ext uri="{FF2B5EF4-FFF2-40B4-BE49-F238E27FC236}">
                    <a16:creationId xmlns:a16="http://schemas.microsoft.com/office/drawing/2014/main" id="{FD21628B-3C5C-D3E2-1379-EFCD6F68ED0F}"/>
                  </a:ext>
                </a:extLst>
              </p:cNvPr>
              <p:cNvSpPr/>
              <p:nvPr/>
            </p:nvSpPr>
            <p:spPr>
              <a:xfrm>
                <a:off x="1640613" y="2365450"/>
                <a:ext cx="4600" cy="3825"/>
              </a:xfrm>
              <a:custGeom>
                <a:avLst/>
                <a:gdLst/>
                <a:ahLst/>
                <a:cxnLst/>
                <a:rect l="l" t="t" r="r" b="b"/>
                <a:pathLst>
                  <a:path w="184" h="153" extrusionOk="0">
                    <a:moveTo>
                      <a:pt x="92" y="0"/>
                    </a:moveTo>
                    <a:cubicBezTo>
                      <a:pt x="1" y="0"/>
                      <a:pt x="1" y="152"/>
                      <a:pt x="92" y="152"/>
                    </a:cubicBezTo>
                    <a:cubicBezTo>
                      <a:pt x="183" y="152"/>
                      <a:pt x="183"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4382;p44">
                <a:extLst>
                  <a:ext uri="{FF2B5EF4-FFF2-40B4-BE49-F238E27FC236}">
                    <a16:creationId xmlns:a16="http://schemas.microsoft.com/office/drawing/2014/main" id="{82FF1CA4-1940-F323-F4CF-62FB8DB581AA}"/>
                  </a:ext>
                </a:extLst>
              </p:cNvPr>
              <p:cNvSpPr/>
              <p:nvPr/>
            </p:nvSpPr>
            <p:spPr>
              <a:xfrm>
                <a:off x="1609463" y="2350250"/>
                <a:ext cx="7625" cy="6100"/>
              </a:xfrm>
              <a:custGeom>
                <a:avLst/>
                <a:gdLst/>
                <a:ahLst/>
                <a:cxnLst/>
                <a:rect l="l" t="t" r="r" b="b"/>
                <a:pathLst>
                  <a:path w="305" h="244" extrusionOk="0">
                    <a:moveTo>
                      <a:pt x="152" y="0"/>
                    </a:moveTo>
                    <a:cubicBezTo>
                      <a:pt x="0" y="0"/>
                      <a:pt x="0" y="243"/>
                      <a:pt x="152" y="243"/>
                    </a:cubicBezTo>
                    <a:cubicBezTo>
                      <a:pt x="304" y="243"/>
                      <a:pt x="304" y="0"/>
                      <a:pt x="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4383;p44">
                <a:extLst>
                  <a:ext uri="{FF2B5EF4-FFF2-40B4-BE49-F238E27FC236}">
                    <a16:creationId xmlns:a16="http://schemas.microsoft.com/office/drawing/2014/main" id="{01F3E254-213B-4B2B-89EE-6E340B9DBA32}"/>
                  </a:ext>
                </a:extLst>
              </p:cNvPr>
              <p:cNvSpPr/>
              <p:nvPr/>
            </p:nvSpPr>
            <p:spPr>
              <a:xfrm>
                <a:off x="1581338" y="2358600"/>
                <a:ext cx="5350" cy="5150"/>
              </a:xfrm>
              <a:custGeom>
                <a:avLst/>
                <a:gdLst/>
                <a:ahLst/>
                <a:cxnLst/>
                <a:rect l="l" t="t" r="r" b="b"/>
                <a:pathLst>
                  <a:path w="214" h="206" extrusionOk="0">
                    <a:moveTo>
                      <a:pt x="92" y="1"/>
                    </a:moveTo>
                    <a:cubicBezTo>
                      <a:pt x="62" y="31"/>
                      <a:pt x="62" y="31"/>
                      <a:pt x="62" y="31"/>
                    </a:cubicBezTo>
                    <a:cubicBezTo>
                      <a:pt x="31" y="31"/>
                      <a:pt x="1" y="61"/>
                      <a:pt x="1" y="92"/>
                    </a:cubicBezTo>
                    <a:cubicBezTo>
                      <a:pt x="1" y="122"/>
                      <a:pt x="31" y="153"/>
                      <a:pt x="62" y="183"/>
                    </a:cubicBezTo>
                    <a:lnTo>
                      <a:pt x="92" y="183"/>
                    </a:lnTo>
                    <a:cubicBezTo>
                      <a:pt x="107" y="198"/>
                      <a:pt x="122" y="206"/>
                      <a:pt x="138" y="206"/>
                    </a:cubicBezTo>
                    <a:cubicBezTo>
                      <a:pt x="153" y="206"/>
                      <a:pt x="168" y="198"/>
                      <a:pt x="183" y="183"/>
                    </a:cubicBezTo>
                    <a:cubicBezTo>
                      <a:pt x="214" y="183"/>
                      <a:pt x="214" y="122"/>
                      <a:pt x="214" y="92"/>
                    </a:cubicBezTo>
                    <a:cubicBezTo>
                      <a:pt x="214" y="61"/>
                      <a:pt x="214" y="3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4384;p44">
                <a:extLst>
                  <a:ext uri="{FF2B5EF4-FFF2-40B4-BE49-F238E27FC236}">
                    <a16:creationId xmlns:a16="http://schemas.microsoft.com/office/drawing/2014/main" id="{FBD0E470-7114-9705-53C4-C6EC5D24CBB8}"/>
                  </a:ext>
                </a:extLst>
              </p:cNvPr>
              <p:cNvSpPr/>
              <p:nvPr/>
            </p:nvSpPr>
            <p:spPr>
              <a:xfrm>
                <a:off x="1573738" y="2377600"/>
                <a:ext cx="7625" cy="6100"/>
              </a:xfrm>
              <a:custGeom>
                <a:avLst/>
                <a:gdLst/>
                <a:ahLst/>
                <a:cxnLst/>
                <a:rect l="l" t="t" r="r" b="b"/>
                <a:pathLst>
                  <a:path w="305" h="244" extrusionOk="0">
                    <a:moveTo>
                      <a:pt x="153" y="1"/>
                    </a:moveTo>
                    <a:cubicBezTo>
                      <a:pt x="1" y="1"/>
                      <a:pt x="1" y="244"/>
                      <a:pt x="153" y="244"/>
                    </a:cubicBezTo>
                    <a:cubicBezTo>
                      <a:pt x="305" y="244"/>
                      <a:pt x="305" y="1"/>
                      <a:pt x="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4385;p44">
                <a:extLst>
                  <a:ext uri="{FF2B5EF4-FFF2-40B4-BE49-F238E27FC236}">
                    <a16:creationId xmlns:a16="http://schemas.microsoft.com/office/drawing/2014/main" id="{70351AEF-45F3-8CD7-BC6F-B82CA00857F1}"/>
                  </a:ext>
                </a:extLst>
              </p:cNvPr>
              <p:cNvSpPr/>
              <p:nvPr/>
            </p:nvSpPr>
            <p:spPr>
              <a:xfrm>
                <a:off x="1585138" y="2386725"/>
                <a:ext cx="9900" cy="7625"/>
              </a:xfrm>
              <a:custGeom>
                <a:avLst/>
                <a:gdLst/>
                <a:ahLst/>
                <a:cxnLst/>
                <a:rect l="l" t="t" r="r" b="b"/>
                <a:pathLst>
                  <a:path w="396" h="305" extrusionOk="0">
                    <a:moveTo>
                      <a:pt x="183" y="0"/>
                    </a:moveTo>
                    <a:cubicBezTo>
                      <a:pt x="1" y="0"/>
                      <a:pt x="1" y="304"/>
                      <a:pt x="183" y="304"/>
                    </a:cubicBezTo>
                    <a:cubicBezTo>
                      <a:pt x="396" y="304"/>
                      <a:pt x="396"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4386;p44">
                <a:extLst>
                  <a:ext uri="{FF2B5EF4-FFF2-40B4-BE49-F238E27FC236}">
                    <a16:creationId xmlns:a16="http://schemas.microsoft.com/office/drawing/2014/main" id="{7BAA42FA-22C9-97F4-1A7C-2182B06FCB28}"/>
                  </a:ext>
                </a:extLst>
              </p:cNvPr>
              <p:cNvSpPr/>
              <p:nvPr/>
            </p:nvSpPr>
            <p:spPr>
              <a:xfrm>
                <a:off x="1577538" y="2332775"/>
                <a:ext cx="7625" cy="6850"/>
              </a:xfrm>
              <a:custGeom>
                <a:avLst/>
                <a:gdLst/>
                <a:ahLst/>
                <a:cxnLst/>
                <a:rect l="l" t="t" r="r" b="b"/>
                <a:pathLst>
                  <a:path w="305" h="274" extrusionOk="0">
                    <a:moveTo>
                      <a:pt x="92" y="0"/>
                    </a:moveTo>
                    <a:cubicBezTo>
                      <a:pt x="92" y="0"/>
                      <a:pt x="62" y="31"/>
                      <a:pt x="62" y="31"/>
                    </a:cubicBezTo>
                    <a:cubicBezTo>
                      <a:pt x="31" y="61"/>
                      <a:pt x="31" y="61"/>
                      <a:pt x="31" y="91"/>
                    </a:cubicBezTo>
                    <a:cubicBezTo>
                      <a:pt x="31" y="91"/>
                      <a:pt x="1" y="122"/>
                      <a:pt x="1" y="122"/>
                    </a:cubicBezTo>
                    <a:cubicBezTo>
                      <a:pt x="1" y="152"/>
                      <a:pt x="1" y="152"/>
                      <a:pt x="31" y="183"/>
                    </a:cubicBezTo>
                    <a:cubicBezTo>
                      <a:pt x="31" y="183"/>
                      <a:pt x="31" y="213"/>
                      <a:pt x="62" y="243"/>
                    </a:cubicBezTo>
                    <a:lnTo>
                      <a:pt x="92" y="243"/>
                    </a:lnTo>
                    <a:cubicBezTo>
                      <a:pt x="122" y="274"/>
                      <a:pt x="122" y="274"/>
                      <a:pt x="153" y="274"/>
                    </a:cubicBezTo>
                    <a:lnTo>
                      <a:pt x="214" y="274"/>
                    </a:lnTo>
                    <a:cubicBezTo>
                      <a:pt x="214" y="274"/>
                      <a:pt x="244" y="243"/>
                      <a:pt x="244" y="243"/>
                    </a:cubicBezTo>
                    <a:cubicBezTo>
                      <a:pt x="274" y="213"/>
                      <a:pt x="274" y="213"/>
                      <a:pt x="274" y="183"/>
                    </a:cubicBezTo>
                    <a:cubicBezTo>
                      <a:pt x="305" y="183"/>
                      <a:pt x="305" y="152"/>
                      <a:pt x="305" y="152"/>
                    </a:cubicBezTo>
                    <a:cubicBezTo>
                      <a:pt x="305" y="122"/>
                      <a:pt x="305" y="122"/>
                      <a:pt x="305" y="91"/>
                    </a:cubicBezTo>
                    <a:cubicBezTo>
                      <a:pt x="274" y="91"/>
                      <a:pt x="274" y="61"/>
                      <a:pt x="244" y="31"/>
                    </a:cubicBezTo>
                    <a:cubicBezTo>
                      <a:pt x="244" y="31"/>
                      <a:pt x="244" y="31"/>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4387;p44">
                <a:extLst>
                  <a:ext uri="{FF2B5EF4-FFF2-40B4-BE49-F238E27FC236}">
                    <a16:creationId xmlns:a16="http://schemas.microsoft.com/office/drawing/2014/main" id="{B6F662B1-FF6E-7B8D-3C6D-EFE4A7FC4A20}"/>
                  </a:ext>
                </a:extLst>
              </p:cNvPr>
              <p:cNvSpPr/>
              <p:nvPr/>
            </p:nvSpPr>
            <p:spPr>
              <a:xfrm>
                <a:off x="1583638" y="2307700"/>
                <a:ext cx="5325" cy="6850"/>
              </a:xfrm>
              <a:custGeom>
                <a:avLst/>
                <a:gdLst/>
                <a:ahLst/>
                <a:cxnLst/>
                <a:rect l="l" t="t" r="r" b="b"/>
                <a:pathLst>
                  <a:path w="213" h="274" extrusionOk="0">
                    <a:moveTo>
                      <a:pt x="61" y="0"/>
                    </a:moveTo>
                    <a:cubicBezTo>
                      <a:pt x="61" y="0"/>
                      <a:pt x="61" y="0"/>
                      <a:pt x="30" y="31"/>
                    </a:cubicBezTo>
                    <a:cubicBezTo>
                      <a:pt x="30" y="31"/>
                      <a:pt x="30" y="31"/>
                      <a:pt x="0" y="61"/>
                    </a:cubicBezTo>
                    <a:cubicBezTo>
                      <a:pt x="0" y="61"/>
                      <a:pt x="0" y="61"/>
                      <a:pt x="0" y="91"/>
                    </a:cubicBezTo>
                    <a:cubicBezTo>
                      <a:pt x="0" y="91"/>
                      <a:pt x="0" y="91"/>
                      <a:pt x="0" y="122"/>
                    </a:cubicBezTo>
                    <a:cubicBezTo>
                      <a:pt x="0" y="122"/>
                      <a:pt x="0" y="152"/>
                      <a:pt x="0" y="182"/>
                    </a:cubicBezTo>
                    <a:cubicBezTo>
                      <a:pt x="0" y="182"/>
                      <a:pt x="0" y="213"/>
                      <a:pt x="30" y="243"/>
                    </a:cubicBezTo>
                    <a:cubicBezTo>
                      <a:pt x="30" y="243"/>
                      <a:pt x="61" y="274"/>
                      <a:pt x="91" y="274"/>
                    </a:cubicBezTo>
                    <a:cubicBezTo>
                      <a:pt x="91" y="274"/>
                      <a:pt x="122" y="274"/>
                      <a:pt x="152" y="243"/>
                    </a:cubicBezTo>
                    <a:lnTo>
                      <a:pt x="182" y="243"/>
                    </a:lnTo>
                    <a:cubicBezTo>
                      <a:pt x="213" y="213"/>
                      <a:pt x="213" y="213"/>
                      <a:pt x="213" y="182"/>
                    </a:cubicBezTo>
                    <a:cubicBezTo>
                      <a:pt x="213" y="152"/>
                      <a:pt x="213" y="122"/>
                      <a:pt x="213" y="122"/>
                    </a:cubicBezTo>
                    <a:cubicBezTo>
                      <a:pt x="213" y="91"/>
                      <a:pt x="213" y="91"/>
                      <a:pt x="213" y="91"/>
                    </a:cubicBezTo>
                    <a:cubicBezTo>
                      <a:pt x="213" y="91"/>
                      <a:pt x="213" y="61"/>
                      <a:pt x="182" y="61"/>
                    </a:cubicBezTo>
                    <a:cubicBezTo>
                      <a:pt x="182" y="61"/>
                      <a:pt x="182" y="31"/>
                      <a:pt x="152" y="31"/>
                    </a:cubicBezTo>
                    <a:cubicBezTo>
                      <a:pt x="152" y="31"/>
                      <a:pt x="152" y="31"/>
                      <a:pt x="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4388;p44">
                <a:extLst>
                  <a:ext uri="{FF2B5EF4-FFF2-40B4-BE49-F238E27FC236}">
                    <a16:creationId xmlns:a16="http://schemas.microsoft.com/office/drawing/2014/main" id="{08C54BA2-00B6-D6D2-CE89-A76D46DA8764}"/>
                  </a:ext>
                </a:extLst>
              </p:cNvPr>
              <p:cNvSpPr/>
              <p:nvPr/>
            </p:nvSpPr>
            <p:spPr>
              <a:xfrm>
                <a:off x="1568438" y="2354050"/>
                <a:ext cx="9125" cy="7625"/>
              </a:xfrm>
              <a:custGeom>
                <a:avLst/>
                <a:gdLst/>
                <a:ahLst/>
                <a:cxnLst/>
                <a:rect l="l" t="t" r="r" b="b"/>
                <a:pathLst>
                  <a:path w="365" h="305" extrusionOk="0">
                    <a:moveTo>
                      <a:pt x="182" y="0"/>
                    </a:moveTo>
                    <a:cubicBezTo>
                      <a:pt x="0" y="0"/>
                      <a:pt x="0" y="304"/>
                      <a:pt x="182" y="304"/>
                    </a:cubicBezTo>
                    <a:cubicBezTo>
                      <a:pt x="365" y="304"/>
                      <a:pt x="365" y="0"/>
                      <a:pt x="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4389;p44">
                <a:extLst>
                  <a:ext uri="{FF2B5EF4-FFF2-40B4-BE49-F238E27FC236}">
                    <a16:creationId xmlns:a16="http://schemas.microsoft.com/office/drawing/2014/main" id="{B951321D-5875-B2E9-FCC2-9ABB11DD6C2C}"/>
                  </a:ext>
                </a:extLst>
              </p:cNvPr>
              <p:cNvSpPr/>
              <p:nvPr/>
            </p:nvSpPr>
            <p:spPr>
              <a:xfrm>
                <a:off x="1598063" y="2383675"/>
                <a:ext cx="6875" cy="6100"/>
              </a:xfrm>
              <a:custGeom>
                <a:avLst/>
                <a:gdLst/>
                <a:ahLst/>
                <a:cxnLst/>
                <a:rect l="l" t="t" r="r" b="b"/>
                <a:pathLst>
                  <a:path w="275" h="244" extrusionOk="0">
                    <a:moveTo>
                      <a:pt x="153" y="1"/>
                    </a:moveTo>
                    <a:cubicBezTo>
                      <a:pt x="1" y="1"/>
                      <a:pt x="1" y="244"/>
                      <a:pt x="153" y="244"/>
                    </a:cubicBezTo>
                    <a:cubicBezTo>
                      <a:pt x="274" y="244"/>
                      <a:pt x="274" y="1"/>
                      <a:pt x="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4390;p44">
                <a:extLst>
                  <a:ext uri="{FF2B5EF4-FFF2-40B4-BE49-F238E27FC236}">
                    <a16:creationId xmlns:a16="http://schemas.microsoft.com/office/drawing/2014/main" id="{E10B7951-0458-A866-D005-FF3B9B749269}"/>
                  </a:ext>
                </a:extLst>
              </p:cNvPr>
              <p:cNvSpPr/>
              <p:nvPr/>
            </p:nvSpPr>
            <p:spPr>
              <a:xfrm>
                <a:off x="1589713" y="2351775"/>
                <a:ext cx="5325" cy="4575"/>
              </a:xfrm>
              <a:custGeom>
                <a:avLst/>
                <a:gdLst/>
                <a:ahLst/>
                <a:cxnLst/>
                <a:rect l="l" t="t" r="r" b="b"/>
                <a:pathLst>
                  <a:path w="213" h="183" extrusionOk="0">
                    <a:moveTo>
                      <a:pt x="91" y="0"/>
                    </a:moveTo>
                    <a:cubicBezTo>
                      <a:pt x="0" y="0"/>
                      <a:pt x="0" y="182"/>
                      <a:pt x="91" y="182"/>
                    </a:cubicBezTo>
                    <a:cubicBezTo>
                      <a:pt x="213" y="182"/>
                      <a:pt x="213" y="0"/>
                      <a:pt x="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4391;p44">
                <a:extLst>
                  <a:ext uri="{FF2B5EF4-FFF2-40B4-BE49-F238E27FC236}">
                    <a16:creationId xmlns:a16="http://schemas.microsoft.com/office/drawing/2014/main" id="{EA3FD15D-8CFF-5789-2A30-60321D316243}"/>
                  </a:ext>
                </a:extLst>
              </p:cNvPr>
              <p:cNvSpPr/>
              <p:nvPr/>
            </p:nvSpPr>
            <p:spPr>
              <a:xfrm>
                <a:off x="1589713" y="2368475"/>
                <a:ext cx="6850" cy="5350"/>
              </a:xfrm>
              <a:custGeom>
                <a:avLst/>
                <a:gdLst/>
                <a:ahLst/>
                <a:cxnLst/>
                <a:rect l="l" t="t" r="r" b="b"/>
                <a:pathLst>
                  <a:path w="274" h="214" extrusionOk="0">
                    <a:moveTo>
                      <a:pt x="152" y="1"/>
                    </a:moveTo>
                    <a:cubicBezTo>
                      <a:pt x="31" y="1"/>
                      <a:pt x="0" y="214"/>
                      <a:pt x="152" y="214"/>
                    </a:cubicBezTo>
                    <a:cubicBezTo>
                      <a:pt x="274" y="214"/>
                      <a:pt x="274" y="1"/>
                      <a:pt x="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4392;p44">
                <a:extLst>
                  <a:ext uri="{FF2B5EF4-FFF2-40B4-BE49-F238E27FC236}">
                    <a16:creationId xmlns:a16="http://schemas.microsoft.com/office/drawing/2014/main" id="{EC57F384-9505-5079-20A2-3C95E5F19F45}"/>
                  </a:ext>
                </a:extLst>
              </p:cNvPr>
              <p:cNvSpPr/>
              <p:nvPr/>
            </p:nvSpPr>
            <p:spPr>
              <a:xfrm>
                <a:off x="1604913" y="2327450"/>
                <a:ext cx="4575" cy="3050"/>
              </a:xfrm>
              <a:custGeom>
                <a:avLst/>
                <a:gdLst/>
                <a:ahLst/>
                <a:cxnLst/>
                <a:rect l="l" t="t" r="r" b="b"/>
                <a:pathLst>
                  <a:path w="183" h="122" extrusionOk="0">
                    <a:moveTo>
                      <a:pt x="91" y="0"/>
                    </a:moveTo>
                    <a:cubicBezTo>
                      <a:pt x="0" y="0"/>
                      <a:pt x="0" y="122"/>
                      <a:pt x="91" y="122"/>
                    </a:cubicBezTo>
                    <a:cubicBezTo>
                      <a:pt x="182" y="122"/>
                      <a:pt x="182" y="0"/>
                      <a:pt x="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4393;p44">
                <a:extLst>
                  <a:ext uri="{FF2B5EF4-FFF2-40B4-BE49-F238E27FC236}">
                    <a16:creationId xmlns:a16="http://schemas.microsoft.com/office/drawing/2014/main" id="{59475937-112F-0A5D-BCB4-E359DBACC94D}"/>
                  </a:ext>
                </a:extLst>
              </p:cNvPr>
              <p:cNvSpPr/>
              <p:nvPr/>
            </p:nvSpPr>
            <p:spPr>
              <a:xfrm>
                <a:off x="1635288" y="2338075"/>
                <a:ext cx="6125" cy="5350"/>
              </a:xfrm>
              <a:custGeom>
                <a:avLst/>
                <a:gdLst/>
                <a:ahLst/>
                <a:cxnLst/>
                <a:rect l="l" t="t" r="r" b="b"/>
                <a:pathLst>
                  <a:path w="245" h="214" extrusionOk="0">
                    <a:moveTo>
                      <a:pt x="122" y="1"/>
                    </a:moveTo>
                    <a:cubicBezTo>
                      <a:pt x="1" y="1"/>
                      <a:pt x="1" y="214"/>
                      <a:pt x="122" y="214"/>
                    </a:cubicBezTo>
                    <a:cubicBezTo>
                      <a:pt x="244" y="214"/>
                      <a:pt x="244"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4394;p44">
                <a:extLst>
                  <a:ext uri="{FF2B5EF4-FFF2-40B4-BE49-F238E27FC236}">
                    <a16:creationId xmlns:a16="http://schemas.microsoft.com/office/drawing/2014/main" id="{39454EEC-13CA-9166-148A-E990694087CD}"/>
                  </a:ext>
                </a:extLst>
              </p:cNvPr>
              <p:cNvSpPr/>
              <p:nvPr/>
            </p:nvSpPr>
            <p:spPr>
              <a:xfrm>
                <a:off x="1626938" y="2321375"/>
                <a:ext cx="6100" cy="4575"/>
              </a:xfrm>
              <a:custGeom>
                <a:avLst/>
                <a:gdLst/>
                <a:ahLst/>
                <a:cxnLst/>
                <a:rect l="l" t="t" r="r" b="b"/>
                <a:pathLst>
                  <a:path w="244" h="183" extrusionOk="0">
                    <a:moveTo>
                      <a:pt x="122" y="0"/>
                    </a:moveTo>
                    <a:cubicBezTo>
                      <a:pt x="1" y="0"/>
                      <a:pt x="1" y="183"/>
                      <a:pt x="122" y="183"/>
                    </a:cubicBezTo>
                    <a:cubicBezTo>
                      <a:pt x="244" y="183"/>
                      <a:pt x="244"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4395;p44">
                <a:extLst>
                  <a:ext uri="{FF2B5EF4-FFF2-40B4-BE49-F238E27FC236}">
                    <a16:creationId xmlns:a16="http://schemas.microsoft.com/office/drawing/2014/main" id="{961FD011-8C2D-2C4B-9217-4DA370B0DDE7}"/>
                  </a:ext>
                </a:extLst>
              </p:cNvPr>
              <p:cNvSpPr/>
              <p:nvPr/>
            </p:nvSpPr>
            <p:spPr>
              <a:xfrm>
                <a:off x="1645188" y="2353275"/>
                <a:ext cx="9900" cy="7625"/>
              </a:xfrm>
              <a:custGeom>
                <a:avLst/>
                <a:gdLst/>
                <a:ahLst/>
                <a:cxnLst/>
                <a:rect l="l" t="t" r="r" b="b"/>
                <a:pathLst>
                  <a:path w="396" h="305" extrusionOk="0">
                    <a:moveTo>
                      <a:pt x="182" y="1"/>
                    </a:moveTo>
                    <a:cubicBezTo>
                      <a:pt x="0" y="1"/>
                      <a:pt x="0" y="305"/>
                      <a:pt x="182" y="305"/>
                    </a:cubicBezTo>
                    <a:cubicBezTo>
                      <a:pt x="395" y="305"/>
                      <a:pt x="395" y="1"/>
                      <a:pt x="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4396;p44">
                <a:extLst>
                  <a:ext uri="{FF2B5EF4-FFF2-40B4-BE49-F238E27FC236}">
                    <a16:creationId xmlns:a16="http://schemas.microsoft.com/office/drawing/2014/main" id="{4DFEE9E1-DEF9-2458-3202-9309A6B2FE9B}"/>
                  </a:ext>
                </a:extLst>
              </p:cNvPr>
              <p:cNvSpPr/>
              <p:nvPr/>
            </p:nvSpPr>
            <p:spPr>
              <a:xfrm>
                <a:off x="1663413" y="2322900"/>
                <a:ext cx="7625" cy="6100"/>
              </a:xfrm>
              <a:custGeom>
                <a:avLst/>
                <a:gdLst/>
                <a:ahLst/>
                <a:cxnLst/>
                <a:rect l="l" t="t" r="r" b="b"/>
                <a:pathLst>
                  <a:path w="305" h="244" extrusionOk="0">
                    <a:moveTo>
                      <a:pt x="153" y="0"/>
                    </a:moveTo>
                    <a:cubicBezTo>
                      <a:pt x="1" y="0"/>
                      <a:pt x="1" y="243"/>
                      <a:pt x="153" y="243"/>
                    </a:cubicBezTo>
                    <a:cubicBezTo>
                      <a:pt x="305" y="243"/>
                      <a:pt x="305" y="0"/>
                      <a:pt x="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4397;p44">
                <a:extLst>
                  <a:ext uri="{FF2B5EF4-FFF2-40B4-BE49-F238E27FC236}">
                    <a16:creationId xmlns:a16="http://schemas.microsoft.com/office/drawing/2014/main" id="{0E84F4D8-4D1C-B534-AE8E-9CD713B1E594}"/>
                  </a:ext>
                </a:extLst>
              </p:cNvPr>
              <p:cNvSpPr/>
              <p:nvPr/>
            </p:nvSpPr>
            <p:spPr>
              <a:xfrm>
                <a:off x="1658088" y="2292500"/>
                <a:ext cx="5350" cy="3825"/>
              </a:xfrm>
              <a:custGeom>
                <a:avLst/>
                <a:gdLst/>
                <a:ahLst/>
                <a:cxnLst/>
                <a:rect l="l" t="t" r="r" b="b"/>
                <a:pathLst>
                  <a:path w="214" h="153" extrusionOk="0">
                    <a:moveTo>
                      <a:pt x="122" y="0"/>
                    </a:moveTo>
                    <a:cubicBezTo>
                      <a:pt x="1" y="0"/>
                      <a:pt x="1" y="152"/>
                      <a:pt x="122" y="152"/>
                    </a:cubicBezTo>
                    <a:cubicBezTo>
                      <a:pt x="214" y="152"/>
                      <a:pt x="214"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4398;p44">
                <a:extLst>
                  <a:ext uri="{FF2B5EF4-FFF2-40B4-BE49-F238E27FC236}">
                    <a16:creationId xmlns:a16="http://schemas.microsoft.com/office/drawing/2014/main" id="{18899B34-2DD1-5B12-A95E-AF09B4367D79}"/>
                  </a:ext>
                </a:extLst>
              </p:cNvPr>
              <p:cNvSpPr/>
              <p:nvPr/>
            </p:nvSpPr>
            <p:spPr>
              <a:xfrm>
                <a:off x="1656563" y="2259050"/>
                <a:ext cx="10675" cy="8400"/>
              </a:xfrm>
              <a:custGeom>
                <a:avLst/>
                <a:gdLst/>
                <a:ahLst/>
                <a:cxnLst/>
                <a:rect l="l" t="t" r="r" b="b"/>
                <a:pathLst>
                  <a:path w="427" h="336" extrusionOk="0">
                    <a:moveTo>
                      <a:pt x="214" y="1"/>
                    </a:moveTo>
                    <a:cubicBezTo>
                      <a:pt x="1" y="1"/>
                      <a:pt x="1" y="335"/>
                      <a:pt x="214" y="335"/>
                    </a:cubicBezTo>
                    <a:cubicBezTo>
                      <a:pt x="427" y="335"/>
                      <a:pt x="427" y="1"/>
                      <a:pt x="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4399;p44">
                <a:extLst>
                  <a:ext uri="{FF2B5EF4-FFF2-40B4-BE49-F238E27FC236}">
                    <a16:creationId xmlns:a16="http://schemas.microsoft.com/office/drawing/2014/main" id="{4EE8F78F-4973-6364-AD95-B0B57128DE82}"/>
                  </a:ext>
                </a:extLst>
              </p:cNvPr>
              <p:cNvSpPr/>
              <p:nvPr/>
            </p:nvSpPr>
            <p:spPr>
              <a:xfrm>
                <a:off x="2423313" y="2306925"/>
                <a:ext cx="11425" cy="8400"/>
              </a:xfrm>
              <a:custGeom>
                <a:avLst/>
                <a:gdLst/>
                <a:ahLst/>
                <a:cxnLst/>
                <a:rect l="l" t="t" r="r" b="b"/>
                <a:pathLst>
                  <a:path w="457" h="336" extrusionOk="0">
                    <a:moveTo>
                      <a:pt x="243" y="1"/>
                    </a:moveTo>
                    <a:cubicBezTo>
                      <a:pt x="0" y="1"/>
                      <a:pt x="0" y="335"/>
                      <a:pt x="243" y="335"/>
                    </a:cubicBezTo>
                    <a:cubicBezTo>
                      <a:pt x="456" y="335"/>
                      <a:pt x="456" y="1"/>
                      <a:pt x="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4400;p44">
                <a:extLst>
                  <a:ext uri="{FF2B5EF4-FFF2-40B4-BE49-F238E27FC236}">
                    <a16:creationId xmlns:a16="http://schemas.microsoft.com/office/drawing/2014/main" id="{4E3DB9E6-AEB7-96E0-AA3C-16597413C012}"/>
                  </a:ext>
                </a:extLst>
              </p:cNvPr>
              <p:cNvSpPr/>
              <p:nvPr/>
            </p:nvSpPr>
            <p:spPr>
              <a:xfrm>
                <a:off x="2402788" y="2320600"/>
                <a:ext cx="10675" cy="7625"/>
              </a:xfrm>
              <a:custGeom>
                <a:avLst/>
                <a:gdLst/>
                <a:ahLst/>
                <a:cxnLst/>
                <a:rect l="l" t="t" r="r" b="b"/>
                <a:pathLst>
                  <a:path w="427" h="305" extrusionOk="0">
                    <a:moveTo>
                      <a:pt x="213" y="1"/>
                    </a:moveTo>
                    <a:cubicBezTo>
                      <a:pt x="1" y="1"/>
                      <a:pt x="1" y="305"/>
                      <a:pt x="213" y="305"/>
                    </a:cubicBezTo>
                    <a:cubicBezTo>
                      <a:pt x="426" y="305"/>
                      <a:pt x="426"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4401;p44">
                <a:extLst>
                  <a:ext uri="{FF2B5EF4-FFF2-40B4-BE49-F238E27FC236}">
                    <a16:creationId xmlns:a16="http://schemas.microsoft.com/office/drawing/2014/main" id="{FC3A66E1-9A91-DF13-94C8-2CD0A46485D5}"/>
                  </a:ext>
                </a:extLst>
              </p:cNvPr>
              <p:cNvSpPr/>
              <p:nvPr/>
            </p:nvSpPr>
            <p:spPr>
              <a:xfrm>
                <a:off x="2393663" y="2289450"/>
                <a:ext cx="8400" cy="7625"/>
              </a:xfrm>
              <a:custGeom>
                <a:avLst/>
                <a:gdLst/>
                <a:ahLst/>
                <a:cxnLst/>
                <a:rect l="l" t="t" r="r" b="b"/>
                <a:pathLst>
                  <a:path w="336" h="305" extrusionOk="0">
                    <a:moveTo>
                      <a:pt x="122" y="1"/>
                    </a:moveTo>
                    <a:cubicBezTo>
                      <a:pt x="92" y="1"/>
                      <a:pt x="92" y="1"/>
                      <a:pt x="62" y="31"/>
                    </a:cubicBezTo>
                    <a:cubicBezTo>
                      <a:pt x="31" y="61"/>
                      <a:pt x="31" y="61"/>
                      <a:pt x="31" y="61"/>
                    </a:cubicBezTo>
                    <a:cubicBezTo>
                      <a:pt x="31" y="92"/>
                      <a:pt x="1" y="92"/>
                      <a:pt x="1" y="122"/>
                    </a:cubicBezTo>
                    <a:cubicBezTo>
                      <a:pt x="1" y="122"/>
                      <a:pt x="1" y="153"/>
                      <a:pt x="1" y="183"/>
                    </a:cubicBezTo>
                    <a:cubicBezTo>
                      <a:pt x="1" y="183"/>
                      <a:pt x="1" y="213"/>
                      <a:pt x="31" y="213"/>
                    </a:cubicBezTo>
                    <a:cubicBezTo>
                      <a:pt x="31" y="244"/>
                      <a:pt x="31" y="244"/>
                      <a:pt x="31" y="244"/>
                    </a:cubicBezTo>
                    <a:cubicBezTo>
                      <a:pt x="62" y="274"/>
                      <a:pt x="62" y="274"/>
                      <a:pt x="62" y="274"/>
                    </a:cubicBezTo>
                    <a:cubicBezTo>
                      <a:pt x="92" y="274"/>
                      <a:pt x="92" y="305"/>
                      <a:pt x="92" y="305"/>
                    </a:cubicBezTo>
                    <a:lnTo>
                      <a:pt x="244" y="305"/>
                    </a:lnTo>
                    <a:cubicBezTo>
                      <a:pt x="244" y="274"/>
                      <a:pt x="274" y="274"/>
                      <a:pt x="274" y="274"/>
                    </a:cubicBezTo>
                    <a:cubicBezTo>
                      <a:pt x="274" y="274"/>
                      <a:pt x="305" y="244"/>
                      <a:pt x="305" y="244"/>
                    </a:cubicBezTo>
                    <a:cubicBezTo>
                      <a:pt x="305" y="244"/>
                      <a:pt x="305" y="213"/>
                      <a:pt x="305" y="213"/>
                    </a:cubicBezTo>
                    <a:cubicBezTo>
                      <a:pt x="335" y="183"/>
                      <a:pt x="335" y="153"/>
                      <a:pt x="305" y="122"/>
                    </a:cubicBezTo>
                    <a:cubicBezTo>
                      <a:pt x="305" y="122"/>
                      <a:pt x="305" y="122"/>
                      <a:pt x="305" y="92"/>
                    </a:cubicBezTo>
                    <a:cubicBezTo>
                      <a:pt x="305" y="92"/>
                      <a:pt x="274" y="61"/>
                      <a:pt x="274" y="61"/>
                    </a:cubicBezTo>
                    <a:cubicBezTo>
                      <a:pt x="274" y="31"/>
                      <a:pt x="274" y="31"/>
                      <a:pt x="244" y="31"/>
                    </a:cubicBezTo>
                    <a:cubicBezTo>
                      <a:pt x="244" y="31"/>
                      <a:pt x="244" y="1"/>
                      <a:pt x="2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4402;p44">
                <a:extLst>
                  <a:ext uri="{FF2B5EF4-FFF2-40B4-BE49-F238E27FC236}">
                    <a16:creationId xmlns:a16="http://schemas.microsoft.com/office/drawing/2014/main" id="{7189AF01-9C00-5597-DF5E-B0C5FA6FFA08}"/>
                  </a:ext>
                </a:extLst>
              </p:cNvPr>
              <p:cNvSpPr/>
              <p:nvPr/>
            </p:nvSpPr>
            <p:spPr>
              <a:xfrm>
                <a:off x="2385313" y="2307700"/>
                <a:ext cx="7625" cy="6100"/>
              </a:xfrm>
              <a:custGeom>
                <a:avLst/>
                <a:gdLst/>
                <a:ahLst/>
                <a:cxnLst/>
                <a:rect l="l" t="t" r="r" b="b"/>
                <a:pathLst>
                  <a:path w="305" h="244" extrusionOk="0">
                    <a:moveTo>
                      <a:pt x="152" y="0"/>
                    </a:moveTo>
                    <a:cubicBezTo>
                      <a:pt x="0" y="0"/>
                      <a:pt x="0" y="243"/>
                      <a:pt x="152" y="243"/>
                    </a:cubicBezTo>
                    <a:cubicBezTo>
                      <a:pt x="304" y="243"/>
                      <a:pt x="304" y="0"/>
                      <a:pt x="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4403;p44">
                <a:extLst>
                  <a:ext uri="{FF2B5EF4-FFF2-40B4-BE49-F238E27FC236}">
                    <a16:creationId xmlns:a16="http://schemas.microsoft.com/office/drawing/2014/main" id="{0B180B99-9E94-547D-784F-FF0011B708B9}"/>
                  </a:ext>
                </a:extLst>
              </p:cNvPr>
              <p:cNvSpPr/>
              <p:nvPr/>
            </p:nvSpPr>
            <p:spPr>
              <a:xfrm>
                <a:off x="2422538" y="2344175"/>
                <a:ext cx="8400" cy="6850"/>
              </a:xfrm>
              <a:custGeom>
                <a:avLst/>
                <a:gdLst/>
                <a:ahLst/>
                <a:cxnLst/>
                <a:rect l="l" t="t" r="r" b="b"/>
                <a:pathLst>
                  <a:path w="336" h="274" extrusionOk="0">
                    <a:moveTo>
                      <a:pt x="183" y="0"/>
                    </a:moveTo>
                    <a:cubicBezTo>
                      <a:pt x="1" y="0"/>
                      <a:pt x="1" y="274"/>
                      <a:pt x="183" y="274"/>
                    </a:cubicBezTo>
                    <a:cubicBezTo>
                      <a:pt x="335" y="274"/>
                      <a:pt x="335"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4404;p44">
                <a:extLst>
                  <a:ext uri="{FF2B5EF4-FFF2-40B4-BE49-F238E27FC236}">
                    <a16:creationId xmlns:a16="http://schemas.microsoft.com/office/drawing/2014/main" id="{DAF023CF-2C89-CB1E-2A98-ACC8FD3A576F}"/>
                  </a:ext>
                </a:extLst>
              </p:cNvPr>
              <p:cNvSpPr/>
              <p:nvPr/>
            </p:nvSpPr>
            <p:spPr>
              <a:xfrm>
                <a:off x="2412663" y="2293250"/>
                <a:ext cx="8400" cy="6875"/>
              </a:xfrm>
              <a:custGeom>
                <a:avLst/>
                <a:gdLst/>
                <a:ahLst/>
                <a:cxnLst/>
                <a:rect l="l" t="t" r="r" b="b"/>
                <a:pathLst>
                  <a:path w="336" h="275" extrusionOk="0">
                    <a:moveTo>
                      <a:pt x="153" y="1"/>
                    </a:moveTo>
                    <a:cubicBezTo>
                      <a:pt x="1" y="1"/>
                      <a:pt x="1" y="274"/>
                      <a:pt x="153" y="274"/>
                    </a:cubicBezTo>
                    <a:cubicBezTo>
                      <a:pt x="335" y="274"/>
                      <a:pt x="335" y="1"/>
                      <a:pt x="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4405;p44">
                <a:extLst>
                  <a:ext uri="{FF2B5EF4-FFF2-40B4-BE49-F238E27FC236}">
                    <a16:creationId xmlns:a16="http://schemas.microsoft.com/office/drawing/2014/main" id="{E3EB1A94-710D-9CCD-4966-6243B4A7E84B}"/>
                  </a:ext>
                </a:extLst>
              </p:cNvPr>
              <p:cNvSpPr/>
              <p:nvPr/>
            </p:nvSpPr>
            <p:spPr>
              <a:xfrm>
                <a:off x="2376188" y="2282625"/>
                <a:ext cx="7625" cy="6100"/>
              </a:xfrm>
              <a:custGeom>
                <a:avLst/>
                <a:gdLst/>
                <a:ahLst/>
                <a:cxnLst/>
                <a:rect l="l" t="t" r="r" b="b"/>
                <a:pathLst>
                  <a:path w="305" h="244" extrusionOk="0">
                    <a:moveTo>
                      <a:pt x="153" y="0"/>
                    </a:moveTo>
                    <a:cubicBezTo>
                      <a:pt x="1" y="0"/>
                      <a:pt x="1" y="243"/>
                      <a:pt x="153" y="243"/>
                    </a:cubicBezTo>
                    <a:cubicBezTo>
                      <a:pt x="305" y="243"/>
                      <a:pt x="305" y="0"/>
                      <a:pt x="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4406;p44">
                <a:extLst>
                  <a:ext uri="{FF2B5EF4-FFF2-40B4-BE49-F238E27FC236}">
                    <a16:creationId xmlns:a16="http://schemas.microsoft.com/office/drawing/2014/main" id="{00F493D5-15E3-528C-D907-3ACEACB88A1B}"/>
                  </a:ext>
                </a:extLst>
              </p:cNvPr>
              <p:cNvSpPr/>
              <p:nvPr/>
            </p:nvSpPr>
            <p:spPr>
              <a:xfrm>
                <a:off x="2376188" y="2327450"/>
                <a:ext cx="7625" cy="6850"/>
              </a:xfrm>
              <a:custGeom>
                <a:avLst/>
                <a:gdLst/>
                <a:ahLst/>
                <a:cxnLst/>
                <a:rect l="l" t="t" r="r" b="b"/>
                <a:pathLst>
                  <a:path w="305" h="274" extrusionOk="0">
                    <a:moveTo>
                      <a:pt x="92" y="0"/>
                    </a:moveTo>
                    <a:cubicBezTo>
                      <a:pt x="92" y="0"/>
                      <a:pt x="62" y="0"/>
                      <a:pt x="62" y="31"/>
                    </a:cubicBezTo>
                    <a:cubicBezTo>
                      <a:pt x="31" y="31"/>
                      <a:pt x="31" y="61"/>
                      <a:pt x="31" y="61"/>
                    </a:cubicBezTo>
                    <a:cubicBezTo>
                      <a:pt x="1" y="92"/>
                      <a:pt x="1" y="122"/>
                      <a:pt x="1" y="122"/>
                    </a:cubicBezTo>
                    <a:cubicBezTo>
                      <a:pt x="1" y="152"/>
                      <a:pt x="1" y="152"/>
                      <a:pt x="1" y="183"/>
                    </a:cubicBezTo>
                    <a:cubicBezTo>
                      <a:pt x="31" y="183"/>
                      <a:pt x="31" y="213"/>
                      <a:pt x="62" y="244"/>
                    </a:cubicBezTo>
                    <a:lnTo>
                      <a:pt x="92" y="244"/>
                    </a:lnTo>
                    <a:cubicBezTo>
                      <a:pt x="92" y="274"/>
                      <a:pt x="122" y="274"/>
                      <a:pt x="153" y="274"/>
                    </a:cubicBezTo>
                    <a:lnTo>
                      <a:pt x="213" y="274"/>
                    </a:lnTo>
                    <a:cubicBezTo>
                      <a:pt x="244" y="274"/>
                      <a:pt x="244" y="244"/>
                      <a:pt x="244" y="244"/>
                    </a:cubicBezTo>
                    <a:cubicBezTo>
                      <a:pt x="244" y="244"/>
                      <a:pt x="274" y="213"/>
                      <a:pt x="274" y="183"/>
                    </a:cubicBezTo>
                    <a:cubicBezTo>
                      <a:pt x="305" y="183"/>
                      <a:pt x="305" y="152"/>
                      <a:pt x="305" y="122"/>
                    </a:cubicBezTo>
                    <a:cubicBezTo>
                      <a:pt x="305" y="122"/>
                      <a:pt x="305" y="122"/>
                      <a:pt x="305" y="92"/>
                    </a:cubicBezTo>
                    <a:cubicBezTo>
                      <a:pt x="274" y="61"/>
                      <a:pt x="274" y="61"/>
                      <a:pt x="244" y="31"/>
                    </a:cubicBezTo>
                    <a:cubicBezTo>
                      <a:pt x="244" y="31"/>
                      <a:pt x="244" y="0"/>
                      <a:pt x="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4407;p44">
                <a:extLst>
                  <a:ext uri="{FF2B5EF4-FFF2-40B4-BE49-F238E27FC236}">
                    <a16:creationId xmlns:a16="http://schemas.microsoft.com/office/drawing/2014/main" id="{4FF15F41-7F1A-55E7-7425-5C475ACC698C}"/>
                  </a:ext>
                </a:extLst>
              </p:cNvPr>
              <p:cNvSpPr/>
              <p:nvPr/>
            </p:nvSpPr>
            <p:spPr>
              <a:xfrm>
                <a:off x="2413438" y="2371525"/>
                <a:ext cx="6850" cy="6850"/>
              </a:xfrm>
              <a:custGeom>
                <a:avLst/>
                <a:gdLst/>
                <a:ahLst/>
                <a:cxnLst/>
                <a:rect l="l" t="t" r="r" b="b"/>
                <a:pathLst>
                  <a:path w="274" h="274" extrusionOk="0">
                    <a:moveTo>
                      <a:pt x="122" y="0"/>
                    </a:moveTo>
                    <a:cubicBezTo>
                      <a:pt x="122" y="0"/>
                      <a:pt x="91" y="0"/>
                      <a:pt x="61" y="31"/>
                    </a:cubicBezTo>
                    <a:cubicBezTo>
                      <a:pt x="61" y="31"/>
                      <a:pt x="31" y="31"/>
                      <a:pt x="31" y="61"/>
                    </a:cubicBezTo>
                    <a:cubicBezTo>
                      <a:pt x="31" y="61"/>
                      <a:pt x="0" y="61"/>
                      <a:pt x="0" y="92"/>
                    </a:cubicBezTo>
                    <a:cubicBezTo>
                      <a:pt x="0" y="92"/>
                      <a:pt x="0" y="122"/>
                      <a:pt x="0" y="152"/>
                    </a:cubicBezTo>
                    <a:cubicBezTo>
                      <a:pt x="0" y="152"/>
                      <a:pt x="0" y="152"/>
                      <a:pt x="0" y="183"/>
                    </a:cubicBezTo>
                    <a:cubicBezTo>
                      <a:pt x="0" y="183"/>
                      <a:pt x="31" y="213"/>
                      <a:pt x="31" y="244"/>
                    </a:cubicBezTo>
                    <a:cubicBezTo>
                      <a:pt x="31" y="244"/>
                      <a:pt x="61" y="244"/>
                      <a:pt x="61" y="274"/>
                    </a:cubicBezTo>
                    <a:lnTo>
                      <a:pt x="182" y="274"/>
                    </a:lnTo>
                    <a:cubicBezTo>
                      <a:pt x="182" y="274"/>
                      <a:pt x="213" y="244"/>
                      <a:pt x="213" y="244"/>
                    </a:cubicBezTo>
                    <a:cubicBezTo>
                      <a:pt x="243" y="244"/>
                      <a:pt x="243" y="213"/>
                      <a:pt x="243" y="213"/>
                    </a:cubicBezTo>
                    <a:cubicBezTo>
                      <a:pt x="243" y="183"/>
                      <a:pt x="274" y="152"/>
                      <a:pt x="274" y="152"/>
                    </a:cubicBezTo>
                    <a:cubicBezTo>
                      <a:pt x="274" y="122"/>
                      <a:pt x="274" y="122"/>
                      <a:pt x="243" y="122"/>
                    </a:cubicBezTo>
                    <a:cubicBezTo>
                      <a:pt x="243" y="92"/>
                      <a:pt x="243" y="61"/>
                      <a:pt x="213" y="61"/>
                    </a:cubicBezTo>
                    <a:cubicBezTo>
                      <a:pt x="213" y="31"/>
                      <a:pt x="213" y="31"/>
                      <a:pt x="182" y="31"/>
                    </a:cubicBezTo>
                    <a:cubicBezTo>
                      <a:pt x="182" y="31"/>
                      <a:pt x="152"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4408;p44">
                <a:extLst>
                  <a:ext uri="{FF2B5EF4-FFF2-40B4-BE49-F238E27FC236}">
                    <a16:creationId xmlns:a16="http://schemas.microsoft.com/office/drawing/2014/main" id="{8B11AB2E-0B4D-C8AF-A993-6FF7A778E88C}"/>
                  </a:ext>
                </a:extLst>
              </p:cNvPr>
              <p:cNvSpPr/>
              <p:nvPr/>
            </p:nvSpPr>
            <p:spPr>
              <a:xfrm>
                <a:off x="2406588" y="2303125"/>
                <a:ext cx="4575" cy="5350"/>
              </a:xfrm>
              <a:custGeom>
                <a:avLst/>
                <a:gdLst/>
                <a:ahLst/>
                <a:cxnLst/>
                <a:rect l="l" t="t" r="r" b="b"/>
                <a:pathLst>
                  <a:path w="183" h="214" extrusionOk="0">
                    <a:moveTo>
                      <a:pt x="92" y="1"/>
                    </a:moveTo>
                    <a:cubicBezTo>
                      <a:pt x="61" y="1"/>
                      <a:pt x="31" y="31"/>
                      <a:pt x="31" y="31"/>
                    </a:cubicBezTo>
                    <a:cubicBezTo>
                      <a:pt x="1" y="62"/>
                      <a:pt x="1" y="92"/>
                      <a:pt x="1" y="92"/>
                    </a:cubicBezTo>
                    <a:lnTo>
                      <a:pt x="1" y="122"/>
                    </a:lnTo>
                    <a:cubicBezTo>
                      <a:pt x="1" y="153"/>
                      <a:pt x="1" y="153"/>
                      <a:pt x="1" y="183"/>
                    </a:cubicBezTo>
                    <a:lnTo>
                      <a:pt x="31" y="183"/>
                    </a:lnTo>
                    <a:lnTo>
                      <a:pt x="31" y="214"/>
                    </a:lnTo>
                    <a:lnTo>
                      <a:pt x="153" y="214"/>
                    </a:lnTo>
                    <a:cubicBezTo>
                      <a:pt x="153" y="183"/>
                      <a:pt x="153" y="183"/>
                      <a:pt x="153" y="183"/>
                    </a:cubicBezTo>
                    <a:cubicBezTo>
                      <a:pt x="183" y="153"/>
                      <a:pt x="183" y="153"/>
                      <a:pt x="183" y="122"/>
                    </a:cubicBezTo>
                    <a:lnTo>
                      <a:pt x="183" y="92"/>
                    </a:lnTo>
                    <a:cubicBezTo>
                      <a:pt x="183" y="92"/>
                      <a:pt x="183" y="92"/>
                      <a:pt x="153" y="62"/>
                    </a:cubicBezTo>
                    <a:cubicBezTo>
                      <a:pt x="153" y="62"/>
                      <a:pt x="153" y="62"/>
                      <a:pt x="153" y="31"/>
                    </a:cubicBezTo>
                    <a:lnTo>
                      <a:pt x="122" y="31"/>
                    </a:lnTo>
                    <a:cubicBezTo>
                      <a:pt x="92" y="31"/>
                      <a:pt x="92" y="1"/>
                      <a:pt x="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4409;p44">
                <a:extLst>
                  <a:ext uri="{FF2B5EF4-FFF2-40B4-BE49-F238E27FC236}">
                    <a16:creationId xmlns:a16="http://schemas.microsoft.com/office/drawing/2014/main" id="{059D13F7-5AD8-8E47-70C4-19D2C0B8D4BF}"/>
                  </a:ext>
                </a:extLst>
              </p:cNvPr>
              <p:cNvSpPr/>
              <p:nvPr/>
            </p:nvSpPr>
            <p:spPr>
              <a:xfrm>
                <a:off x="2393663" y="2357075"/>
                <a:ext cx="6875" cy="5350"/>
              </a:xfrm>
              <a:custGeom>
                <a:avLst/>
                <a:gdLst/>
                <a:ahLst/>
                <a:cxnLst/>
                <a:rect l="l" t="t" r="r" b="b"/>
                <a:pathLst>
                  <a:path w="275" h="214" extrusionOk="0">
                    <a:moveTo>
                      <a:pt x="153" y="1"/>
                    </a:moveTo>
                    <a:cubicBezTo>
                      <a:pt x="1" y="1"/>
                      <a:pt x="1" y="214"/>
                      <a:pt x="153" y="214"/>
                    </a:cubicBezTo>
                    <a:cubicBezTo>
                      <a:pt x="274" y="214"/>
                      <a:pt x="274" y="1"/>
                      <a:pt x="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4410;p44">
                <a:extLst>
                  <a:ext uri="{FF2B5EF4-FFF2-40B4-BE49-F238E27FC236}">
                    <a16:creationId xmlns:a16="http://schemas.microsoft.com/office/drawing/2014/main" id="{2B9250FE-1545-F0E9-7ED7-BAFE1E218808}"/>
                  </a:ext>
                </a:extLst>
              </p:cNvPr>
              <p:cNvSpPr/>
              <p:nvPr/>
            </p:nvSpPr>
            <p:spPr>
              <a:xfrm>
                <a:off x="2445338" y="2335050"/>
                <a:ext cx="7625" cy="6100"/>
              </a:xfrm>
              <a:custGeom>
                <a:avLst/>
                <a:gdLst/>
                <a:ahLst/>
                <a:cxnLst/>
                <a:rect l="l" t="t" r="r" b="b"/>
                <a:pathLst>
                  <a:path w="305" h="244" extrusionOk="0">
                    <a:moveTo>
                      <a:pt x="153" y="0"/>
                    </a:moveTo>
                    <a:cubicBezTo>
                      <a:pt x="1" y="0"/>
                      <a:pt x="1" y="244"/>
                      <a:pt x="153" y="244"/>
                    </a:cubicBezTo>
                    <a:cubicBezTo>
                      <a:pt x="305" y="244"/>
                      <a:pt x="305" y="0"/>
                      <a:pt x="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4411;p44">
                <a:extLst>
                  <a:ext uri="{FF2B5EF4-FFF2-40B4-BE49-F238E27FC236}">
                    <a16:creationId xmlns:a16="http://schemas.microsoft.com/office/drawing/2014/main" id="{988D865B-D898-2283-2F9D-FD2FD21FA565}"/>
                  </a:ext>
                </a:extLst>
              </p:cNvPr>
              <p:cNvSpPr/>
              <p:nvPr/>
            </p:nvSpPr>
            <p:spPr>
              <a:xfrm>
                <a:off x="2398238" y="2340375"/>
                <a:ext cx="6850" cy="5325"/>
              </a:xfrm>
              <a:custGeom>
                <a:avLst/>
                <a:gdLst/>
                <a:ahLst/>
                <a:cxnLst/>
                <a:rect l="l" t="t" r="r" b="b"/>
                <a:pathLst>
                  <a:path w="274" h="213" extrusionOk="0">
                    <a:moveTo>
                      <a:pt x="152" y="0"/>
                    </a:moveTo>
                    <a:cubicBezTo>
                      <a:pt x="0" y="0"/>
                      <a:pt x="0" y="213"/>
                      <a:pt x="152" y="213"/>
                    </a:cubicBezTo>
                    <a:cubicBezTo>
                      <a:pt x="274" y="213"/>
                      <a:pt x="274" y="0"/>
                      <a:pt x="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4412;p44">
                <a:extLst>
                  <a:ext uri="{FF2B5EF4-FFF2-40B4-BE49-F238E27FC236}">
                    <a16:creationId xmlns:a16="http://schemas.microsoft.com/office/drawing/2014/main" id="{C3CC43B5-7E64-DE67-B1AA-CAFA0CE2A8A9}"/>
                  </a:ext>
                </a:extLst>
              </p:cNvPr>
              <p:cNvSpPr/>
              <p:nvPr/>
            </p:nvSpPr>
            <p:spPr>
              <a:xfrm>
                <a:off x="2428638" y="2326700"/>
                <a:ext cx="6850" cy="5325"/>
              </a:xfrm>
              <a:custGeom>
                <a:avLst/>
                <a:gdLst/>
                <a:ahLst/>
                <a:cxnLst/>
                <a:rect l="l" t="t" r="r" b="b"/>
                <a:pathLst>
                  <a:path w="274" h="213" extrusionOk="0">
                    <a:moveTo>
                      <a:pt x="152" y="0"/>
                    </a:moveTo>
                    <a:cubicBezTo>
                      <a:pt x="0" y="0"/>
                      <a:pt x="0" y="213"/>
                      <a:pt x="152" y="213"/>
                    </a:cubicBezTo>
                    <a:cubicBezTo>
                      <a:pt x="274" y="213"/>
                      <a:pt x="274" y="0"/>
                      <a:pt x="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4413;p44">
                <a:extLst>
                  <a:ext uri="{FF2B5EF4-FFF2-40B4-BE49-F238E27FC236}">
                    <a16:creationId xmlns:a16="http://schemas.microsoft.com/office/drawing/2014/main" id="{AAA97CB6-5CE4-C5E1-EAED-B3E5DF84093B}"/>
                  </a:ext>
                </a:extLst>
              </p:cNvPr>
              <p:cNvSpPr/>
              <p:nvPr/>
            </p:nvSpPr>
            <p:spPr>
              <a:xfrm>
                <a:off x="2390638" y="2273500"/>
                <a:ext cx="6850" cy="5350"/>
              </a:xfrm>
              <a:custGeom>
                <a:avLst/>
                <a:gdLst/>
                <a:ahLst/>
                <a:cxnLst/>
                <a:rect l="l" t="t" r="r" b="b"/>
                <a:pathLst>
                  <a:path w="274" h="214" extrusionOk="0">
                    <a:moveTo>
                      <a:pt x="122" y="0"/>
                    </a:moveTo>
                    <a:cubicBezTo>
                      <a:pt x="0" y="0"/>
                      <a:pt x="0" y="213"/>
                      <a:pt x="122" y="213"/>
                    </a:cubicBezTo>
                    <a:cubicBezTo>
                      <a:pt x="274" y="213"/>
                      <a:pt x="274"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4414;p44">
                <a:extLst>
                  <a:ext uri="{FF2B5EF4-FFF2-40B4-BE49-F238E27FC236}">
                    <a16:creationId xmlns:a16="http://schemas.microsoft.com/office/drawing/2014/main" id="{0C22E03E-3222-9D2D-1C02-C530CCB5EE11}"/>
                  </a:ext>
                </a:extLst>
              </p:cNvPr>
              <p:cNvSpPr/>
              <p:nvPr/>
            </p:nvSpPr>
            <p:spPr>
              <a:xfrm>
                <a:off x="2358713" y="2287175"/>
                <a:ext cx="6875" cy="6100"/>
              </a:xfrm>
              <a:custGeom>
                <a:avLst/>
                <a:gdLst/>
                <a:ahLst/>
                <a:cxnLst/>
                <a:rect l="l" t="t" r="r" b="b"/>
                <a:pathLst>
                  <a:path w="275" h="244" extrusionOk="0">
                    <a:moveTo>
                      <a:pt x="122" y="0"/>
                    </a:moveTo>
                    <a:cubicBezTo>
                      <a:pt x="1" y="0"/>
                      <a:pt x="1" y="244"/>
                      <a:pt x="122" y="244"/>
                    </a:cubicBezTo>
                    <a:cubicBezTo>
                      <a:pt x="274" y="244"/>
                      <a:pt x="274" y="0"/>
                      <a:pt x="1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4415;p44">
                <a:extLst>
                  <a:ext uri="{FF2B5EF4-FFF2-40B4-BE49-F238E27FC236}">
                    <a16:creationId xmlns:a16="http://schemas.microsoft.com/office/drawing/2014/main" id="{761818EF-1DA1-907C-C0C1-BB4B8B660539}"/>
                  </a:ext>
                </a:extLst>
              </p:cNvPr>
              <p:cNvSpPr/>
              <p:nvPr/>
            </p:nvSpPr>
            <p:spPr>
              <a:xfrm>
                <a:off x="2360988" y="2317575"/>
                <a:ext cx="8400" cy="6100"/>
              </a:xfrm>
              <a:custGeom>
                <a:avLst/>
                <a:gdLst/>
                <a:ahLst/>
                <a:cxnLst/>
                <a:rect l="l" t="t" r="r" b="b"/>
                <a:pathLst>
                  <a:path w="336" h="244" extrusionOk="0">
                    <a:moveTo>
                      <a:pt x="183" y="0"/>
                    </a:moveTo>
                    <a:cubicBezTo>
                      <a:pt x="1" y="0"/>
                      <a:pt x="1" y="243"/>
                      <a:pt x="183" y="243"/>
                    </a:cubicBezTo>
                    <a:cubicBezTo>
                      <a:pt x="335" y="243"/>
                      <a:pt x="335"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4416;p44">
                <a:extLst>
                  <a:ext uri="{FF2B5EF4-FFF2-40B4-BE49-F238E27FC236}">
                    <a16:creationId xmlns:a16="http://schemas.microsoft.com/office/drawing/2014/main" id="{2E96620D-4958-CE34-001F-C256BBE3BD63}"/>
                  </a:ext>
                </a:extLst>
              </p:cNvPr>
              <p:cNvSpPr/>
              <p:nvPr/>
            </p:nvSpPr>
            <p:spPr>
              <a:xfrm>
                <a:off x="2360238" y="2373800"/>
                <a:ext cx="7625" cy="7425"/>
              </a:xfrm>
              <a:custGeom>
                <a:avLst/>
                <a:gdLst/>
                <a:ahLst/>
                <a:cxnLst/>
                <a:rect l="l" t="t" r="r" b="b"/>
                <a:pathLst>
                  <a:path w="305" h="297" extrusionOk="0">
                    <a:moveTo>
                      <a:pt x="122" y="1"/>
                    </a:moveTo>
                    <a:cubicBezTo>
                      <a:pt x="122" y="1"/>
                      <a:pt x="92" y="1"/>
                      <a:pt x="92" y="31"/>
                    </a:cubicBezTo>
                    <a:lnTo>
                      <a:pt x="61" y="31"/>
                    </a:lnTo>
                    <a:cubicBezTo>
                      <a:pt x="31" y="61"/>
                      <a:pt x="31" y="61"/>
                      <a:pt x="31" y="61"/>
                    </a:cubicBezTo>
                    <a:cubicBezTo>
                      <a:pt x="31" y="61"/>
                      <a:pt x="0" y="92"/>
                      <a:pt x="0" y="92"/>
                    </a:cubicBezTo>
                    <a:cubicBezTo>
                      <a:pt x="0" y="122"/>
                      <a:pt x="0" y="122"/>
                      <a:pt x="0" y="153"/>
                    </a:cubicBezTo>
                    <a:cubicBezTo>
                      <a:pt x="0" y="153"/>
                      <a:pt x="0" y="183"/>
                      <a:pt x="0" y="183"/>
                    </a:cubicBezTo>
                    <a:cubicBezTo>
                      <a:pt x="0" y="183"/>
                      <a:pt x="0" y="213"/>
                      <a:pt x="0" y="213"/>
                    </a:cubicBezTo>
                    <a:cubicBezTo>
                      <a:pt x="0" y="213"/>
                      <a:pt x="31" y="244"/>
                      <a:pt x="31" y="244"/>
                    </a:cubicBezTo>
                    <a:cubicBezTo>
                      <a:pt x="61" y="244"/>
                      <a:pt x="61" y="274"/>
                      <a:pt x="61" y="274"/>
                    </a:cubicBezTo>
                    <a:lnTo>
                      <a:pt x="92" y="274"/>
                    </a:lnTo>
                    <a:cubicBezTo>
                      <a:pt x="107" y="289"/>
                      <a:pt x="122" y="297"/>
                      <a:pt x="133" y="297"/>
                    </a:cubicBezTo>
                    <a:cubicBezTo>
                      <a:pt x="145" y="297"/>
                      <a:pt x="152" y="289"/>
                      <a:pt x="152" y="274"/>
                    </a:cubicBezTo>
                    <a:lnTo>
                      <a:pt x="183" y="274"/>
                    </a:lnTo>
                    <a:cubicBezTo>
                      <a:pt x="213" y="274"/>
                      <a:pt x="244" y="274"/>
                      <a:pt x="244" y="244"/>
                    </a:cubicBezTo>
                    <a:cubicBezTo>
                      <a:pt x="274" y="213"/>
                      <a:pt x="274" y="213"/>
                      <a:pt x="274" y="183"/>
                    </a:cubicBezTo>
                    <a:cubicBezTo>
                      <a:pt x="274" y="183"/>
                      <a:pt x="304" y="153"/>
                      <a:pt x="304" y="153"/>
                    </a:cubicBezTo>
                    <a:cubicBezTo>
                      <a:pt x="304" y="122"/>
                      <a:pt x="304" y="122"/>
                      <a:pt x="274" y="122"/>
                    </a:cubicBezTo>
                    <a:cubicBezTo>
                      <a:pt x="274" y="92"/>
                      <a:pt x="274" y="92"/>
                      <a:pt x="244" y="61"/>
                    </a:cubicBezTo>
                    <a:cubicBezTo>
                      <a:pt x="244" y="31"/>
                      <a:pt x="213" y="31"/>
                      <a:pt x="213" y="31"/>
                    </a:cubicBezTo>
                    <a:cubicBezTo>
                      <a:pt x="213" y="31"/>
                      <a:pt x="183" y="3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4417;p44">
                <a:extLst>
                  <a:ext uri="{FF2B5EF4-FFF2-40B4-BE49-F238E27FC236}">
                    <a16:creationId xmlns:a16="http://schemas.microsoft.com/office/drawing/2014/main" id="{C563BF35-5EB5-314B-5E83-741F8E074D3D}"/>
                  </a:ext>
                </a:extLst>
              </p:cNvPr>
              <p:cNvSpPr/>
              <p:nvPr/>
            </p:nvSpPr>
            <p:spPr>
              <a:xfrm>
                <a:off x="2369363" y="2271225"/>
                <a:ext cx="7625" cy="5325"/>
              </a:xfrm>
              <a:custGeom>
                <a:avLst/>
                <a:gdLst/>
                <a:ahLst/>
                <a:cxnLst/>
                <a:rect l="l" t="t" r="r" b="b"/>
                <a:pathLst>
                  <a:path w="305" h="213" extrusionOk="0">
                    <a:moveTo>
                      <a:pt x="152" y="0"/>
                    </a:moveTo>
                    <a:cubicBezTo>
                      <a:pt x="0" y="0"/>
                      <a:pt x="0" y="213"/>
                      <a:pt x="152" y="213"/>
                    </a:cubicBezTo>
                    <a:cubicBezTo>
                      <a:pt x="304" y="213"/>
                      <a:pt x="304" y="0"/>
                      <a:pt x="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4418;p44">
                <a:extLst>
                  <a:ext uri="{FF2B5EF4-FFF2-40B4-BE49-F238E27FC236}">
                    <a16:creationId xmlns:a16="http://schemas.microsoft.com/office/drawing/2014/main" id="{420A3596-1C38-B722-4EA1-A98F26B6C47A}"/>
                  </a:ext>
                </a:extLst>
              </p:cNvPr>
              <p:cNvSpPr/>
              <p:nvPr/>
            </p:nvSpPr>
            <p:spPr>
              <a:xfrm>
                <a:off x="2371638" y="2299325"/>
                <a:ext cx="7625" cy="5350"/>
              </a:xfrm>
              <a:custGeom>
                <a:avLst/>
                <a:gdLst/>
                <a:ahLst/>
                <a:cxnLst/>
                <a:rect l="l" t="t" r="r" b="b"/>
                <a:pathLst>
                  <a:path w="305" h="214" extrusionOk="0">
                    <a:moveTo>
                      <a:pt x="152" y="1"/>
                    </a:moveTo>
                    <a:cubicBezTo>
                      <a:pt x="0" y="1"/>
                      <a:pt x="0" y="214"/>
                      <a:pt x="152" y="214"/>
                    </a:cubicBezTo>
                    <a:cubicBezTo>
                      <a:pt x="304" y="214"/>
                      <a:pt x="304" y="1"/>
                      <a:pt x="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4419;p44">
                <a:extLst>
                  <a:ext uri="{FF2B5EF4-FFF2-40B4-BE49-F238E27FC236}">
                    <a16:creationId xmlns:a16="http://schemas.microsoft.com/office/drawing/2014/main" id="{40790AD1-AF65-FB0A-D5E2-C2775E04CBE5}"/>
                  </a:ext>
                </a:extLst>
              </p:cNvPr>
              <p:cNvSpPr/>
              <p:nvPr/>
            </p:nvSpPr>
            <p:spPr>
              <a:xfrm>
                <a:off x="2367063" y="2341875"/>
                <a:ext cx="9150" cy="7625"/>
              </a:xfrm>
              <a:custGeom>
                <a:avLst/>
                <a:gdLst/>
                <a:ahLst/>
                <a:cxnLst/>
                <a:rect l="l" t="t" r="r" b="b"/>
                <a:pathLst>
                  <a:path w="366" h="305" extrusionOk="0">
                    <a:moveTo>
                      <a:pt x="183" y="1"/>
                    </a:moveTo>
                    <a:cubicBezTo>
                      <a:pt x="1" y="1"/>
                      <a:pt x="1" y="305"/>
                      <a:pt x="183" y="305"/>
                    </a:cubicBezTo>
                    <a:cubicBezTo>
                      <a:pt x="366" y="305"/>
                      <a:pt x="366"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4420;p44">
                <a:extLst>
                  <a:ext uri="{FF2B5EF4-FFF2-40B4-BE49-F238E27FC236}">
                    <a16:creationId xmlns:a16="http://schemas.microsoft.com/office/drawing/2014/main" id="{59A69233-3D6C-0BBE-D854-B62DCF8ABD9F}"/>
                  </a:ext>
                </a:extLst>
              </p:cNvPr>
              <p:cNvSpPr/>
              <p:nvPr/>
            </p:nvSpPr>
            <p:spPr>
              <a:xfrm>
                <a:off x="2391388" y="2383675"/>
                <a:ext cx="8375" cy="6875"/>
              </a:xfrm>
              <a:custGeom>
                <a:avLst/>
                <a:gdLst/>
                <a:ahLst/>
                <a:cxnLst/>
                <a:rect l="l" t="t" r="r" b="b"/>
                <a:pathLst>
                  <a:path w="335" h="275" extrusionOk="0">
                    <a:moveTo>
                      <a:pt x="183" y="1"/>
                    </a:moveTo>
                    <a:cubicBezTo>
                      <a:pt x="1" y="1"/>
                      <a:pt x="1" y="274"/>
                      <a:pt x="183" y="274"/>
                    </a:cubicBezTo>
                    <a:cubicBezTo>
                      <a:pt x="335" y="274"/>
                      <a:pt x="335" y="1"/>
                      <a:pt x="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4421;p44">
                <a:extLst>
                  <a:ext uri="{FF2B5EF4-FFF2-40B4-BE49-F238E27FC236}">
                    <a16:creationId xmlns:a16="http://schemas.microsoft.com/office/drawing/2014/main" id="{4811ACA1-B762-E3CE-16CC-5B854519B90B}"/>
                  </a:ext>
                </a:extLst>
              </p:cNvPr>
              <p:cNvSpPr/>
              <p:nvPr/>
            </p:nvSpPr>
            <p:spPr>
              <a:xfrm>
                <a:off x="2379988" y="2373050"/>
                <a:ext cx="4600" cy="3050"/>
              </a:xfrm>
              <a:custGeom>
                <a:avLst/>
                <a:gdLst/>
                <a:ahLst/>
                <a:cxnLst/>
                <a:rect l="l" t="t" r="r" b="b"/>
                <a:pathLst>
                  <a:path w="184" h="122" extrusionOk="0">
                    <a:moveTo>
                      <a:pt x="92" y="0"/>
                    </a:moveTo>
                    <a:cubicBezTo>
                      <a:pt x="1" y="0"/>
                      <a:pt x="1" y="122"/>
                      <a:pt x="92" y="122"/>
                    </a:cubicBezTo>
                    <a:cubicBezTo>
                      <a:pt x="183" y="122"/>
                      <a:pt x="183" y="0"/>
                      <a:pt x="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4422;p44">
                <a:extLst>
                  <a:ext uri="{FF2B5EF4-FFF2-40B4-BE49-F238E27FC236}">
                    <a16:creationId xmlns:a16="http://schemas.microsoft.com/office/drawing/2014/main" id="{950B00D3-A882-781B-673C-B2770512724F}"/>
                  </a:ext>
                </a:extLst>
              </p:cNvPr>
              <p:cNvSpPr/>
              <p:nvPr/>
            </p:nvSpPr>
            <p:spPr>
              <a:xfrm>
                <a:off x="2408113" y="2357075"/>
                <a:ext cx="7625" cy="6100"/>
              </a:xfrm>
              <a:custGeom>
                <a:avLst/>
                <a:gdLst/>
                <a:ahLst/>
                <a:cxnLst/>
                <a:rect l="l" t="t" r="r" b="b"/>
                <a:pathLst>
                  <a:path w="305" h="244" extrusionOk="0">
                    <a:moveTo>
                      <a:pt x="152" y="1"/>
                    </a:moveTo>
                    <a:cubicBezTo>
                      <a:pt x="0" y="1"/>
                      <a:pt x="0" y="244"/>
                      <a:pt x="152" y="244"/>
                    </a:cubicBezTo>
                    <a:cubicBezTo>
                      <a:pt x="304" y="244"/>
                      <a:pt x="304" y="1"/>
                      <a:pt x="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4423;p44">
                <a:extLst>
                  <a:ext uri="{FF2B5EF4-FFF2-40B4-BE49-F238E27FC236}">
                    <a16:creationId xmlns:a16="http://schemas.microsoft.com/office/drawing/2014/main" id="{60EFF7BB-B930-552D-956E-B96FCFC92FD3}"/>
                  </a:ext>
                </a:extLst>
              </p:cNvPr>
              <p:cNvSpPr/>
              <p:nvPr/>
            </p:nvSpPr>
            <p:spPr>
              <a:xfrm>
                <a:off x="2438513" y="2365625"/>
                <a:ext cx="5325" cy="4975"/>
              </a:xfrm>
              <a:custGeom>
                <a:avLst/>
                <a:gdLst/>
                <a:ahLst/>
                <a:cxnLst/>
                <a:rect l="l" t="t" r="r" b="b"/>
                <a:pathLst>
                  <a:path w="213" h="199" extrusionOk="0">
                    <a:moveTo>
                      <a:pt x="91" y="1"/>
                    </a:moveTo>
                    <a:cubicBezTo>
                      <a:pt x="69" y="1"/>
                      <a:pt x="46" y="8"/>
                      <a:pt x="31" y="24"/>
                    </a:cubicBezTo>
                    <a:cubicBezTo>
                      <a:pt x="0" y="24"/>
                      <a:pt x="0" y="54"/>
                      <a:pt x="0" y="115"/>
                    </a:cubicBezTo>
                    <a:cubicBezTo>
                      <a:pt x="0" y="145"/>
                      <a:pt x="0" y="176"/>
                      <a:pt x="31" y="176"/>
                    </a:cubicBezTo>
                    <a:cubicBezTo>
                      <a:pt x="46" y="191"/>
                      <a:pt x="69" y="198"/>
                      <a:pt x="91" y="198"/>
                    </a:cubicBezTo>
                    <a:cubicBezTo>
                      <a:pt x="114" y="198"/>
                      <a:pt x="137" y="191"/>
                      <a:pt x="152" y="176"/>
                    </a:cubicBezTo>
                    <a:cubicBezTo>
                      <a:pt x="183" y="145"/>
                      <a:pt x="213" y="145"/>
                      <a:pt x="213" y="115"/>
                    </a:cubicBezTo>
                    <a:cubicBezTo>
                      <a:pt x="213" y="84"/>
                      <a:pt x="183" y="54"/>
                      <a:pt x="152" y="24"/>
                    </a:cubicBezTo>
                    <a:cubicBezTo>
                      <a:pt x="137" y="8"/>
                      <a:pt x="114"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4424;p44">
                <a:extLst>
                  <a:ext uri="{FF2B5EF4-FFF2-40B4-BE49-F238E27FC236}">
                    <a16:creationId xmlns:a16="http://schemas.microsoft.com/office/drawing/2014/main" id="{59E09D50-EC60-1D10-3491-FB81AFA5254E}"/>
                  </a:ext>
                </a:extLst>
              </p:cNvPr>
              <p:cNvSpPr/>
              <p:nvPr/>
            </p:nvSpPr>
            <p:spPr>
              <a:xfrm>
                <a:off x="2443813" y="2384450"/>
                <a:ext cx="7625" cy="6100"/>
              </a:xfrm>
              <a:custGeom>
                <a:avLst/>
                <a:gdLst/>
                <a:ahLst/>
                <a:cxnLst/>
                <a:rect l="l" t="t" r="r" b="b"/>
                <a:pathLst>
                  <a:path w="305" h="244" extrusionOk="0">
                    <a:moveTo>
                      <a:pt x="153" y="0"/>
                    </a:moveTo>
                    <a:cubicBezTo>
                      <a:pt x="1" y="0"/>
                      <a:pt x="1" y="243"/>
                      <a:pt x="153" y="243"/>
                    </a:cubicBezTo>
                    <a:cubicBezTo>
                      <a:pt x="305" y="243"/>
                      <a:pt x="305" y="0"/>
                      <a:pt x="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4425;p44">
                <a:extLst>
                  <a:ext uri="{FF2B5EF4-FFF2-40B4-BE49-F238E27FC236}">
                    <a16:creationId xmlns:a16="http://schemas.microsoft.com/office/drawing/2014/main" id="{BE2755A6-0F33-F008-8153-016C22587EC4}"/>
                  </a:ext>
                </a:extLst>
              </p:cNvPr>
              <p:cNvSpPr/>
              <p:nvPr/>
            </p:nvSpPr>
            <p:spPr>
              <a:xfrm>
                <a:off x="2430913" y="2394325"/>
                <a:ext cx="9125" cy="6850"/>
              </a:xfrm>
              <a:custGeom>
                <a:avLst/>
                <a:gdLst/>
                <a:ahLst/>
                <a:cxnLst/>
                <a:rect l="l" t="t" r="r" b="b"/>
                <a:pathLst>
                  <a:path w="365" h="274" extrusionOk="0">
                    <a:moveTo>
                      <a:pt x="183" y="0"/>
                    </a:moveTo>
                    <a:cubicBezTo>
                      <a:pt x="0" y="0"/>
                      <a:pt x="0" y="274"/>
                      <a:pt x="183" y="274"/>
                    </a:cubicBezTo>
                    <a:cubicBezTo>
                      <a:pt x="365" y="274"/>
                      <a:pt x="365"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4426;p44">
                <a:extLst>
                  <a:ext uri="{FF2B5EF4-FFF2-40B4-BE49-F238E27FC236}">
                    <a16:creationId xmlns:a16="http://schemas.microsoft.com/office/drawing/2014/main" id="{F78182F6-D62A-7FEC-0467-AEA697478C55}"/>
                  </a:ext>
                </a:extLst>
              </p:cNvPr>
              <p:cNvSpPr/>
              <p:nvPr/>
            </p:nvSpPr>
            <p:spPr>
              <a:xfrm>
                <a:off x="2440013" y="2339600"/>
                <a:ext cx="7625" cy="6875"/>
              </a:xfrm>
              <a:custGeom>
                <a:avLst/>
                <a:gdLst/>
                <a:ahLst/>
                <a:cxnLst/>
                <a:rect l="l" t="t" r="r" b="b"/>
                <a:pathLst>
                  <a:path w="305" h="275" extrusionOk="0">
                    <a:moveTo>
                      <a:pt x="153" y="1"/>
                    </a:moveTo>
                    <a:cubicBezTo>
                      <a:pt x="123" y="1"/>
                      <a:pt x="123" y="1"/>
                      <a:pt x="92" y="31"/>
                    </a:cubicBezTo>
                    <a:lnTo>
                      <a:pt x="62" y="31"/>
                    </a:lnTo>
                    <a:cubicBezTo>
                      <a:pt x="31" y="62"/>
                      <a:pt x="31" y="62"/>
                      <a:pt x="31" y="92"/>
                    </a:cubicBezTo>
                    <a:cubicBezTo>
                      <a:pt x="31" y="122"/>
                      <a:pt x="1" y="122"/>
                      <a:pt x="1" y="153"/>
                    </a:cubicBezTo>
                    <a:cubicBezTo>
                      <a:pt x="1" y="153"/>
                      <a:pt x="1" y="183"/>
                      <a:pt x="31" y="183"/>
                    </a:cubicBezTo>
                    <a:cubicBezTo>
                      <a:pt x="31" y="214"/>
                      <a:pt x="31" y="244"/>
                      <a:pt x="62" y="244"/>
                    </a:cubicBezTo>
                    <a:cubicBezTo>
                      <a:pt x="62" y="244"/>
                      <a:pt x="62" y="274"/>
                      <a:pt x="92" y="274"/>
                    </a:cubicBezTo>
                    <a:lnTo>
                      <a:pt x="214" y="274"/>
                    </a:lnTo>
                    <a:cubicBezTo>
                      <a:pt x="244" y="274"/>
                      <a:pt x="244" y="274"/>
                      <a:pt x="244" y="244"/>
                    </a:cubicBezTo>
                    <a:cubicBezTo>
                      <a:pt x="275" y="244"/>
                      <a:pt x="275" y="214"/>
                      <a:pt x="275" y="214"/>
                    </a:cubicBezTo>
                    <a:cubicBezTo>
                      <a:pt x="305" y="183"/>
                      <a:pt x="305" y="153"/>
                      <a:pt x="305" y="153"/>
                    </a:cubicBezTo>
                    <a:cubicBezTo>
                      <a:pt x="305" y="122"/>
                      <a:pt x="305" y="122"/>
                      <a:pt x="305" y="122"/>
                    </a:cubicBezTo>
                    <a:cubicBezTo>
                      <a:pt x="275" y="92"/>
                      <a:pt x="275" y="62"/>
                      <a:pt x="244" y="62"/>
                    </a:cubicBezTo>
                    <a:cubicBezTo>
                      <a:pt x="244" y="31"/>
                      <a:pt x="244" y="31"/>
                      <a:pt x="214" y="31"/>
                    </a:cubicBezTo>
                    <a:cubicBezTo>
                      <a:pt x="214" y="1"/>
                      <a:pt x="183" y="1"/>
                      <a:pt x="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4427;p44">
                <a:extLst>
                  <a:ext uri="{FF2B5EF4-FFF2-40B4-BE49-F238E27FC236}">
                    <a16:creationId xmlns:a16="http://schemas.microsoft.com/office/drawing/2014/main" id="{495A7243-2483-0F34-B5EF-C14B8893CF4D}"/>
                  </a:ext>
                </a:extLst>
              </p:cNvPr>
              <p:cNvSpPr/>
              <p:nvPr/>
            </p:nvSpPr>
            <p:spPr>
              <a:xfrm>
                <a:off x="2436213" y="2314525"/>
                <a:ext cx="6125" cy="6875"/>
              </a:xfrm>
              <a:custGeom>
                <a:avLst/>
                <a:gdLst/>
                <a:ahLst/>
                <a:cxnLst/>
                <a:rect l="l" t="t" r="r" b="b"/>
                <a:pathLst>
                  <a:path w="245" h="275" extrusionOk="0">
                    <a:moveTo>
                      <a:pt x="92" y="1"/>
                    </a:moveTo>
                    <a:cubicBezTo>
                      <a:pt x="62" y="31"/>
                      <a:pt x="62" y="31"/>
                      <a:pt x="62" y="31"/>
                    </a:cubicBezTo>
                    <a:cubicBezTo>
                      <a:pt x="31" y="31"/>
                      <a:pt x="31" y="31"/>
                      <a:pt x="31" y="61"/>
                    </a:cubicBezTo>
                    <a:cubicBezTo>
                      <a:pt x="1" y="61"/>
                      <a:pt x="1" y="61"/>
                      <a:pt x="1" y="92"/>
                    </a:cubicBezTo>
                    <a:cubicBezTo>
                      <a:pt x="1" y="92"/>
                      <a:pt x="1" y="122"/>
                      <a:pt x="1" y="122"/>
                    </a:cubicBezTo>
                    <a:cubicBezTo>
                      <a:pt x="1" y="153"/>
                      <a:pt x="1" y="153"/>
                      <a:pt x="1" y="183"/>
                    </a:cubicBezTo>
                    <a:cubicBezTo>
                      <a:pt x="1" y="213"/>
                      <a:pt x="31" y="213"/>
                      <a:pt x="31" y="244"/>
                    </a:cubicBezTo>
                    <a:cubicBezTo>
                      <a:pt x="62" y="274"/>
                      <a:pt x="92" y="274"/>
                      <a:pt x="123" y="274"/>
                    </a:cubicBezTo>
                    <a:lnTo>
                      <a:pt x="153" y="274"/>
                    </a:lnTo>
                    <a:cubicBezTo>
                      <a:pt x="183" y="244"/>
                      <a:pt x="183" y="244"/>
                      <a:pt x="214" y="244"/>
                    </a:cubicBezTo>
                    <a:cubicBezTo>
                      <a:pt x="214" y="213"/>
                      <a:pt x="214" y="213"/>
                      <a:pt x="244" y="183"/>
                    </a:cubicBezTo>
                    <a:cubicBezTo>
                      <a:pt x="244" y="153"/>
                      <a:pt x="244" y="153"/>
                      <a:pt x="244" y="122"/>
                    </a:cubicBezTo>
                    <a:cubicBezTo>
                      <a:pt x="244" y="122"/>
                      <a:pt x="244" y="92"/>
                      <a:pt x="244" y="92"/>
                    </a:cubicBezTo>
                    <a:cubicBezTo>
                      <a:pt x="214" y="92"/>
                      <a:pt x="214" y="61"/>
                      <a:pt x="214" y="61"/>
                    </a:cubicBezTo>
                    <a:cubicBezTo>
                      <a:pt x="214" y="61"/>
                      <a:pt x="214" y="31"/>
                      <a:pt x="183" y="31"/>
                    </a:cubicBezTo>
                    <a:lnTo>
                      <a:pt x="153" y="31"/>
                    </a:lnTo>
                    <a:cubicBezTo>
                      <a:pt x="153" y="1"/>
                      <a:pt x="123" y="1"/>
                      <a:pt x="1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4428;p44">
                <a:extLst>
                  <a:ext uri="{FF2B5EF4-FFF2-40B4-BE49-F238E27FC236}">
                    <a16:creationId xmlns:a16="http://schemas.microsoft.com/office/drawing/2014/main" id="{40403669-6772-5969-87A4-A2556556CB27}"/>
                  </a:ext>
                </a:extLst>
              </p:cNvPr>
              <p:cNvSpPr/>
              <p:nvPr/>
            </p:nvSpPr>
            <p:spPr>
              <a:xfrm>
                <a:off x="2447613" y="2361650"/>
                <a:ext cx="9150" cy="6850"/>
              </a:xfrm>
              <a:custGeom>
                <a:avLst/>
                <a:gdLst/>
                <a:ahLst/>
                <a:cxnLst/>
                <a:rect l="l" t="t" r="r" b="b"/>
                <a:pathLst>
                  <a:path w="366" h="274" extrusionOk="0">
                    <a:moveTo>
                      <a:pt x="183" y="0"/>
                    </a:moveTo>
                    <a:cubicBezTo>
                      <a:pt x="1" y="0"/>
                      <a:pt x="1" y="274"/>
                      <a:pt x="183" y="274"/>
                    </a:cubicBezTo>
                    <a:cubicBezTo>
                      <a:pt x="366" y="274"/>
                      <a:pt x="366"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4429;p44">
                <a:extLst>
                  <a:ext uri="{FF2B5EF4-FFF2-40B4-BE49-F238E27FC236}">
                    <a16:creationId xmlns:a16="http://schemas.microsoft.com/office/drawing/2014/main" id="{9A702442-F6D3-9FC8-B560-6DB845F3EA50}"/>
                  </a:ext>
                </a:extLst>
              </p:cNvPr>
              <p:cNvSpPr/>
              <p:nvPr/>
            </p:nvSpPr>
            <p:spPr>
              <a:xfrm>
                <a:off x="2420263" y="2391275"/>
                <a:ext cx="6875" cy="5350"/>
              </a:xfrm>
              <a:custGeom>
                <a:avLst/>
                <a:gdLst/>
                <a:ahLst/>
                <a:cxnLst/>
                <a:rect l="l" t="t" r="r" b="b"/>
                <a:pathLst>
                  <a:path w="275" h="214" extrusionOk="0">
                    <a:moveTo>
                      <a:pt x="122" y="1"/>
                    </a:moveTo>
                    <a:cubicBezTo>
                      <a:pt x="1" y="1"/>
                      <a:pt x="1" y="213"/>
                      <a:pt x="122" y="213"/>
                    </a:cubicBezTo>
                    <a:cubicBezTo>
                      <a:pt x="274" y="213"/>
                      <a:pt x="274"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4430;p44">
                <a:extLst>
                  <a:ext uri="{FF2B5EF4-FFF2-40B4-BE49-F238E27FC236}">
                    <a16:creationId xmlns:a16="http://schemas.microsoft.com/office/drawing/2014/main" id="{8E8CBF29-6C3C-A53C-7C61-8B1C7DE6F4CA}"/>
                  </a:ext>
                </a:extLst>
              </p:cNvPr>
              <p:cNvSpPr/>
              <p:nvPr/>
            </p:nvSpPr>
            <p:spPr>
              <a:xfrm>
                <a:off x="2430138" y="2358600"/>
                <a:ext cx="5350" cy="4575"/>
              </a:xfrm>
              <a:custGeom>
                <a:avLst/>
                <a:gdLst/>
                <a:ahLst/>
                <a:cxnLst/>
                <a:rect l="l" t="t" r="r" b="b"/>
                <a:pathLst>
                  <a:path w="214" h="183" extrusionOk="0">
                    <a:moveTo>
                      <a:pt x="122" y="1"/>
                    </a:moveTo>
                    <a:cubicBezTo>
                      <a:pt x="1" y="1"/>
                      <a:pt x="1" y="183"/>
                      <a:pt x="122" y="183"/>
                    </a:cubicBezTo>
                    <a:cubicBezTo>
                      <a:pt x="214" y="183"/>
                      <a:pt x="214"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4431;p44">
                <a:extLst>
                  <a:ext uri="{FF2B5EF4-FFF2-40B4-BE49-F238E27FC236}">
                    <a16:creationId xmlns:a16="http://schemas.microsoft.com/office/drawing/2014/main" id="{3C5B5077-F7EC-5F4A-AD72-4929485C5D0F}"/>
                  </a:ext>
                </a:extLst>
              </p:cNvPr>
              <p:cNvSpPr/>
              <p:nvPr/>
            </p:nvSpPr>
            <p:spPr>
              <a:xfrm>
                <a:off x="2428638" y="2376075"/>
                <a:ext cx="6850" cy="4600"/>
              </a:xfrm>
              <a:custGeom>
                <a:avLst/>
                <a:gdLst/>
                <a:ahLst/>
                <a:cxnLst/>
                <a:rect l="l" t="t" r="r" b="b"/>
                <a:pathLst>
                  <a:path w="274" h="184" extrusionOk="0">
                    <a:moveTo>
                      <a:pt x="152" y="1"/>
                    </a:moveTo>
                    <a:cubicBezTo>
                      <a:pt x="30" y="1"/>
                      <a:pt x="0" y="183"/>
                      <a:pt x="152" y="183"/>
                    </a:cubicBezTo>
                    <a:cubicBezTo>
                      <a:pt x="274" y="183"/>
                      <a:pt x="274" y="1"/>
                      <a:pt x="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4432;p44">
                <a:extLst>
                  <a:ext uri="{FF2B5EF4-FFF2-40B4-BE49-F238E27FC236}">
                    <a16:creationId xmlns:a16="http://schemas.microsoft.com/office/drawing/2014/main" id="{B201FE9D-D13D-3E7C-425A-B1AA4B11796A}"/>
                  </a:ext>
                </a:extLst>
              </p:cNvPr>
              <p:cNvSpPr/>
              <p:nvPr/>
            </p:nvSpPr>
            <p:spPr>
              <a:xfrm>
                <a:off x="2415713" y="2334275"/>
                <a:ext cx="4575" cy="3825"/>
              </a:xfrm>
              <a:custGeom>
                <a:avLst/>
                <a:gdLst/>
                <a:ahLst/>
                <a:cxnLst/>
                <a:rect l="l" t="t" r="r" b="b"/>
                <a:pathLst>
                  <a:path w="183" h="153" extrusionOk="0">
                    <a:moveTo>
                      <a:pt x="91" y="1"/>
                    </a:moveTo>
                    <a:cubicBezTo>
                      <a:pt x="0" y="1"/>
                      <a:pt x="0" y="153"/>
                      <a:pt x="91" y="153"/>
                    </a:cubicBezTo>
                    <a:cubicBezTo>
                      <a:pt x="183" y="153"/>
                      <a:pt x="183" y="1"/>
                      <a:pt x="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4433;p44">
                <a:extLst>
                  <a:ext uri="{FF2B5EF4-FFF2-40B4-BE49-F238E27FC236}">
                    <a16:creationId xmlns:a16="http://schemas.microsoft.com/office/drawing/2014/main" id="{EC289872-C99D-3D4E-9C24-8C725D55A006}"/>
                  </a:ext>
                </a:extLst>
              </p:cNvPr>
              <p:cNvSpPr/>
              <p:nvPr/>
            </p:nvSpPr>
            <p:spPr>
              <a:xfrm>
                <a:off x="2383788" y="2345675"/>
                <a:ext cx="6875" cy="4600"/>
              </a:xfrm>
              <a:custGeom>
                <a:avLst/>
                <a:gdLst/>
                <a:ahLst/>
                <a:cxnLst/>
                <a:rect l="l" t="t" r="r" b="b"/>
                <a:pathLst>
                  <a:path w="275" h="184" extrusionOk="0">
                    <a:moveTo>
                      <a:pt x="122" y="1"/>
                    </a:moveTo>
                    <a:cubicBezTo>
                      <a:pt x="1" y="1"/>
                      <a:pt x="1" y="183"/>
                      <a:pt x="122" y="183"/>
                    </a:cubicBezTo>
                    <a:cubicBezTo>
                      <a:pt x="274" y="183"/>
                      <a:pt x="274"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4434;p44">
                <a:extLst>
                  <a:ext uri="{FF2B5EF4-FFF2-40B4-BE49-F238E27FC236}">
                    <a16:creationId xmlns:a16="http://schemas.microsoft.com/office/drawing/2014/main" id="{14AC3F6C-15F4-18CE-BB8D-01CD9D978D6B}"/>
                  </a:ext>
                </a:extLst>
              </p:cNvPr>
              <p:cNvSpPr/>
              <p:nvPr/>
            </p:nvSpPr>
            <p:spPr>
              <a:xfrm>
                <a:off x="2392913" y="2328200"/>
                <a:ext cx="5350" cy="4600"/>
              </a:xfrm>
              <a:custGeom>
                <a:avLst/>
                <a:gdLst/>
                <a:ahLst/>
                <a:cxnLst/>
                <a:rect l="l" t="t" r="r" b="b"/>
                <a:pathLst>
                  <a:path w="214" h="184" extrusionOk="0">
                    <a:moveTo>
                      <a:pt x="122" y="1"/>
                    </a:moveTo>
                    <a:cubicBezTo>
                      <a:pt x="0" y="1"/>
                      <a:pt x="0" y="183"/>
                      <a:pt x="122" y="183"/>
                    </a:cubicBezTo>
                    <a:cubicBezTo>
                      <a:pt x="213" y="183"/>
                      <a:pt x="213"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4435;p44">
                <a:extLst>
                  <a:ext uri="{FF2B5EF4-FFF2-40B4-BE49-F238E27FC236}">
                    <a16:creationId xmlns:a16="http://schemas.microsoft.com/office/drawing/2014/main" id="{FDBE6FE1-24D0-7C54-0518-076BF174A264}"/>
                  </a:ext>
                </a:extLst>
              </p:cNvPr>
              <p:cNvSpPr/>
              <p:nvPr/>
            </p:nvSpPr>
            <p:spPr>
              <a:xfrm>
                <a:off x="2370113" y="2360125"/>
                <a:ext cx="10675" cy="8375"/>
              </a:xfrm>
              <a:custGeom>
                <a:avLst/>
                <a:gdLst/>
                <a:ahLst/>
                <a:cxnLst/>
                <a:rect l="l" t="t" r="r" b="b"/>
                <a:pathLst>
                  <a:path w="427" h="335" extrusionOk="0">
                    <a:moveTo>
                      <a:pt x="213" y="0"/>
                    </a:moveTo>
                    <a:cubicBezTo>
                      <a:pt x="1" y="0"/>
                      <a:pt x="1" y="335"/>
                      <a:pt x="213" y="335"/>
                    </a:cubicBezTo>
                    <a:cubicBezTo>
                      <a:pt x="426" y="335"/>
                      <a:pt x="426" y="0"/>
                      <a:pt x="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4436;p44">
                <a:extLst>
                  <a:ext uri="{FF2B5EF4-FFF2-40B4-BE49-F238E27FC236}">
                    <a16:creationId xmlns:a16="http://schemas.microsoft.com/office/drawing/2014/main" id="{64616899-77A7-2F8F-CF1E-C933DF37F131}"/>
                  </a:ext>
                </a:extLst>
              </p:cNvPr>
              <p:cNvSpPr/>
              <p:nvPr/>
            </p:nvSpPr>
            <p:spPr>
              <a:xfrm>
                <a:off x="2354163" y="2329725"/>
                <a:ext cx="7625" cy="6100"/>
              </a:xfrm>
              <a:custGeom>
                <a:avLst/>
                <a:gdLst/>
                <a:ahLst/>
                <a:cxnLst/>
                <a:rect l="l" t="t" r="r" b="b"/>
                <a:pathLst>
                  <a:path w="305" h="244" extrusionOk="0">
                    <a:moveTo>
                      <a:pt x="152" y="1"/>
                    </a:moveTo>
                    <a:cubicBezTo>
                      <a:pt x="0" y="1"/>
                      <a:pt x="0" y="244"/>
                      <a:pt x="152" y="244"/>
                    </a:cubicBezTo>
                    <a:cubicBezTo>
                      <a:pt x="304" y="244"/>
                      <a:pt x="304" y="1"/>
                      <a:pt x="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4437;p44">
                <a:extLst>
                  <a:ext uri="{FF2B5EF4-FFF2-40B4-BE49-F238E27FC236}">
                    <a16:creationId xmlns:a16="http://schemas.microsoft.com/office/drawing/2014/main" id="{F358210F-7913-1523-4BD6-25384C236F91}"/>
                  </a:ext>
                </a:extLst>
              </p:cNvPr>
              <p:cNvSpPr/>
              <p:nvPr/>
            </p:nvSpPr>
            <p:spPr>
              <a:xfrm>
                <a:off x="2361763" y="2299325"/>
                <a:ext cx="5325" cy="3825"/>
              </a:xfrm>
              <a:custGeom>
                <a:avLst/>
                <a:gdLst/>
                <a:ahLst/>
                <a:cxnLst/>
                <a:rect l="l" t="t" r="r" b="b"/>
                <a:pathLst>
                  <a:path w="213" h="153" extrusionOk="0">
                    <a:moveTo>
                      <a:pt x="122" y="1"/>
                    </a:moveTo>
                    <a:cubicBezTo>
                      <a:pt x="0" y="1"/>
                      <a:pt x="0" y="153"/>
                      <a:pt x="122" y="153"/>
                    </a:cubicBezTo>
                    <a:cubicBezTo>
                      <a:pt x="213" y="153"/>
                      <a:pt x="213" y="1"/>
                      <a:pt x="1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4438;p44">
                <a:extLst>
                  <a:ext uri="{FF2B5EF4-FFF2-40B4-BE49-F238E27FC236}">
                    <a16:creationId xmlns:a16="http://schemas.microsoft.com/office/drawing/2014/main" id="{EE7D1D40-C499-A373-58D5-CBF7F88AD7A6}"/>
                  </a:ext>
                </a:extLst>
              </p:cNvPr>
              <p:cNvSpPr/>
              <p:nvPr/>
            </p:nvSpPr>
            <p:spPr>
              <a:xfrm>
                <a:off x="2358713" y="2265900"/>
                <a:ext cx="9900" cy="8375"/>
              </a:xfrm>
              <a:custGeom>
                <a:avLst/>
                <a:gdLst/>
                <a:ahLst/>
                <a:cxnLst/>
                <a:rect l="l" t="t" r="r" b="b"/>
                <a:pathLst>
                  <a:path w="396" h="335" extrusionOk="0">
                    <a:moveTo>
                      <a:pt x="213" y="0"/>
                    </a:moveTo>
                    <a:cubicBezTo>
                      <a:pt x="1" y="0"/>
                      <a:pt x="1" y="335"/>
                      <a:pt x="213" y="335"/>
                    </a:cubicBezTo>
                    <a:cubicBezTo>
                      <a:pt x="396" y="335"/>
                      <a:pt x="396" y="0"/>
                      <a:pt x="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2" name="Google Shape;4439;p44">
              <a:extLst>
                <a:ext uri="{FF2B5EF4-FFF2-40B4-BE49-F238E27FC236}">
                  <a16:creationId xmlns:a16="http://schemas.microsoft.com/office/drawing/2014/main" id="{B7CC6F30-C93C-ED88-214A-39DA74838A09}"/>
                </a:ext>
              </a:extLst>
            </p:cNvPr>
            <p:cNvGrpSpPr/>
            <p:nvPr/>
          </p:nvGrpSpPr>
          <p:grpSpPr>
            <a:xfrm>
              <a:off x="5784063" y="2385352"/>
              <a:ext cx="480233" cy="540436"/>
              <a:chOff x="6416702" y="1744300"/>
              <a:chExt cx="841673" cy="1235975"/>
            </a:xfrm>
          </p:grpSpPr>
          <p:sp>
            <p:nvSpPr>
              <p:cNvPr id="1813" name="Google Shape;4440;p44">
                <a:extLst>
                  <a:ext uri="{FF2B5EF4-FFF2-40B4-BE49-F238E27FC236}">
                    <a16:creationId xmlns:a16="http://schemas.microsoft.com/office/drawing/2014/main" id="{9F738710-D8B5-48D6-05F3-32A34356464B}"/>
                  </a:ext>
                </a:extLst>
              </p:cNvPr>
              <p:cNvSpPr/>
              <p:nvPr/>
            </p:nvSpPr>
            <p:spPr>
              <a:xfrm>
                <a:off x="6416702" y="1814650"/>
                <a:ext cx="696557" cy="1165625"/>
              </a:xfrm>
              <a:custGeom>
                <a:avLst/>
                <a:gdLst/>
                <a:ahLst/>
                <a:cxnLst/>
                <a:rect l="l" t="t" r="r" b="b"/>
                <a:pathLst>
                  <a:path w="34032" h="46625" extrusionOk="0">
                    <a:moveTo>
                      <a:pt x="14389" y="1"/>
                    </a:moveTo>
                    <a:cubicBezTo>
                      <a:pt x="13309" y="1"/>
                      <a:pt x="12602" y="301"/>
                      <a:pt x="12602" y="301"/>
                    </a:cubicBezTo>
                    <a:cubicBezTo>
                      <a:pt x="12498" y="296"/>
                      <a:pt x="12395" y="294"/>
                      <a:pt x="12294" y="294"/>
                    </a:cubicBezTo>
                    <a:cubicBezTo>
                      <a:pt x="557" y="294"/>
                      <a:pt x="5277" y="34770"/>
                      <a:pt x="5277" y="34770"/>
                    </a:cubicBezTo>
                    <a:lnTo>
                      <a:pt x="3210" y="35621"/>
                    </a:lnTo>
                    <a:cubicBezTo>
                      <a:pt x="0" y="37105"/>
                      <a:pt x="652" y="46552"/>
                      <a:pt x="657" y="46624"/>
                    </a:cubicBezTo>
                    <a:lnTo>
                      <a:pt x="657" y="46624"/>
                    </a:lnTo>
                    <a:lnTo>
                      <a:pt x="34031" y="46168"/>
                    </a:lnTo>
                    <a:cubicBezTo>
                      <a:pt x="34031" y="46168"/>
                      <a:pt x="34031" y="41427"/>
                      <a:pt x="33332" y="35408"/>
                    </a:cubicBezTo>
                    <a:cubicBezTo>
                      <a:pt x="32815" y="30753"/>
                      <a:pt x="30789" y="30226"/>
                      <a:pt x="29897" y="30226"/>
                    </a:cubicBezTo>
                    <a:cubicBezTo>
                      <a:pt x="29636" y="30226"/>
                      <a:pt x="29472" y="30271"/>
                      <a:pt x="29472" y="30271"/>
                    </a:cubicBezTo>
                    <a:cubicBezTo>
                      <a:pt x="29472" y="30271"/>
                      <a:pt x="26250" y="18083"/>
                      <a:pt x="22481" y="7870"/>
                    </a:cubicBezTo>
                    <a:cubicBezTo>
                      <a:pt x="20011" y="1142"/>
                      <a:pt x="16492" y="1"/>
                      <a:pt x="14389" y="1"/>
                    </a:cubicBezTo>
                    <a:close/>
                    <a:moveTo>
                      <a:pt x="657" y="46624"/>
                    </a:moveTo>
                    <a:lnTo>
                      <a:pt x="626" y="46624"/>
                    </a:lnTo>
                    <a:lnTo>
                      <a:pt x="657" y="46624"/>
                    </a:lnTo>
                    <a:cubicBezTo>
                      <a:pt x="657" y="46624"/>
                      <a:pt x="657" y="46624"/>
                      <a:pt x="657" y="4662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4441;p44">
                <a:extLst>
                  <a:ext uri="{FF2B5EF4-FFF2-40B4-BE49-F238E27FC236}">
                    <a16:creationId xmlns:a16="http://schemas.microsoft.com/office/drawing/2014/main" id="{A528F2AC-2D68-B98B-975A-20FA71CDFAD0}"/>
                  </a:ext>
                </a:extLst>
              </p:cNvPr>
              <p:cNvSpPr/>
              <p:nvPr/>
            </p:nvSpPr>
            <p:spPr>
              <a:xfrm>
                <a:off x="6829025" y="2208950"/>
                <a:ext cx="133750" cy="103375"/>
              </a:xfrm>
              <a:custGeom>
                <a:avLst/>
                <a:gdLst/>
                <a:ahLst/>
                <a:cxnLst/>
                <a:rect l="l" t="t" r="r" b="b"/>
                <a:pathLst>
                  <a:path w="5350" h="4135" extrusionOk="0">
                    <a:moveTo>
                      <a:pt x="2675" y="1"/>
                    </a:moveTo>
                    <a:cubicBezTo>
                      <a:pt x="0" y="1"/>
                      <a:pt x="0" y="4135"/>
                      <a:pt x="2675" y="4135"/>
                    </a:cubicBezTo>
                    <a:cubicBezTo>
                      <a:pt x="5319" y="4135"/>
                      <a:pt x="5350" y="1"/>
                      <a:pt x="26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4442;p44">
                <a:extLst>
                  <a:ext uri="{FF2B5EF4-FFF2-40B4-BE49-F238E27FC236}">
                    <a16:creationId xmlns:a16="http://schemas.microsoft.com/office/drawing/2014/main" id="{08E96D56-F590-F720-0DAA-398B97A960A1}"/>
                  </a:ext>
                </a:extLst>
              </p:cNvPr>
              <p:cNvSpPr/>
              <p:nvPr/>
            </p:nvSpPr>
            <p:spPr>
              <a:xfrm>
                <a:off x="6567600" y="2212000"/>
                <a:ext cx="133775" cy="103375"/>
              </a:xfrm>
              <a:custGeom>
                <a:avLst/>
                <a:gdLst/>
                <a:ahLst/>
                <a:cxnLst/>
                <a:rect l="l" t="t" r="r" b="b"/>
                <a:pathLst>
                  <a:path w="5351" h="4135" extrusionOk="0">
                    <a:moveTo>
                      <a:pt x="2676" y="0"/>
                    </a:moveTo>
                    <a:cubicBezTo>
                      <a:pt x="1" y="0"/>
                      <a:pt x="1" y="4134"/>
                      <a:pt x="2676" y="4134"/>
                    </a:cubicBezTo>
                    <a:cubicBezTo>
                      <a:pt x="5320" y="4134"/>
                      <a:pt x="5351" y="0"/>
                      <a:pt x="26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4443;p44">
                <a:extLst>
                  <a:ext uri="{FF2B5EF4-FFF2-40B4-BE49-F238E27FC236}">
                    <a16:creationId xmlns:a16="http://schemas.microsoft.com/office/drawing/2014/main" id="{1B299A1B-3D82-B287-EEF5-194BBB95762D}"/>
                  </a:ext>
                </a:extLst>
              </p:cNvPr>
              <p:cNvSpPr/>
              <p:nvPr/>
            </p:nvSpPr>
            <p:spPr>
              <a:xfrm>
                <a:off x="6432350" y="1744300"/>
                <a:ext cx="826025" cy="1224375"/>
              </a:xfrm>
              <a:custGeom>
                <a:avLst/>
                <a:gdLst/>
                <a:ahLst/>
                <a:cxnLst/>
                <a:rect l="l" t="t" r="r" b="b"/>
                <a:pathLst>
                  <a:path w="33041" h="48975" extrusionOk="0">
                    <a:moveTo>
                      <a:pt x="15899" y="1743"/>
                    </a:moveTo>
                    <a:cubicBezTo>
                      <a:pt x="16653" y="1743"/>
                      <a:pt x="17394" y="1914"/>
                      <a:pt x="18086" y="2355"/>
                    </a:cubicBezTo>
                    <a:cubicBezTo>
                      <a:pt x="18420" y="2568"/>
                      <a:pt x="18694" y="2811"/>
                      <a:pt x="18967" y="3115"/>
                    </a:cubicBezTo>
                    <a:cubicBezTo>
                      <a:pt x="17811" y="2422"/>
                      <a:pt x="16251" y="2115"/>
                      <a:pt x="14807" y="2115"/>
                    </a:cubicBezTo>
                    <a:cubicBezTo>
                      <a:pt x="14353" y="2115"/>
                      <a:pt x="13911" y="2145"/>
                      <a:pt x="13496" y="2204"/>
                    </a:cubicBezTo>
                    <a:cubicBezTo>
                      <a:pt x="14280" y="1937"/>
                      <a:pt x="15096" y="1743"/>
                      <a:pt x="15899" y="1743"/>
                    </a:cubicBezTo>
                    <a:close/>
                    <a:moveTo>
                      <a:pt x="8450" y="3328"/>
                    </a:moveTo>
                    <a:lnTo>
                      <a:pt x="8450" y="3328"/>
                    </a:lnTo>
                    <a:cubicBezTo>
                      <a:pt x="7326" y="4027"/>
                      <a:pt x="6475" y="5061"/>
                      <a:pt x="5806" y="6246"/>
                    </a:cubicBezTo>
                    <a:cubicBezTo>
                      <a:pt x="5928" y="5881"/>
                      <a:pt x="6080" y="5547"/>
                      <a:pt x="6262" y="5213"/>
                    </a:cubicBezTo>
                    <a:cubicBezTo>
                      <a:pt x="6779" y="4422"/>
                      <a:pt x="7539" y="3784"/>
                      <a:pt x="8450" y="3328"/>
                    </a:cubicBezTo>
                    <a:close/>
                    <a:moveTo>
                      <a:pt x="13877" y="3582"/>
                    </a:moveTo>
                    <a:cubicBezTo>
                      <a:pt x="13892" y="3582"/>
                      <a:pt x="13908" y="3588"/>
                      <a:pt x="13922" y="3602"/>
                    </a:cubicBezTo>
                    <a:cubicBezTo>
                      <a:pt x="15442" y="4787"/>
                      <a:pt x="16475" y="6580"/>
                      <a:pt x="16992" y="8435"/>
                    </a:cubicBezTo>
                    <a:cubicBezTo>
                      <a:pt x="17010" y="8472"/>
                      <a:pt x="16971" y="8498"/>
                      <a:pt x="16931" y="8498"/>
                    </a:cubicBezTo>
                    <a:cubicBezTo>
                      <a:pt x="16907" y="8498"/>
                      <a:pt x="16882" y="8488"/>
                      <a:pt x="16870" y="8465"/>
                    </a:cubicBezTo>
                    <a:cubicBezTo>
                      <a:pt x="16171" y="6641"/>
                      <a:pt x="15138" y="5121"/>
                      <a:pt x="13831" y="3693"/>
                    </a:cubicBezTo>
                    <a:cubicBezTo>
                      <a:pt x="13784" y="3646"/>
                      <a:pt x="13827" y="3582"/>
                      <a:pt x="13877" y="3582"/>
                    </a:cubicBezTo>
                    <a:close/>
                    <a:moveTo>
                      <a:pt x="16091" y="4207"/>
                    </a:moveTo>
                    <a:cubicBezTo>
                      <a:pt x="16107" y="4207"/>
                      <a:pt x="16125" y="4217"/>
                      <a:pt x="16141" y="4240"/>
                    </a:cubicBezTo>
                    <a:cubicBezTo>
                      <a:pt x="17539" y="5486"/>
                      <a:pt x="18724" y="7614"/>
                      <a:pt x="18724" y="9529"/>
                    </a:cubicBezTo>
                    <a:cubicBezTo>
                      <a:pt x="18724" y="9564"/>
                      <a:pt x="18693" y="9579"/>
                      <a:pt x="18661" y="9579"/>
                    </a:cubicBezTo>
                    <a:cubicBezTo>
                      <a:pt x="18638" y="9579"/>
                      <a:pt x="18615" y="9572"/>
                      <a:pt x="18603" y="9559"/>
                    </a:cubicBezTo>
                    <a:cubicBezTo>
                      <a:pt x="18299" y="8617"/>
                      <a:pt x="18086" y="7675"/>
                      <a:pt x="17660" y="6793"/>
                    </a:cubicBezTo>
                    <a:cubicBezTo>
                      <a:pt x="17235" y="5912"/>
                      <a:pt x="16657" y="5121"/>
                      <a:pt x="16049" y="4331"/>
                    </a:cubicBezTo>
                    <a:cubicBezTo>
                      <a:pt x="16004" y="4286"/>
                      <a:pt x="16043" y="4207"/>
                      <a:pt x="16091" y="4207"/>
                    </a:cubicBezTo>
                    <a:close/>
                    <a:moveTo>
                      <a:pt x="14042" y="5823"/>
                    </a:moveTo>
                    <a:cubicBezTo>
                      <a:pt x="14069" y="5823"/>
                      <a:pt x="14094" y="5839"/>
                      <a:pt x="14104" y="5881"/>
                    </a:cubicBezTo>
                    <a:cubicBezTo>
                      <a:pt x="14651" y="7067"/>
                      <a:pt x="15198" y="8343"/>
                      <a:pt x="15411" y="9650"/>
                    </a:cubicBezTo>
                    <a:cubicBezTo>
                      <a:pt x="15411" y="9701"/>
                      <a:pt x="15383" y="9723"/>
                      <a:pt x="15354" y="9723"/>
                    </a:cubicBezTo>
                    <a:cubicBezTo>
                      <a:pt x="15329" y="9723"/>
                      <a:pt x="15303" y="9708"/>
                      <a:pt x="15290" y="9681"/>
                    </a:cubicBezTo>
                    <a:cubicBezTo>
                      <a:pt x="14834" y="8435"/>
                      <a:pt x="14469" y="7188"/>
                      <a:pt x="13952" y="5942"/>
                    </a:cubicBezTo>
                    <a:cubicBezTo>
                      <a:pt x="13932" y="5882"/>
                      <a:pt x="13990" y="5823"/>
                      <a:pt x="14042" y="5823"/>
                    </a:cubicBezTo>
                    <a:close/>
                    <a:moveTo>
                      <a:pt x="10975" y="3503"/>
                    </a:moveTo>
                    <a:cubicBezTo>
                      <a:pt x="11029" y="3503"/>
                      <a:pt x="11077" y="3568"/>
                      <a:pt x="11034" y="3632"/>
                    </a:cubicBezTo>
                    <a:cubicBezTo>
                      <a:pt x="9606" y="5517"/>
                      <a:pt x="8876" y="7614"/>
                      <a:pt x="8481" y="9924"/>
                    </a:cubicBezTo>
                    <a:cubicBezTo>
                      <a:pt x="8467" y="9980"/>
                      <a:pt x="8426" y="10004"/>
                      <a:pt x="8387" y="10004"/>
                    </a:cubicBezTo>
                    <a:cubicBezTo>
                      <a:pt x="8342" y="10004"/>
                      <a:pt x="8299" y="9973"/>
                      <a:pt x="8299" y="9924"/>
                    </a:cubicBezTo>
                    <a:cubicBezTo>
                      <a:pt x="8390" y="7553"/>
                      <a:pt x="9423" y="5334"/>
                      <a:pt x="10913" y="3541"/>
                    </a:cubicBezTo>
                    <a:cubicBezTo>
                      <a:pt x="10930" y="3514"/>
                      <a:pt x="10953" y="3503"/>
                      <a:pt x="10975" y="3503"/>
                    </a:cubicBezTo>
                    <a:close/>
                    <a:moveTo>
                      <a:pt x="12068" y="4453"/>
                    </a:moveTo>
                    <a:cubicBezTo>
                      <a:pt x="12113" y="4453"/>
                      <a:pt x="12159" y="4483"/>
                      <a:pt x="12159" y="4544"/>
                    </a:cubicBezTo>
                    <a:cubicBezTo>
                      <a:pt x="12280" y="6580"/>
                      <a:pt x="12645" y="8556"/>
                      <a:pt x="12827" y="10593"/>
                    </a:cubicBezTo>
                    <a:cubicBezTo>
                      <a:pt x="12827" y="10658"/>
                      <a:pt x="12775" y="10688"/>
                      <a:pt x="12722" y="10688"/>
                    </a:cubicBezTo>
                    <a:cubicBezTo>
                      <a:pt x="12676" y="10688"/>
                      <a:pt x="12629" y="10665"/>
                      <a:pt x="12615" y="10623"/>
                    </a:cubicBezTo>
                    <a:cubicBezTo>
                      <a:pt x="12037" y="8708"/>
                      <a:pt x="11946" y="6550"/>
                      <a:pt x="11976" y="4544"/>
                    </a:cubicBezTo>
                    <a:cubicBezTo>
                      <a:pt x="11976" y="4483"/>
                      <a:pt x="12022" y="4453"/>
                      <a:pt x="12068" y="4453"/>
                    </a:cubicBezTo>
                    <a:close/>
                    <a:moveTo>
                      <a:pt x="10928" y="5950"/>
                    </a:moveTo>
                    <a:cubicBezTo>
                      <a:pt x="10935" y="5950"/>
                      <a:pt x="10943" y="5957"/>
                      <a:pt x="10943" y="5973"/>
                    </a:cubicBezTo>
                    <a:cubicBezTo>
                      <a:pt x="10791" y="7006"/>
                      <a:pt x="10578" y="8039"/>
                      <a:pt x="10517" y="9103"/>
                    </a:cubicBezTo>
                    <a:cubicBezTo>
                      <a:pt x="10457" y="10015"/>
                      <a:pt x="10517" y="10927"/>
                      <a:pt x="10396" y="11839"/>
                    </a:cubicBezTo>
                    <a:cubicBezTo>
                      <a:pt x="10379" y="11872"/>
                      <a:pt x="10344" y="11896"/>
                      <a:pt x="10311" y="11896"/>
                    </a:cubicBezTo>
                    <a:cubicBezTo>
                      <a:pt x="10284" y="11896"/>
                      <a:pt x="10258" y="11880"/>
                      <a:pt x="10244" y="11839"/>
                    </a:cubicBezTo>
                    <a:lnTo>
                      <a:pt x="10244" y="11869"/>
                    </a:lnTo>
                    <a:cubicBezTo>
                      <a:pt x="9940" y="10015"/>
                      <a:pt x="10365" y="7735"/>
                      <a:pt x="10913" y="5973"/>
                    </a:cubicBezTo>
                    <a:cubicBezTo>
                      <a:pt x="10913" y="5957"/>
                      <a:pt x="10920" y="5950"/>
                      <a:pt x="10928" y="5950"/>
                    </a:cubicBezTo>
                    <a:close/>
                    <a:moveTo>
                      <a:pt x="9611" y="3808"/>
                    </a:moveTo>
                    <a:cubicBezTo>
                      <a:pt x="9680" y="3808"/>
                      <a:pt x="9715" y="3884"/>
                      <a:pt x="9636" y="3936"/>
                    </a:cubicBezTo>
                    <a:cubicBezTo>
                      <a:pt x="6779" y="5942"/>
                      <a:pt x="5897" y="9924"/>
                      <a:pt x="6140" y="13207"/>
                    </a:cubicBezTo>
                    <a:cubicBezTo>
                      <a:pt x="6140" y="13257"/>
                      <a:pt x="6094" y="13279"/>
                      <a:pt x="6048" y="13279"/>
                    </a:cubicBezTo>
                    <a:cubicBezTo>
                      <a:pt x="6010" y="13279"/>
                      <a:pt x="5972" y="13264"/>
                      <a:pt x="5958" y="13237"/>
                    </a:cubicBezTo>
                    <a:cubicBezTo>
                      <a:pt x="5259" y="10228"/>
                      <a:pt x="6596" y="5243"/>
                      <a:pt x="9575" y="3814"/>
                    </a:cubicBezTo>
                    <a:cubicBezTo>
                      <a:pt x="9588" y="3810"/>
                      <a:pt x="9599" y="3808"/>
                      <a:pt x="9611" y="3808"/>
                    </a:cubicBezTo>
                    <a:close/>
                    <a:moveTo>
                      <a:pt x="17889" y="14285"/>
                    </a:moveTo>
                    <a:cubicBezTo>
                      <a:pt x="16698" y="14285"/>
                      <a:pt x="15293" y="14672"/>
                      <a:pt x="14712" y="15426"/>
                    </a:cubicBezTo>
                    <a:cubicBezTo>
                      <a:pt x="14686" y="15478"/>
                      <a:pt x="14727" y="15553"/>
                      <a:pt x="14779" y="15553"/>
                    </a:cubicBezTo>
                    <a:cubicBezTo>
                      <a:pt x="14787" y="15553"/>
                      <a:pt x="14795" y="15551"/>
                      <a:pt x="14803" y="15547"/>
                    </a:cubicBezTo>
                    <a:cubicBezTo>
                      <a:pt x="15502" y="15274"/>
                      <a:pt x="16110" y="14939"/>
                      <a:pt x="16901" y="14848"/>
                    </a:cubicBezTo>
                    <a:cubicBezTo>
                      <a:pt x="17050" y="14830"/>
                      <a:pt x="17200" y="14824"/>
                      <a:pt x="17351" y="14824"/>
                    </a:cubicBezTo>
                    <a:cubicBezTo>
                      <a:pt x="17689" y="14824"/>
                      <a:pt x="18031" y="14855"/>
                      <a:pt x="18366" y="14855"/>
                    </a:cubicBezTo>
                    <a:cubicBezTo>
                      <a:pt x="18643" y="14855"/>
                      <a:pt x="18915" y="14834"/>
                      <a:pt x="19180" y="14757"/>
                    </a:cubicBezTo>
                    <a:cubicBezTo>
                      <a:pt x="19302" y="14726"/>
                      <a:pt x="19302" y="14544"/>
                      <a:pt x="19180" y="14483"/>
                    </a:cubicBezTo>
                    <a:cubicBezTo>
                      <a:pt x="18834" y="14350"/>
                      <a:pt x="18380" y="14285"/>
                      <a:pt x="17889" y="14285"/>
                    </a:cubicBezTo>
                    <a:close/>
                    <a:moveTo>
                      <a:pt x="8374" y="14589"/>
                    </a:moveTo>
                    <a:cubicBezTo>
                      <a:pt x="7883" y="14589"/>
                      <a:pt x="7429" y="14654"/>
                      <a:pt x="7083" y="14787"/>
                    </a:cubicBezTo>
                    <a:cubicBezTo>
                      <a:pt x="6961" y="14848"/>
                      <a:pt x="6961" y="15030"/>
                      <a:pt x="7083" y="15061"/>
                    </a:cubicBezTo>
                    <a:cubicBezTo>
                      <a:pt x="7363" y="15128"/>
                      <a:pt x="7644" y="15146"/>
                      <a:pt x="7925" y="15146"/>
                    </a:cubicBezTo>
                    <a:cubicBezTo>
                      <a:pt x="8232" y="15146"/>
                      <a:pt x="8539" y="15125"/>
                      <a:pt x="8846" y="15125"/>
                    </a:cubicBezTo>
                    <a:cubicBezTo>
                      <a:pt x="9018" y="15125"/>
                      <a:pt x="9190" y="15131"/>
                      <a:pt x="9362" y="15152"/>
                    </a:cubicBezTo>
                    <a:cubicBezTo>
                      <a:pt x="10153" y="15243"/>
                      <a:pt x="10761" y="15578"/>
                      <a:pt x="11460" y="15851"/>
                    </a:cubicBezTo>
                    <a:cubicBezTo>
                      <a:pt x="11468" y="15855"/>
                      <a:pt x="11476" y="15857"/>
                      <a:pt x="11484" y="15857"/>
                    </a:cubicBezTo>
                    <a:cubicBezTo>
                      <a:pt x="11535" y="15857"/>
                      <a:pt x="11577" y="15782"/>
                      <a:pt x="11551" y="15730"/>
                    </a:cubicBezTo>
                    <a:cubicBezTo>
                      <a:pt x="10970" y="14976"/>
                      <a:pt x="9565" y="14589"/>
                      <a:pt x="8374" y="14589"/>
                    </a:cubicBezTo>
                    <a:close/>
                    <a:moveTo>
                      <a:pt x="16992" y="16945"/>
                    </a:moveTo>
                    <a:cubicBezTo>
                      <a:pt x="16992" y="16945"/>
                      <a:pt x="16992" y="16976"/>
                      <a:pt x="16992" y="16976"/>
                    </a:cubicBezTo>
                    <a:cubicBezTo>
                      <a:pt x="16992" y="16976"/>
                      <a:pt x="16961" y="16945"/>
                      <a:pt x="16961" y="16945"/>
                    </a:cubicBezTo>
                    <a:close/>
                    <a:moveTo>
                      <a:pt x="9575" y="17219"/>
                    </a:moveTo>
                    <a:cubicBezTo>
                      <a:pt x="9545" y="17249"/>
                      <a:pt x="9514" y="17280"/>
                      <a:pt x="9514" y="17280"/>
                    </a:cubicBezTo>
                    <a:cubicBezTo>
                      <a:pt x="9514" y="17249"/>
                      <a:pt x="9545" y="17249"/>
                      <a:pt x="9545" y="17219"/>
                    </a:cubicBezTo>
                    <a:close/>
                    <a:moveTo>
                      <a:pt x="18395" y="15681"/>
                    </a:moveTo>
                    <a:cubicBezTo>
                      <a:pt x="17402" y="15681"/>
                      <a:pt x="16296" y="15941"/>
                      <a:pt x="15533" y="16520"/>
                    </a:cubicBezTo>
                    <a:cubicBezTo>
                      <a:pt x="15459" y="16569"/>
                      <a:pt x="15485" y="16658"/>
                      <a:pt x="15545" y="16658"/>
                    </a:cubicBezTo>
                    <a:cubicBezTo>
                      <a:pt x="15560" y="16658"/>
                      <a:pt x="15576" y="16653"/>
                      <a:pt x="15593" y="16641"/>
                    </a:cubicBezTo>
                    <a:cubicBezTo>
                      <a:pt x="15897" y="16520"/>
                      <a:pt x="16171" y="16429"/>
                      <a:pt x="16445" y="16337"/>
                    </a:cubicBezTo>
                    <a:cubicBezTo>
                      <a:pt x="16475" y="16793"/>
                      <a:pt x="16749" y="17614"/>
                      <a:pt x="17296" y="17675"/>
                    </a:cubicBezTo>
                    <a:cubicBezTo>
                      <a:pt x="17174" y="17736"/>
                      <a:pt x="17052" y="17796"/>
                      <a:pt x="16961" y="17857"/>
                    </a:cubicBezTo>
                    <a:cubicBezTo>
                      <a:pt x="16880" y="17911"/>
                      <a:pt x="16920" y="18014"/>
                      <a:pt x="16994" y="18014"/>
                    </a:cubicBezTo>
                    <a:cubicBezTo>
                      <a:pt x="17003" y="18014"/>
                      <a:pt x="17012" y="18012"/>
                      <a:pt x="17022" y="18009"/>
                    </a:cubicBezTo>
                    <a:cubicBezTo>
                      <a:pt x="17235" y="17918"/>
                      <a:pt x="17417" y="17888"/>
                      <a:pt x="17630" y="17827"/>
                    </a:cubicBezTo>
                    <a:cubicBezTo>
                      <a:pt x="17843" y="17796"/>
                      <a:pt x="18025" y="17827"/>
                      <a:pt x="18208" y="17736"/>
                    </a:cubicBezTo>
                    <a:cubicBezTo>
                      <a:pt x="18268" y="17705"/>
                      <a:pt x="18268" y="17614"/>
                      <a:pt x="18208" y="17584"/>
                    </a:cubicBezTo>
                    <a:cubicBezTo>
                      <a:pt x="18086" y="17523"/>
                      <a:pt x="17934" y="17523"/>
                      <a:pt x="17782" y="17523"/>
                    </a:cubicBezTo>
                    <a:cubicBezTo>
                      <a:pt x="18147" y="17219"/>
                      <a:pt x="18299" y="16489"/>
                      <a:pt x="18116" y="16033"/>
                    </a:cubicBezTo>
                    <a:cubicBezTo>
                      <a:pt x="18359" y="16003"/>
                      <a:pt x="18603" y="15973"/>
                      <a:pt x="18876" y="15942"/>
                    </a:cubicBezTo>
                    <a:cubicBezTo>
                      <a:pt x="18998" y="15912"/>
                      <a:pt x="18967" y="15730"/>
                      <a:pt x="18846" y="15699"/>
                    </a:cubicBezTo>
                    <a:cubicBezTo>
                      <a:pt x="18699" y="15687"/>
                      <a:pt x="18548" y="15681"/>
                      <a:pt x="18395" y="15681"/>
                    </a:cubicBezTo>
                    <a:close/>
                    <a:moveTo>
                      <a:pt x="8212" y="15975"/>
                    </a:moveTo>
                    <a:cubicBezTo>
                      <a:pt x="8034" y="15975"/>
                      <a:pt x="7860" y="15984"/>
                      <a:pt x="7691" y="16003"/>
                    </a:cubicBezTo>
                    <a:cubicBezTo>
                      <a:pt x="7569" y="16003"/>
                      <a:pt x="7508" y="16216"/>
                      <a:pt x="7660" y="16216"/>
                    </a:cubicBezTo>
                    <a:cubicBezTo>
                      <a:pt x="7903" y="16277"/>
                      <a:pt x="8147" y="16307"/>
                      <a:pt x="8390" y="16337"/>
                    </a:cubicBezTo>
                    <a:cubicBezTo>
                      <a:pt x="8238" y="16763"/>
                      <a:pt x="8359" y="17492"/>
                      <a:pt x="8754" y="17827"/>
                    </a:cubicBezTo>
                    <a:cubicBezTo>
                      <a:pt x="8692" y="17814"/>
                      <a:pt x="8629" y="17807"/>
                      <a:pt x="8568" y="17807"/>
                    </a:cubicBezTo>
                    <a:cubicBezTo>
                      <a:pt x="8482" y="17807"/>
                      <a:pt x="8400" y="17822"/>
                      <a:pt x="8329" y="17857"/>
                    </a:cubicBezTo>
                    <a:cubicBezTo>
                      <a:pt x="8268" y="17888"/>
                      <a:pt x="8268" y="18009"/>
                      <a:pt x="8329" y="18040"/>
                    </a:cubicBezTo>
                    <a:cubicBezTo>
                      <a:pt x="8511" y="18100"/>
                      <a:pt x="8694" y="18100"/>
                      <a:pt x="8906" y="18131"/>
                    </a:cubicBezTo>
                    <a:cubicBezTo>
                      <a:pt x="9119" y="18161"/>
                      <a:pt x="9302" y="18222"/>
                      <a:pt x="9514" y="18283"/>
                    </a:cubicBezTo>
                    <a:cubicBezTo>
                      <a:pt x="9529" y="18293"/>
                      <a:pt x="9543" y="18297"/>
                      <a:pt x="9556" y="18297"/>
                    </a:cubicBezTo>
                    <a:cubicBezTo>
                      <a:pt x="9621" y="18297"/>
                      <a:pt x="9652" y="18182"/>
                      <a:pt x="9575" y="18131"/>
                    </a:cubicBezTo>
                    <a:cubicBezTo>
                      <a:pt x="9484" y="18070"/>
                      <a:pt x="9362" y="18009"/>
                      <a:pt x="9241" y="17948"/>
                    </a:cubicBezTo>
                    <a:cubicBezTo>
                      <a:pt x="9758" y="17888"/>
                      <a:pt x="10031" y="17067"/>
                      <a:pt x="10061" y="16641"/>
                    </a:cubicBezTo>
                    <a:cubicBezTo>
                      <a:pt x="10365" y="16702"/>
                      <a:pt x="10639" y="16793"/>
                      <a:pt x="10913" y="16945"/>
                    </a:cubicBezTo>
                    <a:cubicBezTo>
                      <a:pt x="10922" y="16949"/>
                      <a:pt x="10932" y="16950"/>
                      <a:pt x="10942" y="16950"/>
                    </a:cubicBezTo>
                    <a:cubicBezTo>
                      <a:pt x="11021" y="16950"/>
                      <a:pt x="11085" y="16848"/>
                      <a:pt x="11004" y="16793"/>
                    </a:cubicBezTo>
                    <a:cubicBezTo>
                      <a:pt x="10233" y="16254"/>
                      <a:pt x="9180" y="15975"/>
                      <a:pt x="8212" y="15975"/>
                    </a:cubicBezTo>
                    <a:close/>
                    <a:moveTo>
                      <a:pt x="12769" y="18613"/>
                    </a:moveTo>
                    <a:cubicBezTo>
                      <a:pt x="12730" y="18613"/>
                      <a:pt x="12690" y="18636"/>
                      <a:pt x="12675" y="18678"/>
                    </a:cubicBezTo>
                    <a:cubicBezTo>
                      <a:pt x="12584" y="19316"/>
                      <a:pt x="12402" y="19955"/>
                      <a:pt x="12068" y="20532"/>
                    </a:cubicBezTo>
                    <a:cubicBezTo>
                      <a:pt x="11885" y="20866"/>
                      <a:pt x="11733" y="20958"/>
                      <a:pt x="11976" y="21292"/>
                    </a:cubicBezTo>
                    <a:cubicBezTo>
                      <a:pt x="12277" y="21733"/>
                      <a:pt x="12828" y="21922"/>
                      <a:pt x="13369" y="21922"/>
                    </a:cubicBezTo>
                    <a:cubicBezTo>
                      <a:pt x="13649" y="21922"/>
                      <a:pt x="13926" y="21872"/>
                      <a:pt x="14165" y="21778"/>
                    </a:cubicBezTo>
                    <a:cubicBezTo>
                      <a:pt x="14256" y="21717"/>
                      <a:pt x="14256" y="21596"/>
                      <a:pt x="14134" y="21596"/>
                    </a:cubicBezTo>
                    <a:cubicBezTo>
                      <a:pt x="14003" y="21586"/>
                      <a:pt x="13871" y="21586"/>
                      <a:pt x="13739" y="21586"/>
                    </a:cubicBezTo>
                    <a:lnTo>
                      <a:pt x="13739" y="21586"/>
                    </a:lnTo>
                    <a:cubicBezTo>
                      <a:pt x="13476" y="21586"/>
                      <a:pt x="13212" y="21586"/>
                      <a:pt x="12949" y="21505"/>
                    </a:cubicBezTo>
                    <a:cubicBezTo>
                      <a:pt x="12736" y="21444"/>
                      <a:pt x="12524" y="21322"/>
                      <a:pt x="12372" y="21201"/>
                    </a:cubicBezTo>
                    <a:cubicBezTo>
                      <a:pt x="12068" y="20927"/>
                      <a:pt x="12220" y="20866"/>
                      <a:pt x="12341" y="20562"/>
                    </a:cubicBezTo>
                    <a:cubicBezTo>
                      <a:pt x="12615" y="19955"/>
                      <a:pt x="12797" y="19347"/>
                      <a:pt x="12858" y="18708"/>
                    </a:cubicBezTo>
                    <a:cubicBezTo>
                      <a:pt x="12858" y="18643"/>
                      <a:pt x="12814" y="18613"/>
                      <a:pt x="12769" y="18613"/>
                    </a:cubicBezTo>
                    <a:close/>
                    <a:moveTo>
                      <a:pt x="13358" y="23633"/>
                    </a:moveTo>
                    <a:cubicBezTo>
                      <a:pt x="13850" y="23633"/>
                      <a:pt x="14350" y="23759"/>
                      <a:pt x="14864" y="23967"/>
                    </a:cubicBezTo>
                    <a:cubicBezTo>
                      <a:pt x="14624" y="23946"/>
                      <a:pt x="14382" y="23936"/>
                      <a:pt x="14138" y="23936"/>
                    </a:cubicBezTo>
                    <a:cubicBezTo>
                      <a:pt x="13298" y="23936"/>
                      <a:pt x="12443" y="24052"/>
                      <a:pt x="11642" y="24240"/>
                    </a:cubicBezTo>
                    <a:cubicBezTo>
                      <a:pt x="12204" y="23811"/>
                      <a:pt x="12774" y="23633"/>
                      <a:pt x="13358" y="23633"/>
                    </a:cubicBezTo>
                    <a:close/>
                    <a:moveTo>
                      <a:pt x="14986" y="24210"/>
                    </a:moveTo>
                    <a:lnTo>
                      <a:pt x="14986" y="24210"/>
                    </a:lnTo>
                    <a:cubicBezTo>
                      <a:pt x="14384" y="24593"/>
                      <a:pt x="13727" y="24834"/>
                      <a:pt x="13068" y="24834"/>
                    </a:cubicBezTo>
                    <a:cubicBezTo>
                      <a:pt x="12629" y="24834"/>
                      <a:pt x="12189" y="24727"/>
                      <a:pt x="11764" y="24483"/>
                    </a:cubicBezTo>
                    <a:cubicBezTo>
                      <a:pt x="12827" y="24362"/>
                      <a:pt x="13891" y="24271"/>
                      <a:pt x="14986" y="24210"/>
                    </a:cubicBezTo>
                    <a:close/>
                    <a:moveTo>
                      <a:pt x="13628" y="23334"/>
                    </a:moveTo>
                    <a:cubicBezTo>
                      <a:pt x="12805" y="23334"/>
                      <a:pt x="11961" y="23682"/>
                      <a:pt x="11368" y="24240"/>
                    </a:cubicBezTo>
                    <a:cubicBezTo>
                      <a:pt x="11338" y="24271"/>
                      <a:pt x="11308" y="24271"/>
                      <a:pt x="11338" y="24301"/>
                    </a:cubicBezTo>
                    <a:cubicBezTo>
                      <a:pt x="11156" y="24362"/>
                      <a:pt x="10973" y="24423"/>
                      <a:pt x="10791" y="24453"/>
                    </a:cubicBezTo>
                    <a:cubicBezTo>
                      <a:pt x="10708" y="24481"/>
                      <a:pt x="10726" y="24609"/>
                      <a:pt x="10798" y="24609"/>
                    </a:cubicBezTo>
                    <a:cubicBezTo>
                      <a:pt x="10805" y="24609"/>
                      <a:pt x="10813" y="24608"/>
                      <a:pt x="10821" y="24605"/>
                    </a:cubicBezTo>
                    <a:cubicBezTo>
                      <a:pt x="11004" y="24575"/>
                      <a:pt x="11186" y="24575"/>
                      <a:pt x="11368" y="24544"/>
                    </a:cubicBezTo>
                    <a:cubicBezTo>
                      <a:pt x="11672" y="25055"/>
                      <a:pt x="12445" y="25308"/>
                      <a:pt x="13235" y="25308"/>
                    </a:cubicBezTo>
                    <a:cubicBezTo>
                      <a:pt x="14187" y="25308"/>
                      <a:pt x="15165" y="24940"/>
                      <a:pt x="15381" y="24210"/>
                    </a:cubicBezTo>
                    <a:cubicBezTo>
                      <a:pt x="15533" y="24210"/>
                      <a:pt x="15685" y="24180"/>
                      <a:pt x="15837" y="24180"/>
                    </a:cubicBezTo>
                    <a:cubicBezTo>
                      <a:pt x="15897" y="24180"/>
                      <a:pt x="15928" y="24058"/>
                      <a:pt x="15837" y="24058"/>
                    </a:cubicBezTo>
                    <a:cubicBezTo>
                      <a:pt x="15685" y="24028"/>
                      <a:pt x="15502" y="23997"/>
                      <a:pt x="15350" y="23997"/>
                    </a:cubicBezTo>
                    <a:cubicBezTo>
                      <a:pt x="15350" y="23997"/>
                      <a:pt x="15350" y="23967"/>
                      <a:pt x="15320" y="23967"/>
                    </a:cubicBezTo>
                    <a:cubicBezTo>
                      <a:pt x="14841" y="23526"/>
                      <a:pt x="14240" y="23334"/>
                      <a:pt x="13628" y="23334"/>
                    </a:cubicBezTo>
                    <a:close/>
                    <a:moveTo>
                      <a:pt x="18299" y="26824"/>
                    </a:moveTo>
                    <a:cubicBezTo>
                      <a:pt x="18299" y="26854"/>
                      <a:pt x="18268" y="26854"/>
                      <a:pt x="18268" y="26854"/>
                    </a:cubicBezTo>
                    <a:cubicBezTo>
                      <a:pt x="18268" y="26854"/>
                      <a:pt x="18299" y="26824"/>
                      <a:pt x="18299" y="26824"/>
                    </a:cubicBezTo>
                    <a:close/>
                    <a:moveTo>
                      <a:pt x="16505" y="12660"/>
                    </a:moveTo>
                    <a:cubicBezTo>
                      <a:pt x="16505" y="12781"/>
                      <a:pt x="16536" y="12872"/>
                      <a:pt x="16718" y="12933"/>
                    </a:cubicBezTo>
                    <a:cubicBezTo>
                      <a:pt x="16765" y="12956"/>
                      <a:pt x="16811" y="12966"/>
                      <a:pt x="16856" y="12966"/>
                    </a:cubicBezTo>
                    <a:cubicBezTo>
                      <a:pt x="16928" y="12966"/>
                      <a:pt x="16996" y="12940"/>
                      <a:pt x="17052" y="12903"/>
                    </a:cubicBezTo>
                    <a:cubicBezTo>
                      <a:pt x="17157" y="12979"/>
                      <a:pt x="17240" y="13010"/>
                      <a:pt x="17309" y="13010"/>
                    </a:cubicBezTo>
                    <a:cubicBezTo>
                      <a:pt x="17460" y="13010"/>
                      <a:pt x="17537" y="12857"/>
                      <a:pt x="17600" y="12690"/>
                    </a:cubicBezTo>
                    <a:cubicBezTo>
                      <a:pt x="17660" y="12994"/>
                      <a:pt x="17752" y="13237"/>
                      <a:pt x="18025" y="13328"/>
                    </a:cubicBezTo>
                    <a:cubicBezTo>
                      <a:pt x="18041" y="13336"/>
                      <a:pt x="18060" y="13340"/>
                      <a:pt x="18079" y="13340"/>
                    </a:cubicBezTo>
                    <a:cubicBezTo>
                      <a:pt x="18130" y="13340"/>
                      <a:pt x="18185" y="13312"/>
                      <a:pt x="18208" y="13267"/>
                    </a:cubicBezTo>
                    <a:cubicBezTo>
                      <a:pt x="18238" y="13267"/>
                      <a:pt x="18268" y="13237"/>
                      <a:pt x="18299" y="13207"/>
                    </a:cubicBezTo>
                    <a:cubicBezTo>
                      <a:pt x="18299" y="13176"/>
                      <a:pt x="18299" y="13176"/>
                      <a:pt x="18329" y="13176"/>
                    </a:cubicBezTo>
                    <a:cubicBezTo>
                      <a:pt x="18329" y="13176"/>
                      <a:pt x="18329" y="13146"/>
                      <a:pt x="18329" y="13146"/>
                    </a:cubicBezTo>
                    <a:cubicBezTo>
                      <a:pt x="18359" y="13161"/>
                      <a:pt x="18382" y="13169"/>
                      <a:pt x="18405" y="13169"/>
                    </a:cubicBezTo>
                    <a:cubicBezTo>
                      <a:pt x="18428" y="13169"/>
                      <a:pt x="18451" y="13161"/>
                      <a:pt x="18481" y="13146"/>
                    </a:cubicBezTo>
                    <a:cubicBezTo>
                      <a:pt x="18511" y="13116"/>
                      <a:pt x="18572" y="13055"/>
                      <a:pt x="18603" y="12994"/>
                    </a:cubicBezTo>
                    <a:cubicBezTo>
                      <a:pt x="18620" y="13062"/>
                      <a:pt x="18685" y="13102"/>
                      <a:pt x="18749" y="13102"/>
                    </a:cubicBezTo>
                    <a:cubicBezTo>
                      <a:pt x="18800" y="13102"/>
                      <a:pt x="18850" y="13078"/>
                      <a:pt x="18876" y="13024"/>
                    </a:cubicBezTo>
                    <a:cubicBezTo>
                      <a:pt x="18907" y="13024"/>
                      <a:pt x="18907" y="13024"/>
                      <a:pt x="18907" y="12994"/>
                    </a:cubicBezTo>
                    <a:cubicBezTo>
                      <a:pt x="18967" y="13207"/>
                      <a:pt x="19059" y="13359"/>
                      <a:pt x="19332" y="13389"/>
                    </a:cubicBezTo>
                    <a:cubicBezTo>
                      <a:pt x="19363" y="13389"/>
                      <a:pt x="19423" y="13359"/>
                      <a:pt x="19454" y="13328"/>
                    </a:cubicBezTo>
                    <a:cubicBezTo>
                      <a:pt x="19515" y="13419"/>
                      <a:pt x="19606" y="13450"/>
                      <a:pt x="19727" y="13480"/>
                    </a:cubicBezTo>
                    <a:cubicBezTo>
                      <a:pt x="19758" y="13511"/>
                      <a:pt x="19788" y="13511"/>
                      <a:pt x="19818" y="13511"/>
                    </a:cubicBezTo>
                    <a:cubicBezTo>
                      <a:pt x="19697" y="14970"/>
                      <a:pt x="19849" y="16611"/>
                      <a:pt x="20426" y="17827"/>
                    </a:cubicBezTo>
                    <a:cubicBezTo>
                      <a:pt x="20448" y="17859"/>
                      <a:pt x="20476" y="17872"/>
                      <a:pt x="20503" y="17872"/>
                    </a:cubicBezTo>
                    <a:cubicBezTo>
                      <a:pt x="20553" y="17872"/>
                      <a:pt x="20598" y="17825"/>
                      <a:pt x="20578" y="17766"/>
                    </a:cubicBezTo>
                    <a:cubicBezTo>
                      <a:pt x="20214" y="16429"/>
                      <a:pt x="20062" y="14939"/>
                      <a:pt x="20153" y="13480"/>
                    </a:cubicBezTo>
                    <a:lnTo>
                      <a:pt x="20153" y="13480"/>
                    </a:lnTo>
                    <a:cubicBezTo>
                      <a:pt x="20153" y="13511"/>
                      <a:pt x="20153" y="13511"/>
                      <a:pt x="20153" y="13511"/>
                    </a:cubicBezTo>
                    <a:cubicBezTo>
                      <a:pt x="20183" y="13632"/>
                      <a:pt x="20183" y="13754"/>
                      <a:pt x="20214" y="13875"/>
                    </a:cubicBezTo>
                    <a:cubicBezTo>
                      <a:pt x="20244" y="15456"/>
                      <a:pt x="20457" y="17280"/>
                      <a:pt x="21399" y="18587"/>
                    </a:cubicBezTo>
                    <a:cubicBezTo>
                      <a:pt x="21186" y="20775"/>
                      <a:pt x="21399" y="23480"/>
                      <a:pt x="19818" y="25183"/>
                    </a:cubicBezTo>
                    <a:cubicBezTo>
                      <a:pt x="18876" y="26186"/>
                      <a:pt x="17265" y="27128"/>
                      <a:pt x="15654" y="27705"/>
                    </a:cubicBezTo>
                    <a:cubicBezTo>
                      <a:pt x="15138" y="27888"/>
                      <a:pt x="14590" y="28040"/>
                      <a:pt x="14043" y="28161"/>
                    </a:cubicBezTo>
                    <a:cubicBezTo>
                      <a:pt x="13557" y="28253"/>
                      <a:pt x="13131" y="28283"/>
                      <a:pt x="12706" y="28283"/>
                    </a:cubicBezTo>
                    <a:cubicBezTo>
                      <a:pt x="10061" y="28192"/>
                      <a:pt x="8116" y="25274"/>
                      <a:pt x="7143" y="23085"/>
                    </a:cubicBezTo>
                    <a:cubicBezTo>
                      <a:pt x="5958" y="20471"/>
                      <a:pt x="5867" y="17614"/>
                      <a:pt x="6171" y="14787"/>
                    </a:cubicBezTo>
                    <a:cubicBezTo>
                      <a:pt x="6171" y="14743"/>
                      <a:pt x="6138" y="14715"/>
                      <a:pt x="6109" y="14715"/>
                    </a:cubicBezTo>
                    <a:cubicBezTo>
                      <a:pt x="6098" y="14715"/>
                      <a:pt x="6088" y="14718"/>
                      <a:pt x="6080" y="14726"/>
                    </a:cubicBezTo>
                    <a:cubicBezTo>
                      <a:pt x="6080" y="14514"/>
                      <a:pt x="6110" y="14392"/>
                      <a:pt x="6110" y="14392"/>
                    </a:cubicBezTo>
                    <a:lnTo>
                      <a:pt x="6627" y="14119"/>
                    </a:lnTo>
                    <a:cubicBezTo>
                      <a:pt x="6657" y="14119"/>
                      <a:pt x="6657" y="14088"/>
                      <a:pt x="6688" y="14088"/>
                    </a:cubicBezTo>
                    <a:cubicBezTo>
                      <a:pt x="6718" y="14149"/>
                      <a:pt x="6748" y="14179"/>
                      <a:pt x="6809" y="14240"/>
                    </a:cubicBezTo>
                    <a:cubicBezTo>
                      <a:pt x="6840" y="14271"/>
                      <a:pt x="6873" y="14284"/>
                      <a:pt x="6906" y="14284"/>
                    </a:cubicBezTo>
                    <a:cubicBezTo>
                      <a:pt x="6971" y="14284"/>
                      <a:pt x="7032" y="14230"/>
                      <a:pt x="7052" y="14149"/>
                    </a:cubicBezTo>
                    <a:cubicBezTo>
                      <a:pt x="7052" y="14088"/>
                      <a:pt x="7052" y="14027"/>
                      <a:pt x="7052" y="13997"/>
                    </a:cubicBezTo>
                    <a:cubicBezTo>
                      <a:pt x="7079" y="14050"/>
                      <a:pt x="7135" y="14074"/>
                      <a:pt x="7192" y="14074"/>
                    </a:cubicBezTo>
                    <a:cubicBezTo>
                      <a:pt x="7265" y="14074"/>
                      <a:pt x="7339" y="14035"/>
                      <a:pt x="7356" y="13967"/>
                    </a:cubicBezTo>
                    <a:cubicBezTo>
                      <a:pt x="7387" y="13906"/>
                      <a:pt x="7387" y="13845"/>
                      <a:pt x="7387" y="13784"/>
                    </a:cubicBezTo>
                    <a:cubicBezTo>
                      <a:pt x="7422" y="13802"/>
                      <a:pt x="7467" y="13819"/>
                      <a:pt x="7511" y="13819"/>
                    </a:cubicBezTo>
                    <a:cubicBezTo>
                      <a:pt x="7543" y="13819"/>
                      <a:pt x="7574" y="13810"/>
                      <a:pt x="7599" y="13784"/>
                    </a:cubicBezTo>
                    <a:cubicBezTo>
                      <a:pt x="7630" y="13784"/>
                      <a:pt x="7630" y="13723"/>
                      <a:pt x="7660" y="13693"/>
                    </a:cubicBezTo>
                    <a:lnTo>
                      <a:pt x="7691" y="13723"/>
                    </a:lnTo>
                    <a:cubicBezTo>
                      <a:pt x="7721" y="13754"/>
                      <a:pt x="7759" y="13769"/>
                      <a:pt x="7797" y="13769"/>
                    </a:cubicBezTo>
                    <a:cubicBezTo>
                      <a:pt x="7835" y="13769"/>
                      <a:pt x="7873" y="13754"/>
                      <a:pt x="7903" y="13723"/>
                    </a:cubicBezTo>
                    <a:cubicBezTo>
                      <a:pt x="7964" y="13632"/>
                      <a:pt x="8055" y="13602"/>
                      <a:pt x="8177" y="13602"/>
                    </a:cubicBezTo>
                    <a:cubicBezTo>
                      <a:pt x="8207" y="13632"/>
                      <a:pt x="8245" y="13647"/>
                      <a:pt x="8283" y="13647"/>
                    </a:cubicBezTo>
                    <a:cubicBezTo>
                      <a:pt x="8321" y="13647"/>
                      <a:pt x="8359" y="13632"/>
                      <a:pt x="8390" y="13602"/>
                    </a:cubicBezTo>
                    <a:cubicBezTo>
                      <a:pt x="8420" y="13663"/>
                      <a:pt x="8450" y="13693"/>
                      <a:pt x="8481" y="13723"/>
                    </a:cubicBezTo>
                    <a:cubicBezTo>
                      <a:pt x="8516" y="13758"/>
                      <a:pt x="8558" y="13773"/>
                      <a:pt x="8600" y="13773"/>
                    </a:cubicBezTo>
                    <a:cubicBezTo>
                      <a:pt x="8704" y="13773"/>
                      <a:pt x="8807" y="13680"/>
                      <a:pt x="8785" y="13571"/>
                    </a:cubicBezTo>
                    <a:cubicBezTo>
                      <a:pt x="8754" y="13480"/>
                      <a:pt x="8724" y="13389"/>
                      <a:pt x="8694" y="13298"/>
                    </a:cubicBezTo>
                    <a:cubicBezTo>
                      <a:pt x="8694" y="13256"/>
                      <a:pt x="8679" y="13199"/>
                      <a:pt x="8690" y="13199"/>
                    </a:cubicBezTo>
                    <a:cubicBezTo>
                      <a:pt x="8696" y="13199"/>
                      <a:pt x="8706" y="13209"/>
                      <a:pt x="8724" y="13237"/>
                    </a:cubicBezTo>
                    <a:cubicBezTo>
                      <a:pt x="8785" y="13328"/>
                      <a:pt x="8754" y="13359"/>
                      <a:pt x="8846" y="13419"/>
                    </a:cubicBezTo>
                    <a:cubicBezTo>
                      <a:pt x="8876" y="13435"/>
                      <a:pt x="8906" y="13442"/>
                      <a:pt x="8937" y="13442"/>
                    </a:cubicBezTo>
                    <a:cubicBezTo>
                      <a:pt x="8967" y="13442"/>
                      <a:pt x="8998" y="13435"/>
                      <a:pt x="9028" y="13419"/>
                    </a:cubicBezTo>
                    <a:cubicBezTo>
                      <a:pt x="9028" y="13419"/>
                      <a:pt x="9028" y="13450"/>
                      <a:pt x="9058" y="13450"/>
                    </a:cubicBezTo>
                    <a:cubicBezTo>
                      <a:pt x="9089" y="13490"/>
                      <a:pt x="9126" y="13507"/>
                      <a:pt x="9162" y="13507"/>
                    </a:cubicBezTo>
                    <a:cubicBezTo>
                      <a:pt x="9234" y="13507"/>
                      <a:pt x="9302" y="13440"/>
                      <a:pt x="9302" y="13359"/>
                    </a:cubicBezTo>
                    <a:cubicBezTo>
                      <a:pt x="9332" y="13267"/>
                      <a:pt x="9302" y="13207"/>
                      <a:pt x="9302" y="13146"/>
                    </a:cubicBezTo>
                    <a:lnTo>
                      <a:pt x="9302" y="13146"/>
                    </a:lnTo>
                    <a:cubicBezTo>
                      <a:pt x="9332" y="13176"/>
                      <a:pt x="9362" y="13237"/>
                      <a:pt x="9393" y="13298"/>
                    </a:cubicBezTo>
                    <a:cubicBezTo>
                      <a:pt x="9418" y="13349"/>
                      <a:pt x="9470" y="13373"/>
                      <a:pt x="9524" y="13373"/>
                    </a:cubicBezTo>
                    <a:cubicBezTo>
                      <a:pt x="9599" y="13373"/>
                      <a:pt x="9679" y="13326"/>
                      <a:pt x="9697" y="13237"/>
                    </a:cubicBezTo>
                    <a:cubicBezTo>
                      <a:pt x="9697" y="13207"/>
                      <a:pt x="9697" y="13207"/>
                      <a:pt x="9697" y="13176"/>
                    </a:cubicBezTo>
                    <a:lnTo>
                      <a:pt x="9727" y="13176"/>
                    </a:lnTo>
                    <a:cubicBezTo>
                      <a:pt x="9765" y="13214"/>
                      <a:pt x="9809" y="13231"/>
                      <a:pt x="9851" y="13231"/>
                    </a:cubicBezTo>
                    <a:cubicBezTo>
                      <a:pt x="9909" y="13231"/>
                      <a:pt x="9965" y="13199"/>
                      <a:pt x="10001" y="13146"/>
                    </a:cubicBezTo>
                    <a:cubicBezTo>
                      <a:pt x="10031" y="13146"/>
                      <a:pt x="10061" y="13146"/>
                      <a:pt x="10092" y="13116"/>
                    </a:cubicBezTo>
                    <a:cubicBezTo>
                      <a:pt x="10092" y="13146"/>
                      <a:pt x="10092" y="13176"/>
                      <a:pt x="10122" y="13176"/>
                    </a:cubicBezTo>
                    <a:cubicBezTo>
                      <a:pt x="10139" y="13210"/>
                      <a:pt x="10183" y="13234"/>
                      <a:pt x="10225" y="13234"/>
                    </a:cubicBezTo>
                    <a:cubicBezTo>
                      <a:pt x="10259" y="13234"/>
                      <a:pt x="10291" y="13217"/>
                      <a:pt x="10305" y="13176"/>
                    </a:cubicBezTo>
                    <a:cubicBezTo>
                      <a:pt x="10365" y="13267"/>
                      <a:pt x="10396" y="13328"/>
                      <a:pt x="10487" y="13359"/>
                    </a:cubicBezTo>
                    <a:cubicBezTo>
                      <a:pt x="10548" y="13359"/>
                      <a:pt x="10578" y="13328"/>
                      <a:pt x="10609" y="13298"/>
                    </a:cubicBezTo>
                    <a:cubicBezTo>
                      <a:pt x="10639" y="13359"/>
                      <a:pt x="10639" y="13389"/>
                      <a:pt x="10669" y="13419"/>
                    </a:cubicBezTo>
                    <a:cubicBezTo>
                      <a:pt x="10693" y="13466"/>
                      <a:pt x="10734" y="13486"/>
                      <a:pt x="10775" y="13486"/>
                    </a:cubicBezTo>
                    <a:cubicBezTo>
                      <a:pt x="10843" y="13486"/>
                      <a:pt x="10913" y="13434"/>
                      <a:pt x="10913" y="13359"/>
                    </a:cubicBezTo>
                    <a:cubicBezTo>
                      <a:pt x="10953" y="13389"/>
                      <a:pt x="11004" y="13403"/>
                      <a:pt x="11056" y="13403"/>
                    </a:cubicBezTo>
                    <a:cubicBezTo>
                      <a:pt x="11159" y="13403"/>
                      <a:pt x="11267" y="13349"/>
                      <a:pt x="11308" y="13267"/>
                    </a:cubicBezTo>
                    <a:lnTo>
                      <a:pt x="11368" y="13267"/>
                    </a:lnTo>
                    <a:cubicBezTo>
                      <a:pt x="11385" y="13271"/>
                      <a:pt x="11400" y="13272"/>
                      <a:pt x="11416" y="13272"/>
                    </a:cubicBezTo>
                    <a:cubicBezTo>
                      <a:pt x="11545" y="13272"/>
                      <a:pt x="11648" y="13163"/>
                      <a:pt x="11703" y="13055"/>
                    </a:cubicBezTo>
                    <a:cubicBezTo>
                      <a:pt x="11735" y="13071"/>
                      <a:pt x="11770" y="13079"/>
                      <a:pt x="11804" y="13079"/>
                    </a:cubicBezTo>
                    <a:cubicBezTo>
                      <a:pt x="11897" y="13079"/>
                      <a:pt x="11985" y="13022"/>
                      <a:pt x="12007" y="12933"/>
                    </a:cubicBezTo>
                    <a:cubicBezTo>
                      <a:pt x="12037" y="12903"/>
                      <a:pt x="12037" y="12842"/>
                      <a:pt x="12068" y="12812"/>
                    </a:cubicBezTo>
                    <a:cubicBezTo>
                      <a:pt x="12098" y="12933"/>
                      <a:pt x="12159" y="13055"/>
                      <a:pt x="12280" y="13176"/>
                    </a:cubicBezTo>
                    <a:cubicBezTo>
                      <a:pt x="12326" y="13210"/>
                      <a:pt x="12380" y="13228"/>
                      <a:pt x="12433" y="13228"/>
                    </a:cubicBezTo>
                    <a:cubicBezTo>
                      <a:pt x="12522" y="13228"/>
                      <a:pt x="12607" y="13180"/>
                      <a:pt x="12645" y="13085"/>
                    </a:cubicBezTo>
                    <a:cubicBezTo>
                      <a:pt x="12645" y="13055"/>
                      <a:pt x="12645" y="13024"/>
                      <a:pt x="12645" y="12994"/>
                    </a:cubicBezTo>
                    <a:cubicBezTo>
                      <a:pt x="12706" y="13055"/>
                      <a:pt x="12797" y="13116"/>
                      <a:pt x="12919" y="13116"/>
                    </a:cubicBezTo>
                    <a:cubicBezTo>
                      <a:pt x="12979" y="13116"/>
                      <a:pt x="13010" y="13085"/>
                      <a:pt x="13040" y="13055"/>
                    </a:cubicBezTo>
                    <a:cubicBezTo>
                      <a:pt x="13105" y="12957"/>
                      <a:pt x="13179" y="12894"/>
                      <a:pt x="13248" y="12894"/>
                    </a:cubicBezTo>
                    <a:cubicBezTo>
                      <a:pt x="13307" y="12894"/>
                      <a:pt x="13363" y="12942"/>
                      <a:pt x="13405" y="13055"/>
                    </a:cubicBezTo>
                    <a:cubicBezTo>
                      <a:pt x="13405" y="13092"/>
                      <a:pt x="13440" y="13118"/>
                      <a:pt x="13474" y="13118"/>
                    </a:cubicBezTo>
                    <a:cubicBezTo>
                      <a:pt x="13494" y="13118"/>
                      <a:pt x="13515" y="13108"/>
                      <a:pt x="13527" y="13085"/>
                    </a:cubicBezTo>
                    <a:cubicBezTo>
                      <a:pt x="13648" y="12994"/>
                      <a:pt x="13679" y="12933"/>
                      <a:pt x="13709" y="12812"/>
                    </a:cubicBezTo>
                    <a:cubicBezTo>
                      <a:pt x="13739" y="12812"/>
                      <a:pt x="13770" y="12781"/>
                      <a:pt x="13770" y="12781"/>
                    </a:cubicBezTo>
                    <a:cubicBezTo>
                      <a:pt x="13800" y="12751"/>
                      <a:pt x="13831" y="12720"/>
                      <a:pt x="13831" y="12690"/>
                    </a:cubicBezTo>
                    <a:cubicBezTo>
                      <a:pt x="13861" y="12812"/>
                      <a:pt x="13922" y="12933"/>
                      <a:pt x="13983" y="13055"/>
                    </a:cubicBezTo>
                    <a:cubicBezTo>
                      <a:pt x="14013" y="13116"/>
                      <a:pt x="14081" y="13146"/>
                      <a:pt x="14146" y="13146"/>
                    </a:cubicBezTo>
                    <a:cubicBezTo>
                      <a:pt x="14210" y="13146"/>
                      <a:pt x="14271" y="13116"/>
                      <a:pt x="14286" y="13055"/>
                    </a:cubicBezTo>
                    <a:cubicBezTo>
                      <a:pt x="14326" y="13120"/>
                      <a:pt x="14394" y="13152"/>
                      <a:pt x="14465" y="13152"/>
                    </a:cubicBezTo>
                    <a:cubicBezTo>
                      <a:pt x="14559" y="13152"/>
                      <a:pt x="14660" y="13097"/>
                      <a:pt x="14712" y="12994"/>
                    </a:cubicBezTo>
                    <a:cubicBezTo>
                      <a:pt x="14752" y="13034"/>
                      <a:pt x="14809" y="13056"/>
                      <a:pt x="14866" y="13056"/>
                    </a:cubicBezTo>
                    <a:cubicBezTo>
                      <a:pt x="14939" y="13056"/>
                      <a:pt x="15012" y="13019"/>
                      <a:pt x="15046" y="12933"/>
                    </a:cubicBezTo>
                    <a:cubicBezTo>
                      <a:pt x="15046" y="12964"/>
                      <a:pt x="15046" y="12964"/>
                      <a:pt x="15077" y="12994"/>
                    </a:cubicBezTo>
                    <a:cubicBezTo>
                      <a:pt x="15112" y="13030"/>
                      <a:pt x="15169" y="13044"/>
                      <a:pt x="15222" y="13044"/>
                    </a:cubicBezTo>
                    <a:cubicBezTo>
                      <a:pt x="15259" y="13044"/>
                      <a:pt x="15295" y="13037"/>
                      <a:pt x="15320" y="13024"/>
                    </a:cubicBezTo>
                    <a:cubicBezTo>
                      <a:pt x="15411" y="12964"/>
                      <a:pt x="15502" y="12903"/>
                      <a:pt x="15563" y="12812"/>
                    </a:cubicBezTo>
                    <a:cubicBezTo>
                      <a:pt x="15629" y="12896"/>
                      <a:pt x="15709" y="12928"/>
                      <a:pt x="15798" y="12928"/>
                    </a:cubicBezTo>
                    <a:cubicBezTo>
                      <a:pt x="16001" y="12928"/>
                      <a:pt x="16253" y="12765"/>
                      <a:pt x="16505" y="12660"/>
                    </a:cubicBezTo>
                    <a:close/>
                    <a:moveTo>
                      <a:pt x="27691" y="23116"/>
                    </a:moveTo>
                    <a:lnTo>
                      <a:pt x="27691" y="23116"/>
                    </a:lnTo>
                    <a:cubicBezTo>
                      <a:pt x="28056" y="23845"/>
                      <a:pt x="28420" y="24544"/>
                      <a:pt x="28755" y="25274"/>
                    </a:cubicBezTo>
                    <a:cubicBezTo>
                      <a:pt x="29484" y="26702"/>
                      <a:pt x="30396" y="28131"/>
                      <a:pt x="30913" y="29651"/>
                    </a:cubicBezTo>
                    <a:cubicBezTo>
                      <a:pt x="31308" y="30836"/>
                      <a:pt x="31399" y="32113"/>
                      <a:pt x="31460" y="33389"/>
                    </a:cubicBezTo>
                    <a:lnTo>
                      <a:pt x="31369" y="33329"/>
                    </a:lnTo>
                    <a:cubicBezTo>
                      <a:pt x="30153" y="29894"/>
                      <a:pt x="28907" y="26520"/>
                      <a:pt x="27691" y="23116"/>
                    </a:cubicBezTo>
                    <a:close/>
                    <a:moveTo>
                      <a:pt x="19059" y="26429"/>
                    </a:moveTo>
                    <a:lnTo>
                      <a:pt x="19059" y="26429"/>
                    </a:lnTo>
                    <a:cubicBezTo>
                      <a:pt x="19028" y="28556"/>
                      <a:pt x="19211" y="30502"/>
                      <a:pt x="20700" y="31657"/>
                    </a:cubicBezTo>
                    <a:cubicBezTo>
                      <a:pt x="20153" y="35122"/>
                      <a:pt x="18481" y="37979"/>
                      <a:pt x="15320" y="39681"/>
                    </a:cubicBezTo>
                    <a:cubicBezTo>
                      <a:pt x="15259" y="39620"/>
                      <a:pt x="15168" y="39590"/>
                      <a:pt x="15046" y="39560"/>
                    </a:cubicBezTo>
                    <a:cubicBezTo>
                      <a:pt x="15010" y="39554"/>
                      <a:pt x="14974" y="39552"/>
                      <a:pt x="14940" y="39552"/>
                    </a:cubicBezTo>
                    <a:cubicBezTo>
                      <a:pt x="14772" y="39552"/>
                      <a:pt x="14625" y="39611"/>
                      <a:pt x="14499" y="39712"/>
                    </a:cubicBezTo>
                    <a:cubicBezTo>
                      <a:pt x="13709" y="39013"/>
                      <a:pt x="12919" y="38344"/>
                      <a:pt x="12250" y="37523"/>
                    </a:cubicBezTo>
                    <a:cubicBezTo>
                      <a:pt x="11460" y="36520"/>
                      <a:pt x="10882" y="35395"/>
                      <a:pt x="10335" y="34240"/>
                    </a:cubicBezTo>
                    <a:cubicBezTo>
                      <a:pt x="10578" y="33997"/>
                      <a:pt x="10761" y="33693"/>
                      <a:pt x="10913" y="33359"/>
                    </a:cubicBezTo>
                    <a:cubicBezTo>
                      <a:pt x="11490" y="31870"/>
                      <a:pt x="11217" y="29833"/>
                      <a:pt x="11186" y="28253"/>
                    </a:cubicBezTo>
                    <a:lnTo>
                      <a:pt x="11186" y="28253"/>
                    </a:lnTo>
                    <a:cubicBezTo>
                      <a:pt x="11247" y="28283"/>
                      <a:pt x="11338" y="28313"/>
                      <a:pt x="11429" y="28344"/>
                    </a:cubicBezTo>
                    <a:cubicBezTo>
                      <a:pt x="11399" y="28404"/>
                      <a:pt x="11429" y="28435"/>
                      <a:pt x="11460" y="28465"/>
                    </a:cubicBezTo>
                    <a:cubicBezTo>
                      <a:pt x="11520" y="28526"/>
                      <a:pt x="11581" y="28587"/>
                      <a:pt x="11642" y="28617"/>
                    </a:cubicBezTo>
                    <a:cubicBezTo>
                      <a:pt x="12530" y="29424"/>
                      <a:pt x="13894" y="30755"/>
                      <a:pt x="15186" y="30755"/>
                    </a:cubicBezTo>
                    <a:cubicBezTo>
                      <a:pt x="15354" y="30755"/>
                      <a:pt x="15521" y="30733"/>
                      <a:pt x="15685" y="30684"/>
                    </a:cubicBezTo>
                    <a:cubicBezTo>
                      <a:pt x="17174" y="30228"/>
                      <a:pt x="18056" y="28009"/>
                      <a:pt x="18511" y="26733"/>
                    </a:cubicBezTo>
                    <a:cubicBezTo>
                      <a:pt x="18694" y="26611"/>
                      <a:pt x="18876" y="26520"/>
                      <a:pt x="19059" y="26429"/>
                    </a:cubicBezTo>
                    <a:close/>
                    <a:moveTo>
                      <a:pt x="20943" y="31839"/>
                    </a:moveTo>
                    <a:cubicBezTo>
                      <a:pt x="21338" y="32082"/>
                      <a:pt x="21825" y="32295"/>
                      <a:pt x="22402" y="32447"/>
                    </a:cubicBezTo>
                    <a:cubicBezTo>
                      <a:pt x="23831" y="32812"/>
                      <a:pt x="25320" y="33025"/>
                      <a:pt x="26810" y="33177"/>
                    </a:cubicBezTo>
                    <a:cubicBezTo>
                      <a:pt x="25290" y="35395"/>
                      <a:pt x="24560" y="38161"/>
                      <a:pt x="23892" y="40745"/>
                    </a:cubicBezTo>
                    <a:cubicBezTo>
                      <a:pt x="22372" y="40775"/>
                      <a:pt x="21004" y="41231"/>
                      <a:pt x="19636" y="41870"/>
                    </a:cubicBezTo>
                    <a:cubicBezTo>
                      <a:pt x="17630" y="42751"/>
                      <a:pt x="15654" y="43511"/>
                      <a:pt x="13557" y="44119"/>
                    </a:cubicBezTo>
                    <a:cubicBezTo>
                      <a:pt x="12473" y="44421"/>
                      <a:pt x="10476" y="45024"/>
                      <a:pt x="8785" y="45024"/>
                    </a:cubicBezTo>
                    <a:cubicBezTo>
                      <a:pt x="7582" y="45024"/>
                      <a:pt x="6534" y="44719"/>
                      <a:pt x="6080" y="43785"/>
                    </a:cubicBezTo>
                    <a:cubicBezTo>
                      <a:pt x="5624" y="42782"/>
                      <a:pt x="5806" y="41475"/>
                      <a:pt x="5836" y="40380"/>
                    </a:cubicBezTo>
                    <a:cubicBezTo>
                      <a:pt x="5897" y="39225"/>
                      <a:pt x="5928" y="38040"/>
                      <a:pt x="5958" y="36885"/>
                    </a:cubicBezTo>
                    <a:cubicBezTo>
                      <a:pt x="6627" y="36520"/>
                      <a:pt x="7295" y="36155"/>
                      <a:pt x="7964" y="35791"/>
                    </a:cubicBezTo>
                    <a:cubicBezTo>
                      <a:pt x="8724" y="35365"/>
                      <a:pt x="9545" y="35000"/>
                      <a:pt x="10153" y="34423"/>
                    </a:cubicBezTo>
                    <a:cubicBezTo>
                      <a:pt x="11065" y="36520"/>
                      <a:pt x="12280" y="38800"/>
                      <a:pt x="14317" y="39924"/>
                    </a:cubicBezTo>
                    <a:cubicBezTo>
                      <a:pt x="14286" y="39985"/>
                      <a:pt x="14226" y="40046"/>
                      <a:pt x="14226" y="40107"/>
                    </a:cubicBezTo>
                    <a:cubicBezTo>
                      <a:pt x="14104" y="40441"/>
                      <a:pt x="14256" y="40806"/>
                      <a:pt x="14530" y="40988"/>
                    </a:cubicBezTo>
                    <a:cubicBezTo>
                      <a:pt x="14646" y="41076"/>
                      <a:pt x="14766" y="41113"/>
                      <a:pt x="14881" y="41113"/>
                    </a:cubicBezTo>
                    <a:cubicBezTo>
                      <a:pt x="15125" y="41113"/>
                      <a:pt x="15348" y="40942"/>
                      <a:pt x="15472" y="40715"/>
                    </a:cubicBezTo>
                    <a:cubicBezTo>
                      <a:pt x="15624" y="40502"/>
                      <a:pt x="15593" y="40259"/>
                      <a:pt x="15502" y="40076"/>
                    </a:cubicBezTo>
                    <a:cubicBezTo>
                      <a:pt x="15502" y="40046"/>
                      <a:pt x="15502" y="40016"/>
                      <a:pt x="15502" y="39985"/>
                    </a:cubicBezTo>
                    <a:cubicBezTo>
                      <a:pt x="18572" y="38313"/>
                      <a:pt x="20761" y="35365"/>
                      <a:pt x="20943" y="31839"/>
                    </a:cubicBezTo>
                    <a:close/>
                    <a:moveTo>
                      <a:pt x="13380" y="1"/>
                    </a:moveTo>
                    <a:cubicBezTo>
                      <a:pt x="13349" y="1"/>
                      <a:pt x="13315" y="14"/>
                      <a:pt x="13283" y="45"/>
                    </a:cubicBezTo>
                    <a:cubicBezTo>
                      <a:pt x="12736" y="745"/>
                      <a:pt x="12402" y="1656"/>
                      <a:pt x="12189" y="2538"/>
                    </a:cubicBezTo>
                    <a:cubicBezTo>
                      <a:pt x="12159" y="2568"/>
                      <a:pt x="12128" y="2568"/>
                      <a:pt x="12098" y="2568"/>
                    </a:cubicBezTo>
                    <a:cubicBezTo>
                      <a:pt x="12098" y="2355"/>
                      <a:pt x="12068" y="2173"/>
                      <a:pt x="12037" y="1960"/>
                    </a:cubicBezTo>
                    <a:cubicBezTo>
                      <a:pt x="12037" y="1687"/>
                      <a:pt x="12068" y="1383"/>
                      <a:pt x="11946" y="1109"/>
                    </a:cubicBezTo>
                    <a:cubicBezTo>
                      <a:pt x="11914" y="1030"/>
                      <a:pt x="11841" y="984"/>
                      <a:pt x="11774" y="984"/>
                    </a:cubicBezTo>
                    <a:cubicBezTo>
                      <a:pt x="11713" y="984"/>
                      <a:pt x="11657" y="1022"/>
                      <a:pt x="11642" y="1109"/>
                    </a:cubicBezTo>
                    <a:cubicBezTo>
                      <a:pt x="11551" y="1383"/>
                      <a:pt x="11612" y="1748"/>
                      <a:pt x="11642" y="2052"/>
                    </a:cubicBezTo>
                    <a:cubicBezTo>
                      <a:pt x="11672" y="2143"/>
                      <a:pt x="11672" y="2234"/>
                      <a:pt x="11672" y="2355"/>
                    </a:cubicBezTo>
                    <a:lnTo>
                      <a:pt x="11460" y="2355"/>
                    </a:lnTo>
                    <a:cubicBezTo>
                      <a:pt x="11349" y="2348"/>
                      <a:pt x="11238" y="2344"/>
                      <a:pt x="11125" y="2344"/>
                    </a:cubicBezTo>
                    <a:cubicBezTo>
                      <a:pt x="9415" y="2344"/>
                      <a:pt x="7526" y="3198"/>
                      <a:pt x="6414" y="4453"/>
                    </a:cubicBezTo>
                    <a:cubicBezTo>
                      <a:pt x="5715" y="5304"/>
                      <a:pt x="5381" y="6337"/>
                      <a:pt x="5259" y="7401"/>
                    </a:cubicBezTo>
                    <a:cubicBezTo>
                      <a:pt x="4104" y="10258"/>
                      <a:pt x="3830" y="13784"/>
                      <a:pt x="3770" y="16550"/>
                    </a:cubicBezTo>
                    <a:cubicBezTo>
                      <a:pt x="3739" y="17371"/>
                      <a:pt x="3739" y="18192"/>
                      <a:pt x="3739" y="19012"/>
                    </a:cubicBezTo>
                    <a:cubicBezTo>
                      <a:pt x="3435" y="25091"/>
                      <a:pt x="2827" y="31110"/>
                      <a:pt x="3010" y="37189"/>
                    </a:cubicBezTo>
                    <a:cubicBezTo>
                      <a:pt x="3010" y="37283"/>
                      <a:pt x="3092" y="37337"/>
                      <a:pt x="3170" y="37337"/>
                    </a:cubicBezTo>
                    <a:cubicBezTo>
                      <a:pt x="3243" y="37337"/>
                      <a:pt x="3314" y="37291"/>
                      <a:pt x="3314" y="37189"/>
                    </a:cubicBezTo>
                    <a:cubicBezTo>
                      <a:pt x="3314" y="33693"/>
                      <a:pt x="3344" y="30167"/>
                      <a:pt x="3496" y="26642"/>
                    </a:cubicBezTo>
                    <a:cubicBezTo>
                      <a:pt x="3557" y="25730"/>
                      <a:pt x="3618" y="24787"/>
                      <a:pt x="3709" y="23845"/>
                    </a:cubicBezTo>
                    <a:cubicBezTo>
                      <a:pt x="3709" y="28374"/>
                      <a:pt x="3770" y="32873"/>
                      <a:pt x="3891" y="37341"/>
                    </a:cubicBezTo>
                    <a:lnTo>
                      <a:pt x="3466" y="37584"/>
                    </a:lnTo>
                    <a:cubicBezTo>
                      <a:pt x="2432" y="38161"/>
                      <a:pt x="1156" y="38739"/>
                      <a:pt x="608" y="39894"/>
                    </a:cubicBezTo>
                    <a:cubicBezTo>
                      <a:pt x="0" y="41140"/>
                      <a:pt x="0" y="42994"/>
                      <a:pt x="31" y="44362"/>
                    </a:cubicBezTo>
                    <a:cubicBezTo>
                      <a:pt x="31" y="44448"/>
                      <a:pt x="109" y="44505"/>
                      <a:pt x="188" y="44505"/>
                    </a:cubicBezTo>
                    <a:cubicBezTo>
                      <a:pt x="248" y="44505"/>
                      <a:pt x="308" y="44472"/>
                      <a:pt x="335" y="44393"/>
                    </a:cubicBezTo>
                    <a:cubicBezTo>
                      <a:pt x="912" y="42265"/>
                      <a:pt x="639" y="40137"/>
                      <a:pt x="2645" y="38769"/>
                    </a:cubicBezTo>
                    <a:lnTo>
                      <a:pt x="2645" y="38769"/>
                    </a:lnTo>
                    <a:cubicBezTo>
                      <a:pt x="2979" y="42174"/>
                      <a:pt x="1520" y="45487"/>
                      <a:pt x="1976" y="48952"/>
                    </a:cubicBezTo>
                    <a:cubicBezTo>
                      <a:pt x="1976" y="48967"/>
                      <a:pt x="1991" y="48975"/>
                      <a:pt x="2007" y="48975"/>
                    </a:cubicBezTo>
                    <a:cubicBezTo>
                      <a:pt x="2022" y="48975"/>
                      <a:pt x="2037" y="48967"/>
                      <a:pt x="2037" y="48952"/>
                    </a:cubicBezTo>
                    <a:cubicBezTo>
                      <a:pt x="2007" y="47219"/>
                      <a:pt x="2159" y="45456"/>
                      <a:pt x="2493" y="43754"/>
                    </a:cubicBezTo>
                    <a:cubicBezTo>
                      <a:pt x="2827" y="41991"/>
                      <a:pt x="3374" y="40380"/>
                      <a:pt x="2918" y="38587"/>
                    </a:cubicBezTo>
                    <a:cubicBezTo>
                      <a:pt x="3344" y="38344"/>
                      <a:pt x="3770" y="38101"/>
                      <a:pt x="4195" y="37858"/>
                    </a:cubicBezTo>
                    <a:cubicBezTo>
                      <a:pt x="4317" y="37858"/>
                      <a:pt x="4438" y="37797"/>
                      <a:pt x="4499" y="37675"/>
                    </a:cubicBezTo>
                    <a:cubicBezTo>
                      <a:pt x="4925" y="37432"/>
                      <a:pt x="5350" y="37219"/>
                      <a:pt x="5806" y="36976"/>
                    </a:cubicBezTo>
                    <a:lnTo>
                      <a:pt x="5806" y="36976"/>
                    </a:lnTo>
                    <a:cubicBezTo>
                      <a:pt x="5684" y="39104"/>
                      <a:pt x="5046" y="41870"/>
                      <a:pt x="5806" y="43906"/>
                    </a:cubicBezTo>
                    <a:cubicBezTo>
                      <a:pt x="6278" y="45204"/>
                      <a:pt x="7372" y="45476"/>
                      <a:pt x="8563" y="45476"/>
                    </a:cubicBezTo>
                    <a:cubicBezTo>
                      <a:pt x="8907" y="45476"/>
                      <a:pt x="9258" y="45453"/>
                      <a:pt x="9606" y="45426"/>
                    </a:cubicBezTo>
                    <a:cubicBezTo>
                      <a:pt x="12037" y="45274"/>
                      <a:pt x="14499" y="44514"/>
                      <a:pt x="16779" y="43693"/>
                    </a:cubicBezTo>
                    <a:cubicBezTo>
                      <a:pt x="19211" y="42812"/>
                      <a:pt x="21399" y="41353"/>
                      <a:pt x="24013" y="41140"/>
                    </a:cubicBezTo>
                    <a:cubicBezTo>
                      <a:pt x="24034" y="41145"/>
                      <a:pt x="24054" y="41148"/>
                      <a:pt x="24073" y="41148"/>
                    </a:cubicBezTo>
                    <a:cubicBezTo>
                      <a:pt x="24164" y="41148"/>
                      <a:pt x="24231" y="41089"/>
                      <a:pt x="24256" y="40988"/>
                    </a:cubicBezTo>
                    <a:cubicBezTo>
                      <a:pt x="24895" y="38222"/>
                      <a:pt x="25898" y="35791"/>
                      <a:pt x="27144" y="33207"/>
                    </a:cubicBezTo>
                    <a:cubicBezTo>
                      <a:pt x="27326" y="33237"/>
                      <a:pt x="27539" y="33237"/>
                      <a:pt x="27752" y="33268"/>
                    </a:cubicBezTo>
                    <a:cubicBezTo>
                      <a:pt x="28329" y="33298"/>
                      <a:pt x="28907" y="33298"/>
                      <a:pt x="29424" y="33389"/>
                    </a:cubicBezTo>
                    <a:cubicBezTo>
                      <a:pt x="29424" y="33389"/>
                      <a:pt x="29424" y="33389"/>
                      <a:pt x="29424" y="33420"/>
                    </a:cubicBezTo>
                    <a:cubicBezTo>
                      <a:pt x="28542" y="35760"/>
                      <a:pt x="28117" y="38344"/>
                      <a:pt x="27965" y="40867"/>
                    </a:cubicBezTo>
                    <a:cubicBezTo>
                      <a:pt x="27813" y="43541"/>
                      <a:pt x="28816" y="46064"/>
                      <a:pt x="28876" y="48739"/>
                    </a:cubicBezTo>
                    <a:cubicBezTo>
                      <a:pt x="28876" y="48792"/>
                      <a:pt x="28928" y="48825"/>
                      <a:pt x="28971" y="48825"/>
                    </a:cubicBezTo>
                    <a:cubicBezTo>
                      <a:pt x="29002" y="48825"/>
                      <a:pt x="29028" y="48808"/>
                      <a:pt x="29028" y="48770"/>
                    </a:cubicBezTo>
                    <a:cubicBezTo>
                      <a:pt x="29424" y="46338"/>
                      <a:pt x="28451" y="44058"/>
                      <a:pt x="28390" y="41627"/>
                    </a:cubicBezTo>
                    <a:cubicBezTo>
                      <a:pt x="28360" y="38891"/>
                      <a:pt x="28968" y="36125"/>
                      <a:pt x="29697" y="33481"/>
                    </a:cubicBezTo>
                    <a:cubicBezTo>
                      <a:pt x="29727" y="33481"/>
                      <a:pt x="29727" y="33450"/>
                      <a:pt x="29727" y="33420"/>
                    </a:cubicBezTo>
                    <a:cubicBezTo>
                      <a:pt x="30427" y="33572"/>
                      <a:pt x="31035" y="33876"/>
                      <a:pt x="31490" y="34605"/>
                    </a:cubicBezTo>
                    <a:cubicBezTo>
                      <a:pt x="31490" y="34605"/>
                      <a:pt x="31490" y="34605"/>
                      <a:pt x="31490" y="34636"/>
                    </a:cubicBezTo>
                    <a:lnTo>
                      <a:pt x="31490" y="34666"/>
                    </a:lnTo>
                    <a:cubicBezTo>
                      <a:pt x="31490" y="34696"/>
                      <a:pt x="31521" y="34757"/>
                      <a:pt x="31582" y="34757"/>
                    </a:cubicBezTo>
                    <a:cubicBezTo>
                      <a:pt x="32098" y="35760"/>
                      <a:pt x="32342" y="37189"/>
                      <a:pt x="32737" y="38222"/>
                    </a:cubicBezTo>
                    <a:cubicBezTo>
                      <a:pt x="32761" y="38296"/>
                      <a:pt x="32816" y="38330"/>
                      <a:pt x="32870" y="38330"/>
                    </a:cubicBezTo>
                    <a:cubicBezTo>
                      <a:pt x="32950" y="38330"/>
                      <a:pt x="33028" y="38257"/>
                      <a:pt x="33010" y="38131"/>
                    </a:cubicBezTo>
                    <a:lnTo>
                      <a:pt x="33041" y="38131"/>
                    </a:lnTo>
                    <a:cubicBezTo>
                      <a:pt x="32797" y="36794"/>
                      <a:pt x="32737" y="34848"/>
                      <a:pt x="31794" y="33724"/>
                    </a:cubicBezTo>
                    <a:cubicBezTo>
                      <a:pt x="31855" y="32508"/>
                      <a:pt x="31764" y="31262"/>
                      <a:pt x="31490" y="30107"/>
                    </a:cubicBezTo>
                    <a:cubicBezTo>
                      <a:pt x="31126" y="28769"/>
                      <a:pt x="30366" y="27523"/>
                      <a:pt x="29758" y="26307"/>
                    </a:cubicBezTo>
                    <a:cubicBezTo>
                      <a:pt x="28755" y="24392"/>
                      <a:pt x="27782" y="22477"/>
                      <a:pt x="26749" y="20562"/>
                    </a:cubicBezTo>
                    <a:cubicBezTo>
                      <a:pt x="25898" y="18192"/>
                      <a:pt x="25047" y="15851"/>
                      <a:pt x="24226" y="13511"/>
                    </a:cubicBezTo>
                    <a:cubicBezTo>
                      <a:pt x="23588" y="11657"/>
                      <a:pt x="22888" y="9863"/>
                      <a:pt x="22129" y="8070"/>
                    </a:cubicBezTo>
                    <a:cubicBezTo>
                      <a:pt x="21581" y="6824"/>
                      <a:pt x="21065" y="5365"/>
                      <a:pt x="20214" y="4240"/>
                    </a:cubicBezTo>
                    <a:cubicBezTo>
                      <a:pt x="19606" y="3298"/>
                      <a:pt x="18846" y="2447"/>
                      <a:pt x="18025" y="1991"/>
                    </a:cubicBezTo>
                    <a:cubicBezTo>
                      <a:pt x="17354" y="1643"/>
                      <a:pt x="16651" y="1503"/>
                      <a:pt x="15943" y="1503"/>
                    </a:cubicBezTo>
                    <a:cubicBezTo>
                      <a:pt x="14792" y="1503"/>
                      <a:pt x="13627" y="1873"/>
                      <a:pt x="12554" y="2325"/>
                    </a:cubicBezTo>
                    <a:cubicBezTo>
                      <a:pt x="12827" y="1596"/>
                      <a:pt x="13192" y="927"/>
                      <a:pt x="13496" y="197"/>
                    </a:cubicBezTo>
                    <a:cubicBezTo>
                      <a:pt x="13541" y="107"/>
                      <a:pt x="13470" y="1"/>
                      <a:pt x="133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7" name="Google Shape;4444;p44">
              <a:extLst>
                <a:ext uri="{FF2B5EF4-FFF2-40B4-BE49-F238E27FC236}">
                  <a16:creationId xmlns:a16="http://schemas.microsoft.com/office/drawing/2014/main" id="{D7131C04-FF37-492D-F64C-864E2E01F3CD}"/>
                </a:ext>
              </a:extLst>
            </p:cNvPr>
            <p:cNvGrpSpPr/>
            <p:nvPr/>
          </p:nvGrpSpPr>
          <p:grpSpPr>
            <a:xfrm>
              <a:off x="3594986" y="2345292"/>
              <a:ext cx="485440" cy="550146"/>
              <a:chOff x="4018900" y="1795975"/>
              <a:chExt cx="1028150" cy="1132625"/>
            </a:xfrm>
          </p:grpSpPr>
          <p:sp>
            <p:nvSpPr>
              <p:cNvPr id="1818" name="Google Shape;4445;p44">
                <a:extLst>
                  <a:ext uri="{FF2B5EF4-FFF2-40B4-BE49-F238E27FC236}">
                    <a16:creationId xmlns:a16="http://schemas.microsoft.com/office/drawing/2014/main" id="{A8C06A43-CA7E-2B36-E320-68EC3BBA1952}"/>
                  </a:ext>
                </a:extLst>
              </p:cNvPr>
              <p:cNvSpPr/>
              <p:nvPr/>
            </p:nvSpPr>
            <p:spPr>
              <a:xfrm>
                <a:off x="4354775" y="2279650"/>
                <a:ext cx="132250" cy="102600"/>
              </a:xfrm>
              <a:custGeom>
                <a:avLst/>
                <a:gdLst/>
                <a:ahLst/>
                <a:cxnLst/>
                <a:rect l="l" t="t" r="r" b="b"/>
                <a:pathLst>
                  <a:path w="5290" h="4104" extrusionOk="0">
                    <a:moveTo>
                      <a:pt x="2645" y="0"/>
                    </a:moveTo>
                    <a:cubicBezTo>
                      <a:pt x="0" y="0"/>
                      <a:pt x="0" y="4103"/>
                      <a:pt x="2645" y="4103"/>
                    </a:cubicBezTo>
                    <a:cubicBezTo>
                      <a:pt x="5289" y="4103"/>
                      <a:pt x="5289" y="0"/>
                      <a:pt x="2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4446;p44">
                <a:extLst>
                  <a:ext uri="{FF2B5EF4-FFF2-40B4-BE49-F238E27FC236}">
                    <a16:creationId xmlns:a16="http://schemas.microsoft.com/office/drawing/2014/main" id="{208B5C31-ED2E-A019-FF33-8FED04B26810}"/>
                  </a:ext>
                </a:extLst>
              </p:cNvPr>
              <p:cNvSpPr/>
              <p:nvPr/>
            </p:nvSpPr>
            <p:spPr>
              <a:xfrm>
                <a:off x="4597175" y="2279650"/>
                <a:ext cx="132250" cy="102600"/>
              </a:xfrm>
              <a:custGeom>
                <a:avLst/>
                <a:gdLst/>
                <a:ahLst/>
                <a:cxnLst/>
                <a:rect l="l" t="t" r="r" b="b"/>
                <a:pathLst>
                  <a:path w="5290" h="4104" extrusionOk="0">
                    <a:moveTo>
                      <a:pt x="2645" y="0"/>
                    </a:moveTo>
                    <a:cubicBezTo>
                      <a:pt x="1" y="0"/>
                      <a:pt x="1" y="4103"/>
                      <a:pt x="2645" y="4103"/>
                    </a:cubicBezTo>
                    <a:cubicBezTo>
                      <a:pt x="5289" y="4103"/>
                      <a:pt x="5289" y="0"/>
                      <a:pt x="26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4447;p44">
                <a:extLst>
                  <a:ext uri="{FF2B5EF4-FFF2-40B4-BE49-F238E27FC236}">
                    <a16:creationId xmlns:a16="http://schemas.microsoft.com/office/drawing/2014/main" id="{DD38ED61-57CF-786F-7534-9ED2487A8C52}"/>
                  </a:ext>
                </a:extLst>
              </p:cNvPr>
              <p:cNvSpPr/>
              <p:nvPr/>
            </p:nvSpPr>
            <p:spPr>
              <a:xfrm>
                <a:off x="4306900" y="2214150"/>
                <a:ext cx="32700" cy="83950"/>
              </a:xfrm>
              <a:custGeom>
                <a:avLst/>
                <a:gdLst/>
                <a:ahLst/>
                <a:cxnLst/>
                <a:rect l="l" t="t" r="r" b="b"/>
                <a:pathLst>
                  <a:path w="1308" h="3358" extrusionOk="0">
                    <a:moveTo>
                      <a:pt x="1081" y="0"/>
                    </a:moveTo>
                    <a:cubicBezTo>
                      <a:pt x="574" y="0"/>
                      <a:pt x="114" y="404"/>
                      <a:pt x="0" y="887"/>
                    </a:cubicBezTo>
                    <a:cubicBezTo>
                      <a:pt x="0" y="925"/>
                      <a:pt x="35" y="951"/>
                      <a:pt x="69" y="951"/>
                    </a:cubicBezTo>
                    <a:cubicBezTo>
                      <a:pt x="90" y="951"/>
                      <a:pt x="110" y="941"/>
                      <a:pt x="122" y="918"/>
                    </a:cubicBezTo>
                    <a:cubicBezTo>
                      <a:pt x="183" y="705"/>
                      <a:pt x="335" y="523"/>
                      <a:pt x="547" y="432"/>
                    </a:cubicBezTo>
                    <a:cubicBezTo>
                      <a:pt x="639" y="1374"/>
                      <a:pt x="608" y="2377"/>
                      <a:pt x="821" y="3289"/>
                    </a:cubicBezTo>
                    <a:cubicBezTo>
                      <a:pt x="821" y="3334"/>
                      <a:pt x="859" y="3357"/>
                      <a:pt x="901" y="3357"/>
                    </a:cubicBezTo>
                    <a:cubicBezTo>
                      <a:pt x="943" y="3357"/>
                      <a:pt x="988" y="3334"/>
                      <a:pt x="1003" y="3289"/>
                    </a:cubicBezTo>
                    <a:cubicBezTo>
                      <a:pt x="1125" y="2346"/>
                      <a:pt x="912" y="1252"/>
                      <a:pt x="699" y="340"/>
                    </a:cubicBezTo>
                    <a:cubicBezTo>
                      <a:pt x="851" y="280"/>
                      <a:pt x="1003" y="249"/>
                      <a:pt x="1186" y="219"/>
                    </a:cubicBezTo>
                    <a:cubicBezTo>
                      <a:pt x="1307" y="188"/>
                      <a:pt x="1307" y="6"/>
                      <a:pt x="1186" y="6"/>
                    </a:cubicBezTo>
                    <a:cubicBezTo>
                      <a:pt x="1151" y="2"/>
                      <a:pt x="1116" y="0"/>
                      <a:pt x="10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4448;p44">
                <a:extLst>
                  <a:ext uri="{FF2B5EF4-FFF2-40B4-BE49-F238E27FC236}">
                    <a16:creationId xmlns:a16="http://schemas.microsoft.com/office/drawing/2014/main" id="{AF319AFD-29F8-8BEA-8361-4BBB4822154D}"/>
                  </a:ext>
                </a:extLst>
              </p:cNvPr>
              <p:cNvSpPr/>
              <p:nvPr/>
            </p:nvSpPr>
            <p:spPr>
              <a:xfrm>
                <a:off x="4749150" y="2218075"/>
                <a:ext cx="40300" cy="83225"/>
              </a:xfrm>
              <a:custGeom>
                <a:avLst/>
                <a:gdLst/>
                <a:ahLst/>
                <a:cxnLst/>
                <a:rect l="l" t="t" r="r" b="b"/>
                <a:pathLst>
                  <a:path w="1612" h="3329" extrusionOk="0">
                    <a:moveTo>
                      <a:pt x="639" y="1"/>
                    </a:moveTo>
                    <a:cubicBezTo>
                      <a:pt x="517" y="1"/>
                      <a:pt x="487" y="183"/>
                      <a:pt x="609" y="214"/>
                    </a:cubicBezTo>
                    <a:cubicBezTo>
                      <a:pt x="761" y="275"/>
                      <a:pt x="913" y="335"/>
                      <a:pt x="1034" y="427"/>
                    </a:cubicBezTo>
                    <a:cubicBezTo>
                      <a:pt x="609" y="1278"/>
                      <a:pt x="122" y="2281"/>
                      <a:pt x="1" y="3223"/>
                    </a:cubicBezTo>
                    <a:cubicBezTo>
                      <a:pt x="1" y="3282"/>
                      <a:pt x="65" y="3329"/>
                      <a:pt x="119" y="3329"/>
                    </a:cubicBezTo>
                    <a:cubicBezTo>
                      <a:pt x="147" y="3329"/>
                      <a:pt x="172" y="3315"/>
                      <a:pt x="183" y="3284"/>
                    </a:cubicBezTo>
                    <a:cubicBezTo>
                      <a:pt x="609" y="2433"/>
                      <a:pt x="852" y="1430"/>
                      <a:pt x="1186" y="548"/>
                    </a:cubicBezTo>
                    <a:cubicBezTo>
                      <a:pt x="1338" y="670"/>
                      <a:pt x="1460" y="852"/>
                      <a:pt x="1490" y="1095"/>
                    </a:cubicBezTo>
                    <a:cubicBezTo>
                      <a:pt x="1490" y="1126"/>
                      <a:pt x="1513" y="1141"/>
                      <a:pt x="1536" y="1141"/>
                    </a:cubicBezTo>
                    <a:cubicBezTo>
                      <a:pt x="1558" y="1141"/>
                      <a:pt x="1581" y="1126"/>
                      <a:pt x="1581" y="1095"/>
                    </a:cubicBezTo>
                    <a:cubicBezTo>
                      <a:pt x="1612" y="548"/>
                      <a:pt x="1186" y="62"/>
                      <a:pt x="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4449;p44">
                <a:extLst>
                  <a:ext uri="{FF2B5EF4-FFF2-40B4-BE49-F238E27FC236}">
                    <a16:creationId xmlns:a16="http://schemas.microsoft.com/office/drawing/2014/main" id="{0D0C9396-5E3A-1448-16B1-07BB68296975}"/>
                  </a:ext>
                </a:extLst>
              </p:cNvPr>
              <p:cNvSpPr/>
              <p:nvPr/>
            </p:nvSpPr>
            <p:spPr>
              <a:xfrm>
                <a:off x="4391375" y="2171650"/>
                <a:ext cx="105300" cy="23000"/>
              </a:xfrm>
              <a:custGeom>
                <a:avLst/>
                <a:gdLst/>
                <a:ahLst/>
                <a:cxnLst/>
                <a:rect l="l" t="t" r="r" b="b"/>
                <a:pathLst>
                  <a:path w="4212" h="920" extrusionOk="0">
                    <a:moveTo>
                      <a:pt x="2298" y="0"/>
                    </a:moveTo>
                    <a:cubicBezTo>
                      <a:pt x="1451" y="0"/>
                      <a:pt x="576" y="248"/>
                      <a:pt x="56" y="733"/>
                    </a:cubicBezTo>
                    <a:cubicBezTo>
                      <a:pt x="1" y="789"/>
                      <a:pt x="46" y="920"/>
                      <a:pt x="124" y="920"/>
                    </a:cubicBezTo>
                    <a:cubicBezTo>
                      <a:pt x="131" y="920"/>
                      <a:pt x="139" y="918"/>
                      <a:pt x="147" y="916"/>
                    </a:cubicBezTo>
                    <a:cubicBezTo>
                      <a:pt x="694" y="885"/>
                      <a:pt x="1211" y="612"/>
                      <a:pt x="1789" y="581"/>
                    </a:cubicBezTo>
                    <a:cubicBezTo>
                      <a:pt x="1872" y="574"/>
                      <a:pt x="1955" y="571"/>
                      <a:pt x="2038" y="571"/>
                    </a:cubicBezTo>
                    <a:cubicBezTo>
                      <a:pt x="2642" y="571"/>
                      <a:pt x="3210" y="752"/>
                      <a:pt x="3825" y="885"/>
                    </a:cubicBezTo>
                    <a:cubicBezTo>
                      <a:pt x="3836" y="887"/>
                      <a:pt x="3846" y="887"/>
                      <a:pt x="3856" y="887"/>
                    </a:cubicBezTo>
                    <a:cubicBezTo>
                      <a:pt x="4081" y="887"/>
                      <a:pt x="4211" y="575"/>
                      <a:pt x="4008" y="429"/>
                    </a:cubicBezTo>
                    <a:cubicBezTo>
                      <a:pt x="3563" y="142"/>
                      <a:pt x="2938" y="0"/>
                      <a:pt x="22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4450;p44">
                <a:extLst>
                  <a:ext uri="{FF2B5EF4-FFF2-40B4-BE49-F238E27FC236}">
                    <a16:creationId xmlns:a16="http://schemas.microsoft.com/office/drawing/2014/main" id="{E4EB9774-170E-2F30-7035-CE77D4413152}"/>
                  </a:ext>
                </a:extLst>
              </p:cNvPr>
              <p:cNvSpPr/>
              <p:nvPr/>
            </p:nvSpPr>
            <p:spPr>
              <a:xfrm>
                <a:off x="4371500" y="2035275"/>
                <a:ext cx="119325" cy="60475"/>
              </a:xfrm>
              <a:custGeom>
                <a:avLst/>
                <a:gdLst/>
                <a:ahLst/>
                <a:cxnLst/>
                <a:rect l="l" t="t" r="r" b="b"/>
                <a:pathLst>
                  <a:path w="4773" h="2419" extrusionOk="0">
                    <a:moveTo>
                      <a:pt x="3818" y="0"/>
                    </a:moveTo>
                    <a:cubicBezTo>
                      <a:pt x="3333" y="0"/>
                      <a:pt x="2915" y="465"/>
                      <a:pt x="3161" y="930"/>
                    </a:cubicBezTo>
                    <a:cubicBezTo>
                      <a:pt x="3185" y="979"/>
                      <a:pt x="3224" y="998"/>
                      <a:pt x="3262" y="998"/>
                    </a:cubicBezTo>
                    <a:cubicBezTo>
                      <a:pt x="3319" y="998"/>
                      <a:pt x="3374" y="954"/>
                      <a:pt x="3374" y="899"/>
                    </a:cubicBezTo>
                    <a:cubicBezTo>
                      <a:pt x="3374" y="597"/>
                      <a:pt x="3569" y="331"/>
                      <a:pt x="3825" y="331"/>
                    </a:cubicBezTo>
                    <a:cubicBezTo>
                      <a:pt x="3903" y="331"/>
                      <a:pt x="3987" y="356"/>
                      <a:pt x="4073" y="413"/>
                    </a:cubicBezTo>
                    <a:cubicBezTo>
                      <a:pt x="4559" y="687"/>
                      <a:pt x="4225" y="1264"/>
                      <a:pt x="3891" y="1477"/>
                    </a:cubicBezTo>
                    <a:cubicBezTo>
                      <a:pt x="3706" y="1580"/>
                      <a:pt x="3480" y="1668"/>
                      <a:pt x="3258" y="1668"/>
                    </a:cubicBezTo>
                    <a:cubicBezTo>
                      <a:pt x="3152" y="1668"/>
                      <a:pt x="3047" y="1648"/>
                      <a:pt x="2948" y="1599"/>
                    </a:cubicBezTo>
                    <a:cubicBezTo>
                      <a:pt x="2584" y="1416"/>
                      <a:pt x="2614" y="869"/>
                      <a:pt x="2827" y="565"/>
                    </a:cubicBezTo>
                    <a:cubicBezTo>
                      <a:pt x="2850" y="518"/>
                      <a:pt x="2802" y="454"/>
                      <a:pt x="2751" y="454"/>
                    </a:cubicBezTo>
                    <a:cubicBezTo>
                      <a:pt x="2735" y="454"/>
                      <a:pt x="2719" y="460"/>
                      <a:pt x="2705" y="474"/>
                    </a:cubicBezTo>
                    <a:cubicBezTo>
                      <a:pt x="2584" y="626"/>
                      <a:pt x="2492" y="839"/>
                      <a:pt x="2432" y="1021"/>
                    </a:cubicBezTo>
                    <a:cubicBezTo>
                      <a:pt x="2371" y="778"/>
                      <a:pt x="2249" y="565"/>
                      <a:pt x="1945" y="474"/>
                    </a:cubicBezTo>
                    <a:cubicBezTo>
                      <a:pt x="1858" y="442"/>
                      <a:pt x="1771" y="427"/>
                      <a:pt x="1686" y="427"/>
                    </a:cubicBezTo>
                    <a:cubicBezTo>
                      <a:pt x="1211" y="427"/>
                      <a:pt x="818" y="895"/>
                      <a:pt x="973" y="1386"/>
                    </a:cubicBezTo>
                    <a:cubicBezTo>
                      <a:pt x="987" y="1469"/>
                      <a:pt x="1045" y="1508"/>
                      <a:pt x="1105" y="1508"/>
                    </a:cubicBezTo>
                    <a:cubicBezTo>
                      <a:pt x="1175" y="1508"/>
                      <a:pt x="1246" y="1454"/>
                      <a:pt x="1246" y="1355"/>
                    </a:cubicBezTo>
                    <a:cubicBezTo>
                      <a:pt x="1246" y="1082"/>
                      <a:pt x="1307" y="839"/>
                      <a:pt x="1611" y="748"/>
                    </a:cubicBezTo>
                    <a:cubicBezTo>
                      <a:pt x="1655" y="733"/>
                      <a:pt x="1699" y="726"/>
                      <a:pt x="1744" y="726"/>
                    </a:cubicBezTo>
                    <a:cubicBezTo>
                      <a:pt x="1976" y="726"/>
                      <a:pt x="2198" y="913"/>
                      <a:pt x="2249" y="1143"/>
                    </a:cubicBezTo>
                    <a:cubicBezTo>
                      <a:pt x="2401" y="1629"/>
                      <a:pt x="1945" y="2115"/>
                      <a:pt x="1459" y="2176"/>
                    </a:cubicBezTo>
                    <a:cubicBezTo>
                      <a:pt x="1437" y="2178"/>
                      <a:pt x="1416" y="2178"/>
                      <a:pt x="1394" y="2178"/>
                    </a:cubicBezTo>
                    <a:cubicBezTo>
                      <a:pt x="991" y="2178"/>
                      <a:pt x="600" y="1913"/>
                      <a:pt x="456" y="1538"/>
                    </a:cubicBezTo>
                    <a:cubicBezTo>
                      <a:pt x="334" y="1143"/>
                      <a:pt x="456" y="748"/>
                      <a:pt x="578" y="383"/>
                    </a:cubicBezTo>
                    <a:cubicBezTo>
                      <a:pt x="599" y="340"/>
                      <a:pt x="545" y="297"/>
                      <a:pt x="500" y="297"/>
                    </a:cubicBezTo>
                    <a:cubicBezTo>
                      <a:pt x="482" y="297"/>
                      <a:pt x="465" y="304"/>
                      <a:pt x="456" y="322"/>
                    </a:cubicBezTo>
                    <a:cubicBezTo>
                      <a:pt x="182" y="960"/>
                      <a:pt x="0" y="1751"/>
                      <a:pt x="669" y="2207"/>
                    </a:cubicBezTo>
                    <a:cubicBezTo>
                      <a:pt x="873" y="2350"/>
                      <a:pt x="1109" y="2419"/>
                      <a:pt x="1342" y="2419"/>
                    </a:cubicBezTo>
                    <a:cubicBezTo>
                      <a:pt x="1699" y="2419"/>
                      <a:pt x="2047" y="2258"/>
                      <a:pt x="2249" y="1963"/>
                    </a:cubicBezTo>
                    <a:cubicBezTo>
                      <a:pt x="2371" y="1811"/>
                      <a:pt x="2432" y="1629"/>
                      <a:pt x="2462" y="1416"/>
                    </a:cubicBezTo>
                    <a:cubicBezTo>
                      <a:pt x="2523" y="1599"/>
                      <a:pt x="2614" y="1781"/>
                      <a:pt x="2827" y="1872"/>
                    </a:cubicBezTo>
                    <a:cubicBezTo>
                      <a:pt x="2966" y="1934"/>
                      <a:pt x="3119" y="1962"/>
                      <a:pt x="3275" y="1962"/>
                    </a:cubicBezTo>
                    <a:cubicBezTo>
                      <a:pt x="3731" y="1962"/>
                      <a:pt x="4211" y="1718"/>
                      <a:pt x="4438" y="1355"/>
                    </a:cubicBezTo>
                    <a:cubicBezTo>
                      <a:pt x="4772" y="869"/>
                      <a:pt x="4559" y="170"/>
                      <a:pt x="3982" y="18"/>
                    </a:cubicBezTo>
                    <a:cubicBezTo>
                      <a:pt x="3927" y="6"/>
                      <a:pt x="3872" y="0"/>
                      <a:pt x="38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4451;p44">
                <a:extLst>
                  <a:ext uri="{FF2B5EF4-FFF2-40B4-BE49-F238E27FC236}">
                    <a16:creationId xmlns:a16="http://schemas.microsoft.com/office/drawing/2014/main" id="{2103B44A-949F-F285-C22D-A60A56AD7E0F}"/>
                  </a:ext>
                </a:extLst>
              </p:cNvPr>
              <p:cNvSpPr/>
              <p:nvPr/>
            </p:nvSpPr>
            <p:spPr>
              <a:xfrm>
                <a:off x="4337300" y="2094900"/>
                <a:ext cx="46900" cy="25175"/>
              </a:xfrm>
              <a:custGeom>
                <a:avLst/>
                <a:gdLst/>
                <a:ahLst/>
                <a:cxnLst/>
                <a:rect l="l" t="t" r="r" b="b"/>
                <a:pathLst>
                  <a:path w="1876" h="1007" extrusionOk="0">
                    <a:moveTo>
                      <a:pt x="1759" y="0"/>
                    </a:moveTo>
                    <a:cubicBezTo>
                      <a:pt x="1751" y="0"/>
                      <a:pt x="1742" y="2"/>
                      <a:pt x="1733" y="4"/>
                    </a:cubicBezTo>
                    <a:cubicBezTo>
                      <a:pt x="1125" y="156"/>
                      <a:pt x="395" y="399"/>
                      <a:pt x="31" y="885"/>
                    </a:cubicBezTo>
                    <a:cubicBezTo>
                      <a:pt x="0" y="916"/>
                      <a:pt x="31" y="1007"/>
                      <a:pt x="91" y="1007"/>
                    </a:cubicBezTo>
                    <a:cubicBezTo>
                      <a:pt x="365" y="885"/>
                      <a:pt x="578" y="733"/>
                      <a:pt x="821" y="612"/>
                    </a:cubicBezTo>
                    <a:cubicBezTo>
                      <a:pt x="1125" y="429"/>
                      <a:pt x="1459" y="308"/>
                      <a:pt x="1763" y="186"/>
                    </a:cubicBezTo>
                    <a:cubicBezTo>
                      <a:pt x="1875" y="158"/>
                      <a:pt x="1858" y="0"/>
                      <a:pt x="17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4452;p44">
                <a:extLst>
                  <a:ext uri="{FF2B5EF4-FFF2-40B4-BE49-F238E27FC236}">
                    <a16:creationId xmlns:a16="http://schemas.microsoft.com/office/drawing/2014/main" id="{BD705BFF-F903-5FF9-6CF7-2562EFC39760}"/>
                  </a:ext>
                </a:extLst>
              </p:cNvPr>
              <p:cNvSpPr/>
              <p:nvPr/>
            </p:nvSpPr>
            <p:spPr>
              <a:xfrm>
                <a:off x="4332725" y="2122350"/>
                <a:ext cx="28150" cy="22250"/>
              </a:xfrm>
              <a:custGeom>
                <a:avLst/>
                <a:gdLst/>
                <a:ahLst/>
                <a:cxnLst/>
                <a:rect l="l" t="t" r="r" b="b"/>
                <a:pathLst>
                  <a:path w="1126" h="890" extrusionOk="0">
                    <a:moveTo>
                      <a:pt x="1095" y="0"/>
                    </a:moveTo>
                    <a:cubicBezTo>
                      <a:pt x="882" y="91"/>
                      <a:pt x="639" y="213"/>
                      <a:pt x="457" y="365"/>
                    </a:cubicBezTo>
                    <a:cubicBezTo>
                      <a:pt x="305" y="456"/>
                      <a:pt x="92" y="638"/>
                      <a:pt x="1" y="821"/>
                    </a:cubicBezTo>
                    <a:cubicBezTo>
                      <a:pt x="1" y="845"/>
                      <a:pt x="21" y="890"/>
                      <a:pt x="61" y="890"/>
                    </a:cubicBezTo>
                    <a:cubicBezTo>
                      <a:pt x="70" y="890"/>
                      <a:pt x="80" y="887"/>
                      <a:pt x="92" y="882"/>
                    </a:cubicBezTo>
                    <a:cubicBezTo>
                      <a:pt x="244" y="760"/>
                      <a:pt x="396" y="578"/>
                      <a:pt x="518" y="456"/>
                    </a:cubicBezTo>
                    <a:cubicBezTo>
                      <a:pt x="700" y="274"/>
                      <a:pt x="913" y="152"/>
                      <a:pt x="1125" y="31"/>
                    </a:cubicBezTo>
                    <a:cubicBezTo>
                      <a:pt x="1125" y="0"/>
                      <a:pt x="1125" y="0"/>
                      <a:pt x="10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4453;p44">
                <a:extLst>
                  <a:ext uri="{FF2B5EF4-FFF2-40B4-BE49-F238E27FC236}">
                    <a16:creationId xmlns:a16="http://schemas.microsoft.com/office/drawing/2014/main" id="{8E1EC062-2C72-95DF-E1ED-AE9D3009DDC7}"/>
                  </a:ext>
                </a:extLst>
              </p:cNvPr>
              <p:cNvSpPr/>
              <p:nvPr/>
            </p:nvSpPr>
            <p:spPr>
              <a:xfrm>
                <a:off x="4343375" y="2179575"/>
                <a:ext cx="10950" cy="13450"/>
              </a:xfrm>
              <a:custGeom>
                <a:avLst/>
                <a:gdLst/>
                <a:ahLst/>
                <a:cxnLst/>
                <a:rect l="l" t="t" r="r" b="b"/>
                <a:pathLst>
                  <a:path w="438" h="538" extrusionOk="0">
                    <a:moveTo>
                      <a:pt x="315" y="0"/>
                    </a:moveTo>
                    <a:cubicBezTo>
                      <a:pt x="288" y="0"/>
                      <a:pt x="262" y="15"/>
                      <a:pt x="244" y="52"/>
                    </a:cubicBezTo>
                    <a:cubicBezTo>
                      <a:pt x="183" y="112"/>
                      <a:pt x="152" y="204"/>
                      <a:pt x="92" y="295"/>
                    </a:cubicBezTo>
                    <a:cubicBezTo>
                      <a:pt x="31" y="356"/>
                      <a:pt x="0" y="416"/>
                      <a:pt x="0" y="508"/>
                    </a:cubicBezTo>
                    <a:cubicBezTo>
                      <a:pt x="0" y="508"/>
                      <a:pt x="31" y="538"/>
                      <a:pt x="61" y="538"/>
                    </a:cubicBezTo>
                    <a:cubicBezTo>
                      <a:pt x="122" y="508"/>
                      <a:pt x="183" y="416"/>
                      <a:pt x="213" y="356"/>
                    </a:cubicBezTo>
                    <a:cubicBezTo>
                      <a:pt x="274" y="295"/>
                      <a:pt x="335" y="204"/>
                      <a:pt x="396" y="143"/>
                    </a:cubicBezTo>
                    <a:cubicBezTo>
                      <a:pt x="438" y="79"/>
                      <a:pt x="377"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4454;p44">
                <a:extLst>
                  <a:ext uri="{FF2B5EF4-FFF2-40B4-BE49-F238E27FC236}">
                    <a16:creationId xmlns:a16="http://schemas.microsoft.com/office/drawing/2014/main" id="{756AA87E-722C-EB59-C1BE-577141B3D7AD}"/>
                  </a:ext>
                </a:extLst>
              </p:cNvPr>
              <p:cNvSpPr/>
              <p:nvPr/>
            </p:nvSpPr>
            <p:spPr>
              <a:xfrm>
                <a:off x="4439275" y="1848950"/>
                <a:ext cx="110700" cy="20525"/>
              </a:xfrm>
              <a:custGeom>
                <a:avLst/>
                <a:gdLst/>
                <a:ahLst/>
                <a:cxnLst/>
                <a:rect l="l" t="t" r="r" b="b"/>
                <a:pathLst>
                  <a:path w="4428" h="821" extrusionOk="0">
                    <a:moveTo>
                      <a:pt x="2167" y="1"/>
                    </a:moveTo>
                    <a:cubicBezTo>
                      <a:pt x="1422" y="1"/>
                      <a:pt x="670" y="205"/>
                      <a:pt x="25" y="602"/>
                    </a:cubicBezTo>
                    <a:cubicBezTo>
                      <a:pt x="0" y="626"/>
                      <a:pt x="15" y="671"/>
                      <a:pt x="54" y="671"/>
                    </a:cubicBezTo>
                    <a:cubicBezTo>
                      <a:pt x="63" y="671"/>
                      <a:pt x="74" y="668"/>
                      <a:pt x="85" y="662"/>
                    </a:cubicBezTo>
                    <a:cubicBezTo>
                      <a:pt x="735" y="331"/>
                      <a:pt x="1384" y="175"/>
                      <a:pt x="2030" y="175"/>
                    </a:cubicBezTo>
                    <a:cubicBezTo>
                      <a:pt x="2806" y="175"/>
                      <a:pt x="3578" y="400"/>
                      <a:pt x="4341" y="814"/>
                    </a:cubicBezTo>
                    <a:cubicBezTo>
                      <a:pt x="4345" y="819"/>
                      <a:pt x="4350" y="821"/>
                      <a:pt x="4355" y="821"/>
                    </a:cubicBezTo>
                    <a:cubicBezTo>
                      <a:pt x="4386" y="821"/>
                      <a:pt x="4428" y="749"/>
                      <a:pt x="4402" y="723"/>
                    </a:cubicBezTo>
                    <a:cubicBezTo>
                      <a:pt x="3757" y="236"/>
                      <a:pt x="2966" y="1"/>
                      <a:pt x="2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4455;p44">
                <a:extLst>
                  <a:ext uri="{FF2B5EF4-FFF2-40B4-BE49-F238E27FC236}">
                    <a16:creationId xmlns:a16="http://schemas.microsoft.com/office/drawing/2014/main" id="{18951114-0BD8-9571-36F4-EDE97E406015}"/>
                  </a:ext>
                </a:extLst>
              </p:cNvPr>
              <p:cNvSpPr/>
              <p:nvPr/>
            </p:nvSpPr>
            <p:spPr>
              <a:xfrm>
                <a:off x="4428475" y="1863950"/>
                <a:ext cx="44875" cy="14500"/>
              </a:xfrm>
              <a:custGeom>
                <a:avLst/>
                <a:gdLst/>
                <a:ahLst/>
                <a:cxnLst/>
                <a:rect l="l" t="t" r="r" b="b"/>
                <a:pathLst>
                  <a:path w="1795" h="580" extrusionOk="0">
                    <a:moveTo>
                      <a:pt x="1356" y="0"/>
                    </a:moveTo>
                    <a:cubicBezTo>
                      <a:pt x="1149" y="0"/>
                      <a:pt x="946" y="34"/>
                      <a:pt x="730" y="93"/>
                    </a:cubicBezTo>
                    <a:cubicBezTo>
                      <a:pt x="487" y="154"/>
                      <a:pt x="153" y="275"/>
                      <a:pt x="1" y="488"/>
                    </a:cubicBezTo>
                    <a:cubicBezTo>
                      <a:pt x="1" y="549"/>
                      <a:pt x="31" y="579"/>
                      <a:pt x="61" y="579"/>
                    </a:cubicBezTo>
                    <a:cubicBezTo>
                      <a:pt x="335" y="518"/>
                      <a:pt x="548" y="366"/>
                      <a:pt x="791" y="275"/>
                    </a:cubicBezTo>
                    <a:cubicBezTo>
                      <a:pt x="1095" y="214"/>
                      <a:pt x="1368" y="184"/>
                      <a:pt x="1672" y="184"/>
                    </a:cubicBezTo>
                    <a:cubicBezTo>
                      <a:pt x="1764" y="184"/>
                      <a:pt x="1794" y="32"/>
                      <a:pt x="1703" y="32"/>
                    </a:cubicBezTo>
                    <a:cubicBezTo>
                      <a:pt x="1584" y="10"/>
                      <a:pt x="1470" y="0"/>
                      <a:pt x="1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4456;p44">
                <a:extLst>
                  <a:ext uri="{FF2B5EF4-FFF2-40B4-BE49-F238E27FC236}">
                    <a16:creationId xmlns:a16="http://schemas.microsoft.com/office/drawing/2014/main" id="{F8C2AFB1-6ECD-5823-E512-D4769D6F577C}"/>
                  </a:ext>
                </a:extLst>
              </p:cNvPr>
              <p:cNvSpPr/>
              <p:nvPr/>
            </p:nvSpPr>
            <p:spPr>
              <a:xfrm>
                <a:off x="4243550" y="1884325"/>
                <a:ext cx="197875" cy="173900"/>
              </a:xfrm>
              <a:custGeom>
                <a:avLst/>
                <a:gdLst/>
                <a:ahLst/>
                <a:cxnLst/>
                <a:rect l="l" t="t" r="r" b="b"/>
                <a:pathLst>
                  <a:path w="7915" h="6956" extrusionOk="0">
                    <a:moveTo>
                      <a:pt x="7437" y="1"/>
                    </a:moveTo>
                    <a:cubicBezTo>
                      <a:pt x="6975" y="1"/>
                      <a:pt x="6521" y="185"/>
                      <a:pt x="6182" y="524"/>
                    </a:cubicBezTo>
                    <a:cubicBezTo>
                      <a:pt x="6030" y="646"/>
                      <a:pt x="5908" y="858"/>
                      <a:pt x="5787" y="1102"/>
                    </a:cubicBezTo>
                    <a:cubicBezTo>
                      <a:pt x="5748" y="1099"/>
                      <a:pt x="5710" y="1098"/>
                      <a:pt x="5672" y="1098"/>
                    </a:cubicBezTo>
                    <a:cubicBezTo>
                      <a:pt x="4658" y="1098"/>
                      <a:pt x="3813" y="1871"/>
                      <a:pt x="3872" y="2925"/>
                    </a:cubicBezTo>
                    <a:cubicBezTo>
                      <a:pt x="3872" y="2986"/>
                      <a:pt x="3902" y="3016"/>
                      <a:pt x="3933" y="3016"/>
                    </a:cubicBezTo>
                    <a:cubicBezTo>
                      <a:pt x="3659" y="3138"/>
                      <a:pt x="3446" y="3351"/>
                      <a:pt x="3325" y="3624"/>
                    </a:cubicBezTo>
                    <a:cubicBezTo>
                      <a:pt x="3203" y="3868"/>
                      <a:pt x="3142" y="4141"/>
                      <a:pt x="3142" y="4384"/>
                    </a:cubicBezTo>
                    <a:cubicBezTo>
                      <a:pt x="3112" y="4384"/>
                      <a:pt x="3112" y="4354"/>
                      <a:pt x="3081" y="4354"/>
                    </a:cubicBezTo>
                    <a:cubicBezTo>
                      <a:pt x="3048" y="4352"/>
                      <a:pt x="3013" y="4351"/>
                      <a:pt x="2977" y="4351"/>
                    </a:cubicBezTo>
                    <a:cubicBezTo>
                      <a:pt x="1941" y="4351"/>
                      <a:pt x="1" y="5189"/>
                      <a:pt x="559" y="6482"/>
                    </a:cubicBezTo>
                    <a:cubicBezTo>
                      <a:pt x="711" y="6817"/>
                      <a:pt x="980" y="6956"/>
                      <a:pt x="1244" y="6956"/>
                    </a:cubicBezTo>
                    <a:cubicBezTo>
                      <a:pt x="1770" y="6956"/>
                      <a:pt x="2280" y="6409"/>
                      <a:pt x="1835" y="5782"/>
                    </a:cubicBezTo>
                    <a:cubicBezTo>
                      <a:pt x="1826" y="5774"/>
                      <a:pt x="1815" y="5770"/>
                      <a:pt x="1804" y="5770"/>
                    </a:cubicBezTo>
                    <a:cubicBezTo>
                      <a:pt x="1777" y="5770"/>
                      <a:pt x="1753" y="5791"/>
                      <a:pt x="1774" y="5813"/>
                    </a:cubicBezTo>
                    <a:cubicBezTo>
                      <a:pt x="1866" y="6026"/>
                      <a:pt x="1926" y="6451"/>
                      <a:pt x="1683" y="6603"/>
                    </a:cubicBezTo>
                    <a:cubicBezTo>
                      <a:pt x="1591" y="6661"/>
                      <a:pt x="1482" y="6688"/>
                      <a:pt x="1374" y="6688"/>
                    </a:cubicBezTo>
                    <a:cubicBezTo>
                      <a:pt x="1195" y="6688"/>
                      <a:pt x="1018" y="6614"/>
                      <a:pt x="923" y="6482"/>
                    </a:cubicBezTo>
                    <a:cubicBezTo>
                      <a:pt x="650" y="6086"/>
                      <a:pt x="893" y="5570"/>
                      <a:pt x="1197" y="5296"/>
                    </a:cubicBezTo>
                    <a:cubicBezTo>
                      <a:pt x="1714" y="4840"/>
                      <a:pt x="2413" y="4658"/>
                      <a:pt x="3081" y="4597"/>
                    </a:cubicBezTo>
                    <a:cubicBezTo>
                      <a:pt x="3112" y="4597"/>
                      <a:pt x="3142" y="4567"/>
                      <a:pt x="3142" y="4567"/>
                    </a:cubicBezTo>
                    <a:cubicBezTo>
                      <a:pt x="3173" y="4840"/>
                      <a:pt x="3233" y="5114"/>
                      <a:pt x="3325" y="5387"/>
                    </a:cubicBezTo>
                    <a:cubicBezTo>
                      <a:pt x="3325" y="5418"/>
                      <a:pt x="3347" y="5433"/>
                      <a:pt x="3370" y="5433"/>
                    </a:cubicBezTo>
                    <a:cubicBezTo>
                      <a:pt x="3393" y="5433"/>
                      <a:pt x="3416" y="5418"/>
                      <a:pt x="3416" y="5387"/>
                    </a:cubicBezTo>
                    <a:cubicBezTo>
                      <a:pt x="3385" y="4901"/>
                      <a:pt x="3325" y="4384"/>
                      <a:pt x="3477" y="3928"/>
                    </a:cubicBezTo>
                    <a:cubicBezTo>
                      <a:pt x="3659" y="3320"/>
                      <a:pt x="4206" y="3138"/>
                      <a:pt x="4753" y="2956"/>
                    </a:cubicBezTo>
                    <a:cubicBezTo>
                      <a:pt x="4894" y="2900"/>
                      <a:pt x="4852" y="2740"/>
                      <a:pt x="4725" y="2740"/>
                    </a:cubicBezTo>
                    <a:cubicBezTo>
                      <a:pt x="4715" y="2740"/>
                      <a:pt x="4704" y="2741"/>
                      <a:pt x="4692" y="2743"/>
                    </a:cubicBezTo>
                    <a:cubicBezTo>
                      <a:pt x="4449" y="2773"/>
                      <a:pt x="4206" y="2864"/>
                      <a:pt x="3993" y="2986"/>
                    </a:cubicBezTo>
                    <a:cubicBezTo>
                      <a:pt x="3993" y="2956"/>
                      <a:pt x="3993" y="2956"/>
                      <a:pt x="3993" y="2925"/>
                    </a:cubicBezTo>
                    <a:cubicBezTo>
                      <a:pt x="4115" y="2013"/>
                      <a:pt x="4784" y="1284"/>
                      <a:pt x="5726" y="1254"/>
                    </a:cubicBezTo>
                    <a:lnTo>
                      <a:pt x="5726" y="1254"/>
                    </a:lnTo>
                    <a:cubicBezTo>
                      <a:pt x="5635" y="1527"/>
                      <a:pt x="5604" y="1831"/>
                      <a:pt x="5726" y="2074"/>
                    </a:cubicBezTo>
                    <a:cubicBezTo>
                      <a:pt x="5739" y="2087"/>
                      <a:pt x="5756" y="2094"/>
                      <a:pt x="5773" y="2094"/>
                    </a:cubicBezTo>
                    <a:cubicBezTo>
                      <a:pt x="5796" y="2094"/>
                      <a:pt x="5817" y="2079"/>
                      <a:pt x="5817" y="2044"/>
                    </a:cubicBezTo>
                    <a:cubicBezTo>
                      <a:pt x="5878" y="1861"/>
                      <a:pt x="5848" y="1649"/>
                      <a:pt x="5908" y="1436"/>
                    </a:cubicBezTo>
                    <a:cubicBezTo>
                      <a:pt x="5969" y="1132"/>
                      <a:pt x="6121" y="858"/>
                      <a:pt x="6334" y="676"/>
                    </a:cubicBezTo>
                    <a:cubicBezTo>
                      <a:pt x="6759" y="250"/>
                      <a:pt x="7215" y="250"/>
                      <a:pt x="7793" y="190"/>
                    </a:cubicBezTo>
                    <a:cubicBezTo>
                      <a:pt x="7884" y="190"/>
                      <a:pt x="7914" y="38"/>
                      <a:pt x="7793" y="38"/>
                    </a:cubicBezTo>
                    <a:cubicBezTo>
                      <a:pt x="7675" y="13"/>
                      <a:pt x="7556" y="1"/>
                      <a:pt x="7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4457;p44">
                <a:extLst>
                  <a:ext uri="{FF2B5EF4-FFF2-40B4-BE49-F238E27FC236}">
                    <a16:creationId xmlns:a16="http://schemas.microsoft.com/office/drawing/2014/main" id="{8DD4883C-4F1C-3C81-42BD-25ABF3EBD84A}"/>
                  </a:ext>
                </a:extLst>
              </p:cNvPr>
              <p:cNvSpPr/>
              <p:nvPr/>
            </p:nvSpPr>
            <p:spPr>
              <a:xfrm>
                <a:off x="4682550" y="2001650"/>
                <a:ext cx="16475" cy="70175"/>
              </a:xfrm>
              <a:custGeom>
                <a:avLst/>
                <a:gdLst/>
                <a:ahLst/>
                <a:cxnLst/>
                <a:rect l="l" t="t" r="r" b="b"/>
                <a:pathLst>
                  <a:path w="659" h="2807" extrusionOk="0">
                    <a:moveTo>
                      <a:pt x="303" y="1"/>
                    </a:moveTo>
                    <a:cubicBezTo>
                      <a:pt x="254" y="1"/>
                      <a:pt x="203" y="33"/>
                      <a:pt x="203" y="86"/>
                    </a:cubicBezTo>
                    <a:cubicBezTo>
                      <a:pt x="172" y="512"/>
                      <a:pt x="263" y="907"/>
                      <a:pt x="233" y="1333"/>
                    </a:cubicBezTo>
                    <a:cubicBezTo>
                      <a:pt x="203" y="1819"/>
                      <a:pt x="111" y="2244"/>
                      <a:pt x="20" y="2700"/>
                    </a:cubicBezTo>
                    <a:cubicBezTo>
                      <a:pt x="0" y="2760"/>
                      <a:pt x="45" y="2806"/>
                      <a:pt x="95" y="2806"/>
                    </a:cubicBezTo>
                    <a:cubicBezTo>
                      <a:pt x="122" y="2806"/>
                      <a:pt x="151" y="2793"/>
                      <a:pt x="172" y="2761"/>
                    </a:cubicBezTo>
                    <a:cubicBezTo>
                      <a:pt x="598" y="2032"/>
                      <a:pt x="659" y="877"/>
                      <a:pt x="385" y="56"/>
                    </a:cubicBezTo>
                    <a:cubicBezTo>
                      <a:pt x="372" y="18"/>
                      <a:pt x="338"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4458;p44">
                <a:extLst>
                  <a:ext uri="{FF2B5EF4-FFF2-40B4-BE49-F238E27FC236}">
                    <a16:creationId xmlns:a16="http://schemas.microsoft.com/office/drawing/2014/main" id="{BAC82C53-9253-446F-30B0-696F04C0232C}"/>
                  </a:ext>
                </a:extLst>
              </p:cNvPr>
              <p:cNvSpPr/>
              <p:nvPr/>
            </p:nvSpPr>
            <p:spPr>
              <a:xfrm>
                <a:off x="4694025" y="2048500"/>
                <a:ext cx="37500" cy="22700"/>
              </a:xfrm>
              <a:custGeom>
                <a:avLst/>
                <a:gdLst/>
                <a:ahLst/>
                <a:cxnLst/>
                <a:rect l="l" t="t" r="r" b="b"/>
                <a:pathLst>
                  <a:path w="1500" h="908" extrusionOk="0">
                    <a:moveTo>
                      <a:pt x="1412" y="1"/>
                    </a:moveTo>
                    <a:cubicBezTo>
                      <a:pt x="1404" y="1"/>
                      <a:pt x="1395" y="2"/>
                      <a:pt x="1385" y="6"/>
                    </a:cubicBezTo>
                    <a:cubicBezTo>
                      <a:pt x="899" y="67"/>
                      <a:pt x="412" y="462"/>
                      <a:pt x="48" y="796"/>
                    </a:cubicBezTo>
                    <a:cubicBezTo>
                      <a:pt x="1" y="843"/>
                      <a:pt x="44" y="907"/>
                      <a:pt x="94" y="907"/>
                    </a:cubicBezTo>
                    <a:cubicBezTo>
                      <a:pt x="109" y="907"/>
                      <a:pt x="125" y="901"/>
                      <a:pt x="139" y="887"/>
                    </a:cubicBezTo>
                    <a:cubicBezTo>
                      <a:pt x="352" y="766"/>
                      <a:pt x="564" y="614"/>
                      <a:pt x="777" y="492"/>
                    </a:cubicBezTo>
                    <a:cubicBezTo>
                      <a:pt x="990" y="370"/>
                      <a:pt x="1233" y="279"/>
                      <a:pt x="1446" y="158"/>
                    </a:cubicBezTo>
                    <a:cubicBezTo>
                      <a:pt x="1500" y="104"/>
                      <a:pt x="1482" y="1"/>
                      <a:pt x="14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4459;p44">
                <a:extLst>
                  <a:ext uri="{FF2B5EF4-FFF2-40B4-BE49-F238E27FC236}">
                    <a16:creationId xmlns:a16="http://schemas.microsoft.com/office/drawing/2014/main" id="{4838D4B0-83FD-BE8B-DAF1-EEBE637CE331}"/>
                  </a:ext>
                </a:extLst>
              </p:cNvPr>
              <p:cNvSpPr/>
              <p:nvPr/>
            </p:nvSpPr>
            <p:spPr>
              <a:xfrm>
                <a:off x="4702300" y="2070575"/>
                <a:ext cx="59800" cy="11625"/>
              </a:xfrm>
              <a:custGeom>
                <a:avLst/>
                <a:gdLst/>
                <a:ahLst/>
                <a:cxnLst/>
                <a:rect l="l" t="t" r="r" b="b"/>
                <a:pathLst>
                  <a:path w="2392" h="465" extrusionOk="0">
                    <a:moveTo>
                      <a:pt x="1520" y="1"/>
                    </a:moveTo>
                    <a:cubicBezTo>
                      <a:pt x="1013" y="1"/>
                      <a:pt x="507" y="95"/>
                      <a:pt x="81" y="339"/>
                    </a:cubicBezTo>
                    <a:cubicBezTo>
                      <a:pt x="0" y="366"/>
                      <a:pt x="39" y="465"/>
                      <a:pt x="92" y="465"/>
                    </a:cubicBezTo>
                    <a:cubicBezTo>
                      <a:pt x="98" y="465"/>
                      <a:pt x="105" y="463"/>
                      <a:pt x="112" y="460"/>
                    </a:cubicBezTo>
                    <a:cubicBezTo>
                      <a:pt x="841" y="308"/>
                      <a:pt x="1510" y="308"/>
                      <a:pt x="2209" y="308"/>
                    </a:cubicBezTo>
                    <a:cubicBezTo>
                      <a:pt x="2361" y="308"/>
                      <a:pt x="2391" y="95"/>
                      <a:pt x="2270" y="65"/>
                    </a:cubicBezTo>
                    <a:cubicBezTo>
                      <a:pt x="2027" y="24"/>
                      <a:pt x="1773" y="1"/>
                      <a:pt x="15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4460;p44">
                <a:extLst>
                  <a:ext uri="{FF2B5EF4-FFF2-40B4-BE49-F238E27FC236}">
                    <a16:creationId xmlns:a16="http://schemas.microsoft.com/office/drawing/2014/main" id="{040995E6-92F1-B78B-B169-9003108484F9}"/>
                  </a:ext>
                </a:extLst>
              </p:cNvPr>
              <p:cNvSpPr/>
              <p:nvPr/>
            </p:nvSpPr>
            <p:spPr>
              <a:xfrm>
                <a:off x="4700850" y="2095450"/>
                <a:ext cx="39975" cy="15325"/>
              </a:xfrm>
              <a:custGeom>
                <a:avLst/>
                <a:gdLst/>
                <a:ahLst/>
                <a:cxnLst/>
                <a:rect l="l" t="t" r="r" b="b"/>
                <a:pathLst>
                  <a:path w="1599" h="613" extrusionOk="0">
                    <a:moveTo>
                      <a:pt x="123" y="0"/>
                    </a:moveTo>
                    <a:cubicBezTo>
                      <a:pt x="34" y="0"/>
                      <a:pt x="0" y="142"/>
                      <a:pt x="79" y="195"/>
                    </a:cubicBezTo>
                    <a:cubicBezTo>
                      <a:pt x="322" y="377"/>
                      <a:pt x="565" y="468"/>
                      <a:pt x="838" y="529"/>
                    </a:cubicBezTo>
                    <a:cubicBezTo>
                      <a:pt x="965" y="565"/>
                      <a:pt x="1113" y="612"/>
                      <a:pt x="1251" y="612"/>
                    </a:cubicBezTo>
                    <a:cubicBezTo>
                      <a:pt x="1345" y="612"/>
                      <a:pt x="1433" y="590"/>
                      <a:pt x="1507" y="529"/>
                    </a:cubicBezTo>
                    <a:lnTo>
                      <a:pt x="1538" y="529"/>
                    </a:lnTo>
                    <a:cubicBezTo>
                      <a:pt x="1598" y="499"/>
                      <a:pt x="1598" y="407"/>
                      <a:pt x="1538" y="377"/>
                    </a:cubicBezTo>
                    <a:cubicBezTo>
                      <a:pt x="1355" y="225"/>
                      <a:pt x="1082" y="255"/>
                      <a:pt x="869" y="225"/>
                    </a:cubicBezTo>
                    <a:cubicBezTo>
                      <a:pt x="626" y="164"/>
                      <a:pt x="413" y="73"/>
                      <a:pt x="170" y="12"/>
                    </a:cubicBezTo>
                    <a:cubicBezTo>
                      <a:pt x="153" y="4"/>
                      <a:pt x="137" y="0"/>
                      <a:pt x="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4461;p44">
                <a:extLst>
                  <a:ext uri="{FF2B5EF4-FFF2-40B4-BE49-F238E27FC236}">
                    <a16:creationId xmlns:a16="http://schemas.microsoft.com/office/drawing/2014/main" id="{CC438608-FA59-7F6E-A8A8-316F91CBDAB4}"/>
                  </a:ext>
                </a:extLst>
              </p:cNvPr>
              <p:cNvSpPr/>
              <p:nvPr/>
            </p:nvSpPr>
            <p:spPr>
              <a:xfrm>
                <a:off x="4706950" y="2115775"/>
                <a:ext cx="39950" cy="28475"/>
              </a:xfrm>
              <a:custGeom>
                <a:avLst/>
                <a:gdLst/>
                <a:ahLst/>
                <a:cxnLst/>
                <a:rect l="l" t="t" r="r" b="b"/>
                <a:pathLst>
                  <a:path w="1598" h="1139" extrusionOk="0">
                    <a:moveTo>
                      <a:pt x="148" y="0"/>
                    </a:moveTo>
                    <a:cubicBezTo>
                      <a:pt x="81" y="0"/>
                      <a:pt x="0" y="71"/>
                      <a:pt x="47" y="142"/>
                    </a:cubicBezTo>
                    <a:cubicBezTo>
                      <a:pt x="260" y="385"/>
                      <a:pt x="473" y="658"/>
                      <a:pt x="746" y="871"/>
                    </a:cubicBezTo>
                    <a:cubicBezTo>
                      <a:pt x="920" y="995"/>
                      <a:pt x="1153" y="1139"/>
                      <a:pt x="1382" y="1139"/>
                    </a:cubicBezTo>
                    <a:cubicBezTo>
                      <a:pt x="1434" y="1139"/>
                      <a:pt x="1486" y="1131"/>
                      <a:pt x="1537" y="1114"/>
                    </a:cubicBezTo>
                    <a:cubicBezTo>
                      <a:pt x="1597" y="1114"/>
                      <a:pt x="1597" y="1053"/>
                      <a:pt x="1537" y="1023"/>
                    </a:cubicBezTo>
                    <a:cubicBezTo>
                      <a:pt x="1354" y="871"/>
                      <a:pt x="1081" y="810"/>
                      <a:pt x="868" y="658"/>
                    </a:cubicBezTo>
                    <a:cubicBezTo>
                      <a:pt x="625" y="476"/>
                      <a:pt x="412" y="233"/>
                      <a:pt x="199" y="20"/>
                    </a:cubicBezTo>
                    <a:cubicBezTo>
                      <a:pt x="186" y="6"/>
                      <a:pt x="167" y="0"/>
                      <a:pt x="1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4462;p44">
                <a:extLst>
                  <a:ext uri="{FF2B5EF4-FFF2-40B4-BE49-F238E27FC236}">
                    <a16:creationId xmlns:a16="http://schemas.microsoft.com/office/drawing/2014/main" id="{6AA313A9-8F85-B350-0931-B9EA115825FB}"/>
                  </a:ext>
                </a:extLst>
              </p:cNvPr>
              <p:cNvSpPr/>
              <p:nvPr/>
            </p:nvSpPr>
            <p:spPr>
              <a:xfrm>
                <a:off x="4715950" y="2143750"/>
                <a:ext cx="32475" cy="25425"/>
              </a:xfrm>
              <a:custGeom>
                <a:avLst/>
                <a:gdLst/>
                <a:ahLst/>
                <a:cxnLst/>
                <a:rect l="l" t="t" r="r" b="b"/>
                <a:pathLst>
                  <a:path w="1299" h="1017" extrusionOk="0">
                    <a:moveTo>
                      <a:pt x="99" y="0"/>
                    </a:moveTo>
                    <a:cubicBezTo>
                      <a:pt x="55" y="0"/>
                      <a:pt x="0" y="43"/>
                      <a:pt x="22" y="86"/>
                    </a:cubicBezTo>
                    <a:cubicBezTo>
                      <a:pt x="82" y="390"/>
                      <a:pt x="265" y="603"/>
                      <a:pt x="508" y="785"/>
                    </a:cubicBezTo>
                    <a:cubicBezTo>
                      <a:pt x="602" y="856"/>
                      <a:pt x="840" y="1017"/>
                      <a:pt x="1000" y="1017"/>
                    </a:cubicBezTo>
                    <a:cubicBezTo>
                      <a:pt x="1048" y="1017"/>
                      <a:pt x="1088" y="1003"/>
                      <a:pt x="1116" y="968"/>
                    </a:cubicBezTo>
                    <a:cubicBezTo>
                      <a:pt x="1298" y="816"/>
                      <a:pt x="934" y="694"/>
                      <a:pt x="842" y="603"/>
                    </a:cubicBezTo>
                    <a:cubicBezTo>
                      <a:pt x="599" y="451"/>
                      <a:pt x="386" y="238"/>
                      <a:pt x="143" y="26"/>
                    </a:cubicBezTo>
                    <a:cubicBezTo>
                      <a:pt x="134" y="8"/>
                      <a:pt x="118" y="0"/>
                      <a:pt x="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4463;p44">
                <a:extLst>
                  <a:ext uri="{FF2B5EF4-FFF2-40B4-BE49-F238E27FC236}">
                    <a16:creationId xmlns:a16="http://schemas.microsoft.com/office/drawing/2014/main" id="{A9FE9268-4591-A260-A939-056601193306}"/>
                  </a:ext>
                </a:extLst>
              </p:cNvPr>
              <p:cNvSpPr/>
              <p:nvPr/>
            </p:nvSpPr>
            <p:spPr>
              <a:xfrm>
                <a:off x="4721275" y="2175300"/>
                <a:ext cx="35500" cy="23825"/>
              </a:xfrm>
              <a:custGeom>
                <a:avLst/>
                <a:gdLst/>
                <a:ahLst/>
                <a:cxnLst/>
                <a:rect l="l" t="t" r="r" b="b"/>
                <a:pathLst>
                  <a:path w="1420" h="953" extrusionOk="0">
                    <a:moveTo>
                      <a:pt x="217" y="1"/>
                    </a:moveTo>
                    <a:cubicBezTo>
                      <a:pt x="119" y="1"/>
                      <a:pt x="1" y="90"/>
                      <a:pt x="21" y="192"/>
                    </a:cubicBezTo>
                    <a:cubicBezTo>
                      <a:pt x="143" y="648"/>
                      <a:pt x="751" y="922"/>
                      <a:pt x="1207" y="952"/>
                    </a:cubicBezTo>
                    <a:cubicBezTo>
                      <a:pt x="1359" y="952"/>
                      <a:pt x="1420" y="739"/>
                      <a:pt x="1268" y="648"/>
                    </a:cubicBezTo>
                    <a:cubicBezTo>
                      <a:pt x="964" y="496"/>
                      <a:pt x="477" y="435"/>
                      <a:pt x="325" y="71"/>
                    </a:cubicBezTo>
                    <a:cubicBezTo>
                      <a:pt x="306" y="21"/>
                      <a:pt x="263" y="1"/>
                      <a:pt x="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4464;p44">
                <a:extLst>
                  <a:ext uri="{FF2B5EF4-FFF2-40B4-BE49-F238E27FC236}">
                    <a16:creationId xmlns:a16="http://schemas.microsoft.com/office/drawing/2014/main" id="{AEFABDD8-7B4A-53B8-D28F-E613B8D2C46E}"/>
                  </a:ext>
                </a:extLst>
              </p:cNvPr>
              <p:cNvSpPr/>
              <p:nvPr/>
            </p:nvSpPr>
            <p:spPr>
              <a:xfrm>
                <a:off x="4471975" y="2003300"/>
                <a:ext cx="39350" cy="59925"/>
              </a:xfrm>
              <a:custGeom>
                <a:avLst/>
                <a:gdLst/>
                <a:ahLst/>
                <a:cxnLst/>
                <a:rect l="l" t="t" r="r" b="b"/>
                <a:pathLst>
                  <a:path w="1574" h="2397" extrusionOk="0">
                    <a:moveTo>
                      <a:pt x="74" y="0"/>
                    </a:moveTo>
                    <a:cubicBezTo>
                      <a:pt x="31" y="0"/>
                      <a:pt x="0" y="65"/>
                      <a:pt x="24" y="112"/>
                    </a:cubicBezTo>
                    <a:cubicBezTo>
                      <a:pt x="297" y="446"/>
                      <a:pt x="601" y="689"/>
                      <a:pt x="784" y="1084"/>
                    </a:cubicBezTo>
                    <a:cubicBezTo>
                      <a:pt x="966" y="1479"/>
                      <a:pt x="905" y="1844"/>
                      <a:pt x="905" y="2270"/>
                    </a:cubicBezTo>
                    <a:lnTo>
                      <a:pt x="936" y="2270"/>
                    </a:lnTo>
                    <a:cubicBezTo>
                      <a:pt x="936" y="2345"/>
                      <a:pt x="1005" y="2397"/>
                      <a:pt x="1066" y="2397"/>
                    </a:cubicBezTo>
                    <a:cubicBezTo>
                      <a:pt x="1103" y="2397"/>
                      <a:pt x="1137" y="2377"/>
                      <a:pt x="1148" y="2330"/>
                    </a:cubicBezTo>
                    <a:cubicBezTo>
                      <a:pt x="1574" y="1510"/>
                      <a:pt x="905" y="355"/>
                      <a:pt x="115" y="20"/>
                    </a:cubicBezTo>
                    <a:cubicBezTo>
                      <a:pt x="101" y="6"/>
                      <a:pt x="87" y="0"/>
                      <a:pt x="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4465;p44">
                <a:extLst>
                  <a:ext uri="{FF2B5EF4-FFF2-40B4-BE49-F238E27FC236}">
                    <a16:creationId xmlns:a16="http://schemas.microsoft.com/office/drawing/2014/main" id="{8A2CC1BB-8F29-0DC5-E428-8429537F68A1}"/>
                  </a:ext>
                </a:extLst>
              </p:cNvPr>
              <p:cNvSpPr/>
              <p:nvPr/>
            </p:nvSpPr>
            <p:spPr>
              <a:xfrm>
                <a:off x="4497925" y="1989700"/>
                <a:ext cx="36200" cy="62175"/>
              </a:xfrm>
              <a:custGeom>
                <a:avLst/>
                <a:gdLst/>
                <a:ahLst/>
                <a:cxnLst/>
                <a:rect l="l" t="t" r="r" b="b"/>
                <a:pathLst>
                  <a:path w="1448" h="2487" extrusionOk="0">
                    <a:moveTo>
                      <a:pt x="104" y="1"/>
                    </a:moveTo>
                    <a:cubicBezTo>
                      <a:pt x="51" y="1"/>
                      <a:pt x="0" y="90"/>
                      <a:pt x="49" y="139"/>
                    </a:cubicBezTo>
                    <a:cubicBezTo>
                      <a:pt x="414" y="412"/>
                      <a:pt x="657" y="808"/>
                      <a:pt x="779" y="1233"/>
                    </a:cubicBezTo>
                    <a:cubicBezTo>
                      <a:pt x="901" y="1628"/>
                      <a:pt x="840" y="2023"/>
                      <a:pt x="931" y="2419"/>
                    </a:cubicBezTo>
                    <a:cubicBezTo>
                      <a:pt x="931" y="2464"/>
                      <a:pt x="961" y="2487"/>
                      <a:pt x="996" y="2487"/>
                    </a:cubicBezTo>
                    <a:cubicBezTo>
                      <a:pt x="1030" y="2487"/>
                      <a:pt x="1068" y="2464"/>
                      <a:pt x="1083" y="2419"/>
                    </a:cubicBezTo>
                    <a:cubicBezTo>
                      <a:pt x="1448" y="1567"/>
                      <a:pt x="901" y="473"/>
                      <a:pt x="141" y="17"/>
                    </a:cubicBezTo>
                    <a:cubicBezTo>
                      <a:pt x="129" y="6"/>
                      <a:pt x="116" y="1"/>
                      <a:pt x="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4466;p44">
                <a:extLst>
                  <a:ext uri="{FF2B5EF4-FFF2-40B4-BE49-F238E27FC236}">
                    <a16:creationId xmlns:a16="http://schemas.microsoft.com/office/drawing/2014/main" id="{977F3EB5-2AA5-45C7-D3F8-F82095FD7F5D}"/>
                  </a:ext>
                </a:extLst>
              </p:cNvPr>
              <p:cNvSpPr/>
              <p:nvPr/>
            </p:nvSpPr>
            <p:spPr>
              <a:xfrm>
                <a:off x="4543550" y="1987050"/>
                <a:ext cx="13375" cy="56900"/>
              </a:xfrm>
              <a:custGeom>
                <a:avLst/>
                <a:gdLst/>
                <a:ahLst/>
                <a:cxnLst/>
                <a:rect l="l" t="t" r="r" b="b"/>
                <a:pathLst>
                  <a:path w="535" h="2276" extrusionOk="0">
                    <a:moveTo>
                      <a:pt x="143" y="0"/>
                    </a:moveTo>
                    <a:cubicBezTo>
                      <a:pt x="99" y="0"/>
                      <a:pt x="48" y="34"/>
                      <a:pt x="48" y="93"/>
                    </a:cubicBezTo>
                    <a:cubicBezTo>
                      <a:pt x="109" y="853"/>
                      <a:pt x="261" y="1461"/>
                      <a:pt x="18" y="2190"/>
                    </a:cubicBezTo>
                    <a:cubicBezTo>
                      <a:pt x="0" y="2243"/>
                      <a:pt x="34" y="2276"/>
                      <a:pt x="71" y="2276"/>
                    </a:cubicBezTo>
                    <a:cubicBezTo>
                      <a:pt x="98" y="2276"/>
                      <a:pt x="127" y="2259"/>
                      <a:pt x="139" y="2221"/>
                    </a:cubicBezTo>
                    <a:cubicBezTo>
                      <a:pt x="383" y="1582"/>
                      <a:pt x="535" y="701"/>
                      <a:pt x="200" y="32"/>
                    </a:cubicBezTo>
                    <a:cubicBezTo>
                      <a:pt x="189" y="11"/>
                      <a:pt x="167" y="0"/>
                      <a:pt x="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4467;p44">
                <a:extLst>
                  <a:ext uri="{FF2B5EF4-FFF2-40B4-BE49-F238E27FC236}">
                    <a16:creationId xmlns:a16="http://schemas.microsoft.com/office/drawing/2014/main" id="{E8E7DC03-51D1-9944-BD73-DA9C97AFC165}"/>
                  </a:ext>
                </a:extLst>
              </p:cNvPr>
              <p:cNvSpPr/>
              <p:nvPr/>
            </p:nvSpPr>
            <p:spPr>
              <a:xfrm>
                <a:off x="4557125" y="1962150"/>
                <a:ext cx="26400" cy="73000"/>
              </a:xfrm>
              <a:custGeom>
                <a:avLst/>
                <a:gdLst/>
                <a:ahLst/>
                <a:cxnLst/>
                <a:rect l="l" t="t" r="r" b="b"/>
                <a:pathLst>
                  <a:path w="1056" h="2920" extrusionOk="0">
                    <a:moveTo>
                      <a:pt x="138" y="1"/>
                    </a:moveTo>
                    <a:cubicBezTo>
                      <a:pt x="73" y="1"/>
                      <a:pt x="0" y="51"/>
                      <a:pt x="22" y="116"/>
                    </a:cubicBezTo>
                    <a:cubicBezTo>
                      <a:pt x="174" y="481"/>
                      <a:pt x="417" y="815"/>
                      <a:pt x="508" y="1180"/>
                    </a:cubicBezTo>
                    <a:cubicBezTo>
                      <a:pt x="691" y="1727"/>
                      <a:pt x="630" y="2274"/>
                      <a:pt x="387" y="2761"/>
                    </a:cubicBezTo>
                    <a:cubicBezTo>
                      <a:pt x="343" y="2848"/>
                      <a:pt x="424" y="2919"/>
                      <a:pt x="496" y="2919"/>
                    </a:cubicBezTo>
                    <a:cubicBezTo>
                      <a:pt x="525" y="2919"/>
                      <a:pt x="552" y="2908"/>
                      <a:pt x="569" y="2882"/>
                    </a:cubicBezTo>
                    <a:cubicBezTo>
                      <a:pt x="1055" y="2001"/>
                      <a:pt x="934" y="724"/>
                      <a:pt x="204" y="25"/>
                    </a:cubicBezTo>
                    <a:cubicBezTo>
                      <a:pt x="187" y="8"/>
                      <a:pt x="163" y="1"/>
                      <a:pt x="1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4468;p44">
                <a:extLst>
                  <a:ext uri="{FF2B5EF4-FFF2-40B4-BE49-F238E27FC236}">
                    <a16:creationId xmlns:a16="http://schemas.microsoft.com/office/drawing/2014/main" id="{4CA1C66A-6368-42C7-71B4-D8C934891465}"/>
                  </a:ext>
                </a:extLst>
              </p:cNvPr>
              <p:cNvSpPr/>
              <p:nvPr/>
            </p:nvSpPr>
            <p:spPr>
              <a:xfrm>
                <a:off x="4497625" y="1931175"/>
                <a:ext cx="101100" cy="83775"/>
              </a:xfrm>
              <a:custGeom>
                <a:avLst/>
                <a:gdLst/>
                <a:ahLst/>
                <a:cxnLst/>
                <a:rect l="l" t="t" r="r" b="b"/>
                <a:pathLst>
                  <a:path w="4044" h="3351" extrusionOk="0">
                    <a:moveTo>
                      <a:pt x="1691" y="0"/>
                    </a:moveTo>
                    <a:cubicBezTo>
                      <a:pt x="1489" y="0"/>
                      <a:pt x="1289" y="35"/>
                      <a:pt x="1095" y="109"/>
                    </a:cubicBezTo>
                    <a:cubicBezTo>
                      <a:pt x="426" y="383"/>
                      <a:pt x="1" y="1173"/>
                      <a:pt x="335" y="1842"/>
                    </a:cubicBezTo>
                    <a:cubicBezTo>
                      <a:pt x="489" y="2119"/>
                      <a:pt x="815" y="2263"/>
                      <a:pt x="1138" y="2263"/>
                    </a:cubicBezTo>
                    <a:cubicBezTo>
                      <a:pt x="1453" y="2263"/>
                      <a:pt x="1766" y="2126"/>
                      <a:pt x="1916" y="1842"/>
                    </a:cubicBezTo>
                    <a:cubicBezTo>
                      <a:pt x="1968" y="1789"/>
                      <a:pt x="1907" y="1714"/>
                      <a:pt x="1831" y="1714"/>
                    </a:cubicBezTo>
                    <a:cubicBezTo>
                      <a:pt x="1819" y="1714"/>
                      <a:pt x="1807" y="1716"/>
                      <a:pt x="1794" y="1720"/>
                    </a:cubicBezTo>
                    <a:cubicBezTo>
                      <a:pt x="1617" y="1857"/>
                      <a:pt x="1406" y="1925"/>
                      <a:pt x="1210" y="1925"/>
                    </a:cubicBezTo>
                    <a:cubicBezTo>
                      <a:pt x="798" y="1925"/>
                      <a:pt x="454" y="1628"/>
                      <a:pt x="639" y="1051"/>
                    </a:cubicBezTo>
                    <a:cubicBezTo>
                      <a:pt x="795" y="565"/>
                      <a:pt x="1225" y="377"/>
                      <a:pt x="1682" y="377"/>
                    </a:cubicBezTo>
                    <a:cubicBezTo>
                      <a:pt x="1938" y="377"/>
                      <a:pt x="2203" y="436"/>
                      <a:pt x="2432" y="535"/>
                    </a:cubicBezTo>
                    <a:cubicBezTo>
                      <a:pt x="3496" y="1021"/>
                      <a:pt x="3922" y="2206"/>
                      <a:pt x="3770" y="3301"/>
                    </a:cubicBezTo>
                    <a:cubicBezTo>
                      <a:pt x="3752" y="3336"/>
                      <a:pt x="3765" y="3351"/>
                      <a:pt x="3786" y="3351"/>
                    </a:cubicBezTo>
                    <a:cubicBezTo>
                      <a:pt x="3800" y="3351"/>
                      <a:pt x="3818" y="3344"/>
                      <a:pt x="3831" y="3331"/>
                    </a:cubicBezTo>
                    <a:cubicBezTo>
                      <a:pt x="4043" y="2449"/>
                      <a:pt x="3952" y="1507"/>
                      <a:pt x="3344" y="808"/>
                    </a:cubicBezTo>
                    <a:cubicBezTo>
                      <a:pt x="2931" y="326"/>
                      <a:pt x="2310" y="0"/>
                      <a:pt x="16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4469;p44">
                <a:extLst>
                  <a:ext uri="{FF2B5EF4-FFF2-40B4-BE49-F238E27FC236}">
                    <a16:creationId xmlns:a16="http://schemas.microsoft.com/office/drawing/2014/main" id="{599075F7-AD61-F342-3F26-57FB2CBB1B7D}"/>
                  </a:ext>
                </a:extLst>
              </p:cNvPr>
              <p:cNvSpPr/>
              <p:nvPr/>
            </p:nvSpPr>
            <p:spPr>
              <a:xfrm>
                <a:off x="4607825" y="1974725"/>
                <a:ext cx="17350" cy="42075"/>
              </a:xfrm>
              <a:custGeom>
                <a:avLst/>
                <a:gdLst/>
                <a:ahLst/>
                <a:cxnLst/>
                <a:rect l="l" t="t" r="r" b="b"/>
                <a:pathLst>
                  <a:path w="694" h="1683" extrusionOk="0">
                    <a:moveTo>
                      <a:pt x="583" y="0"/>
                    </a:moveTo>
                    <a:cubicBezTo>
                      <a:pt x="571" y="0"/>
                      <a:pt x="558" y="3"/>
                      <a:pt x="547" y="8"/>
                    </a:cubicBezTo>
                    <a:cubicBezTo>
                      <a:pt x="304" y="160"/>
                      <a:pt x="243" y="434"/>
                      <a:pt x="182" y="707"/>
                    </a:cubicBezTo>
                    <a:cubicBezTo>
                      <a:pt x="91" y="1011"/>
                      <a:pt x="0" y="1315"/>
                      <a:pt x="30" y="1650"/>
                    </a:cubicBezTo>
                    <a:cubicBezTo>
                      <a:pt x="42" y="1673"/>
                      <a:pt x="63" y="1683"/>
                      <a:pt x="85" y="1683"/>
                    </a:cubicBezTo>
                    <a:cubicBezTo>
                      <a:pt x="122" y="1683"/>
                      <a:pt x="164" y="1657"/>
                      <a:pt x="182" y="1619"/>
                    </a:cubicBezTo>
                    <a:cubicBezTo>
                      <a:pt x="182" y="1346"/>
                      <a:pt x="334" y="1042"/>
                      <a:pt x="426" y="768"/>
                    </a:cubicBezTo>
                    <a:cubicBezTo>
                      <a:pt x="486" y="525"/>
                      <a:pt x="608" y="312"/>
                      <a:pt x="669" y="100"/>
                    </a:cubicBezTo>
                    <a:cubicBezTo>
                      <a:pt x="694" y="50"/>
                      <a:pt x="637" y="0"/>
                      <a:pt x="5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4470;p44">
                <a:extLst>
                  <a:ext uri="{FF2B5EF4-FFF2-40B4-BE49-F238E27FC236}">
                    <a16:creationId xmlns:a16="http://schemas.microsoft.com/office/drawing/2014/main" id="{0E18B156-D991-39B3-BB2A-34BCB02E7629}"/>
                  </a:ext>
                </a:extLst>
              </p:cNvPr>
              <p:cNvSpPr/>
              <p:nvPr/>
            </p:nvSpPr>
            <p:spPr>
              <a:xfrm>
                <a:off x="4621000" y="1994375"/>
                <a:ext cx="12675" cy="22775"/>
              </a:xfrm>
              <a:custGeom>
                <a:avLst/>
                <a:gdLst/>
                <a:ahLst/>
                <a:cxnLst/>
                <a:rect l="l" t="t" r="r" b="b"/>
                <a:pathLst>
                  <a:path w="507" h="911" extrusionOk="0">
                    <a:moveTo>
                      <a:pt x="408" y="1"/>
                    </a:moveTo>
                    <a:cubicBezTo>
                      <a:pt x="389" y="1"/>
                      <a:pt x="371" y="5"/>
                      <a:pt x="355" y="13"/>
                    </a:cubicBezTo>
                    <a:cubicBezTo>
                      <a:pt x="263" y="104"/>
                      <a:pt x="233" y="256"/>
                      <a:pt x="172" y="377"/>
                    </a:cubicBezTo>
                    <a:cubicBezTo>
                      <a:pt x="111" y="529"/>
                      <a:pt x="81" y="681"/>
                      <a:pt x="20" y="833"/>
                    </a:cubicBezTo>
                    <a:cubicBezTo>
                      <a:pt x="1" y="872"/>
                      <a:pt x="43" y="910"/>
                      <a:pt x="83" y="910"/>
                    </a:cubicBezTo>
                    <a:cubicBezTo>
                      <a:pt x="107" y="910"/>
                      <a:pt x="131" y="897"/>
                      <a:pt x="142" y="864"/>
                    </a:cubicBezTo>
                    <a:cubicBezTo>
                      <a:pt x="233" y="742"/>
                      <a:pt x="294" y="590"/>
                      <a:pt x="385" y="469"/>
                    </a:cubicBezTo>
                    <a:cubicBezTo>
                      <a:pt x="415" y="347"/>
                      <a:pt x="507" y="195"/>
                      <a:pt x="507" y="73"/>
                    </a:cubicBezTo>
                    <a:cubicBezTo>
                      <a:pt x="507" y="29"/>
                      <a:pt x="458" y="1"/>
                      <a:pt x="4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4471;p44">
                <a:extLst>
                  <a:ext uri="{FF2B5EF4-FFF2-40B4-BE49-F238E27FC236}">
                    <a16:creationId xmlns:a16="http://schemas.microsoft.com/office/drawing/2014/main" id="{B45C8007-AF33-9DA5-057B-04F4B81A702A}"/>
                  </a:ext>
                </a:extLst>
              </p:cNvPr>
              <p:cNvSpPr/>
              <p:nvPr/>
            </p:nvSpPr>
            <p:spPr>
              <a:xfrm>
                <a:off x="4634675" y="2003050"/>
                <a:ext cx="16475" cy="23175"/>
              </a:xfrm>
              <a:custGeom>
                <a:avLst/>
                <a:gdLst/>
                <a:ahLst/>
                <a:cxnLst/>
                <a:rect l="l" t="t" r="r" b="b"/>
                <a:pathLst>
                  <a:path w="659" h="927" extrusionOk="0">
                    <a:moveTo>
                      <a:pt x="567" y="0"/>
                    </a:moveTo>
                    <a:cubicBezTo>
                      <a:pt x="415" y="61"/>
                      <a:pt x="324" y="213"/>
                      <a:pt x="233" y="334"/>
                    </a:cubicBezTo>
                    <a:cubicBezTo>
                      <a:pt x="172" y="486"/>
                      <a:pt x="81" y="638"/>
                      <a:pt x="20" y="821"/>
                    </a:cubicBezTo>
                    <a:cubicBezTo>
                      <a:pt x="1" y="880"/>
                      <a:pt x="58" y="927"/>
                      <a:pt x="117" y="927"/>
                    </a:cubicBezTo>
                    <a:cubicBezTo>
                      <a:pt x="149" y="927"/>
                      <a:pt x="181" y="913"/>
                      <a:pt x="203" y="881"/>
                    </a:cubicBezTo>
                    <a:cubicBezTo>
                      <a:pt x="263" y="730"/>
                      <a:pt x="355" y="578"/>
                      <a:pt x="446" y="456"/>
                    </a:cubicBezTo>
                    <a:cubicBezTo>
                      <a:pt x="537" y="334"/>
                      <a:pt x="628" y="213"/>
                      <a:pt x="659" y="91"/>
                    </a:cubicBezTo>
                    <a:cubicBezTo>
                      <a:pt x="659" y="30"/>
                      <a:pt x="598" y="0"/>
                      <a:pt x="5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4472;p44">
                <a:extLst>
                  <a:ext uri="{FF2B5EF4-FFF2-40B4-BE49-F238E27FC236}">
                    <a16:creationId xmlns:a16="http://schemas.microsoft.com/office/drawing/2014/main" id="{D680EB51-7DE5-8C17-A42E-E057FE739E36}"/>
                  </a:ext>
                </a:extLst>
              </p:cNvPr>
              <p:cNvSpPr/>
              <p:nvPr/>
            </p:nvSpPr>
            <p:spPr>
              <a:xfrm>
                <a:off x="4646250" y="2023250"/>
                <a:ext cx="12500" cy="13650"/>
              </a:xfrm>
              <a:custGeom>
                <a:avLst/>
                <a:gdLst/>
                <a:ahLst/>
                <a:cxnLst/>
                <a:rect l="l" t="t" r="r" b="b"/>
                <a:pathLst>
                  <a:path w="500" h="546" extrusionOk="0">
                    <a:moveTo>
                      <a:pt x="407" y="1"/>
                    </a:moveTo>
                    <a:cubicBezTo>
                      <a:pt x="396" y="1"/>
                      <a:pt x="386" y="5"/>
                      <a:pt x="378" y="13"/>
                    </a:cubicBezTo>
                    <a:cubicBezTo>
                      <a:pt x="287" y="43"/>
                      <a:pt x="287" y="134"/>
                      <a:pt x="226" y="195"/>
                    </a:cubicBezTo>
                    <a:cubicBezTo>
                      <a:pt x="196" y="286"/>
                      <a:pt x="135" y="347"/>
                      <a:pt x="74" y="408"/>
                    </a:cubicBezTo>
                    <a:cubicBezTo>
                      <a:pt x="0" y="457"/>
                      <a:pt x="66" y="546"/>
                      <a:pt x="142" y="546"/>
                    </a:cubicBezTo>
                    <a:cubicBezTo>
                      <a:pt x="160" y="546"/>
                      <a:pt x="178" y="541"/>
                      <a:pt x="196" y="529"/>
                    </a:cubicBezTo>
                    <a:cubicBezTo>
                      <a:pt x="287" y="469"/>
                      <a:pt x="348" y="408"/>
                      <a:pt x="378" y="317"/>
                    </a:cubicBezTo>
                    <a:cubicBezTo>
                      <a:pt x="439" y="256"/>
                      <a:pt x="500" y="134"/>
                      <a:pt x="469" y="73"/>
                    </a:cubicBezTo>
                    <a:cubicBezTo>
                      <a:pt x="469" y="29"/>
                      <a:pt x="437" y="1"/>
                      <a:pt x="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4473;p44">
                <a:extLst>
                  <a:ext uri="{FF2B5EF4-FFF2-40B4-BE49-F238E27FC236}">
                    <a16:creationId xmlns:a16="http://schemas.microsoft.com/office/drawing/2014/main" id="{F4E0CE7E-56EC-1BD9-C83E-AA2F9E07FDA1}"/>
                  </a:ext>
                </a:extLst>
              </p:cNvPr>
              <p:cNvSpPr/>
              <p:nvPr/>
            </p:nvSpPr>
            <p:spPr>
              <a:xfrm>
                <a:off x="4661600" y="2026450"/>
                <a:ext cx="17675" cy="23725"/>
              </a:xfrm>
              <a:custGeom>
                <a:avLst/>
                <a:gdLst/>
                <a:ahLst/>
                <a:cxnLst/>
                <a:rect l="l" t="t" r="r" b="b"/>
                <a:pathLst>
                  <a:path w="707" h="949" extrusionOk="0">
                    <a:moveTo>
                      <a:pt x="560" y="0"/>
                    </a:moveTo>
                    <a:cubicBezTo>
                      <a:pt x="548" y="0"/>
                      <a:pt x="536" y="2"/>
                      <a:pt x="524" y="6"/>
                    </a:cubicBezTo>
                    <a:cubicBezTo>
                      <a:pt x="372" y="37"/>
                      <a:pt x="281" y="189"/>
                      <a:pt x="190" y="310"/>
                    </a:cubicBezTo>
                    <a:cubicBezTo>
                      <a:pt x="129" y="462"/>
                      <a:pt x="68" y="584"/>
                      <a:pt x="38" y="736"/>
                    </a:cubicBezTo>
                    <a:cubicBezTo>
                      <a:pt x="1" y="864"/>
                      <a:pt x="97" y="948"/>
                      <a:pt x="192" y="948"/>
                    </a:cubicBezTo>
                    <a:cubicBezTo>
                      <a:pt x="255" y="948"/>
                      <a:pt x="317" y="912"/>
                      <a:pt x="342" y="827"/>
                    </a:cubicBezTo>
                    <a:cubicBezTo>
                      <a:pt x="372" y="705"/>
                      <a:pt x="433" y="614"/>
                      <a:pt x="493" y="493"/>
                    </a:cubicBezTo>
                    <a:cubicBezTo>
                      <a:pt x="554" y="401"/>
                      <a:pt x="676" y="310"/>
                      <a:pt x="706" y="189"/>
                    </a:cubicBezTo>
                    <a:cubicBezTo>
                      <a:pt x="706" y="83"/>
                      <a:pt x="637" y="0"/>
                      <a:pt x="5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4474;p44">
                <a:extLst>
                  <a:ext uri="{FF2B5EF4-FFF2-40B4-BE49-F238E27FC236}">
                    <a16:creationId xmlns:a16="http://schemas.microsoft.com/office/drawing/2014/main" id="{D073B498-8892-2F24-B57A-A2F436C64BF1}"/>
                  </a:ext>
                </a:extLst>
              </p:cNvPr>
              <p:cNvSpPr/>
              <p:nvPr/>
            </p:nvSpPr>
            <p:spPr>
              <a:xfrm>
                <a:off x="4462675" y="1869875"/>
                <a:ext cx="60825" cy="47625"/>
              </a:xfrm>
              <a:custGeom>
                <a:avLst/>
                <a:gdLst/>
                <a:ahLst/>
                <a:cxnLst/>
                <a:rect l="l" t="t" r="r" b="b"/>
                <a:pathLst>
                  <a:path w="2433" h="1905" extrusionOk="0">
                    <a:moveTo>
                      <a:pt x="1923" y="0"/>
                    </a:moveTo>
                    <a:cubicBezTo>
                      <a:pt x="1472" y="0"/>
                      <a:pt x="959" y="163"/>
                      <a:pt x="578" y="342"/>
                    </a:cubicBezTo>
                    <a:cubicBezTo>
                      <a:pt x="152" y="555"/>
                      <a:pt x="0" y="889"/>
                      <a:pt x="152" y="1345"/>
                    </a:cubicBezTo>
                    <a:cubicBezTo>
                      <a:pt x="274" y="1724"/>
                      <a:pt x="595" y="1904"/>
                      <a:pt x="897" y="1904"/>
                    </a:cubicBezTo>
                    <a:cubicBezTo>
                      <a:pt x="1274" y="1904"/>
                      <a:pt x="1621" y="1625"/>
                      <a:pt x="1520" y="1102"/>
                    </a:cubicBezTo>
                    <a:cubicBezTo>
                      <a:pt x="1520" y="1075"/>
                      <a:pt x="1496" y="1060"/>
                      <a:pt x="1469" y="1060"/>
                    </a:cubicBezTo>
                    <a:cubicBezTo>
                      <a:pt x="1436" y="1060"/>
                      <a:pt x="1399" y="1082"/>
                      <a:pt x="1399" y="1132"/>
                    </a:cubicBezTo>
                    <a:cubicBezTo>
                      <a:pt x="1399" y="1488"/>
                      <a:pt x="1116" y="1754"/>
                      <a:pt x="826" y="1754"/>
                    </a:cubicBezTo>
                    <a:cubicBezTo>
                      <a:pt x="670" y="1754"/>
                      <a:pt x="512" y="1678"/>
                      <a:pt x="396" y="1497"/>
                    </a:cubicBezTo>
                    <a:cubicBezTo>
                      <a:pt x="274" y="1254"/>
                      <a:pt x="244" y="889"/>
                      <a:pt x="426" y="676"/>
                    </a:cubicBezTo>
                    <a:cubicBezTo>
                      <a:pt x="517" y="585"/>
                      <a:pt x="639" y="525"/>
                      <a:pt x="760" y="464"/>
                    </a:cubicBezTo>
                    <a:cubicBezTo>
                      <a:pt x="1308" y="190"/>
                      <a:pt x="1794" y="221"/>
                      <a:pt x="2371" y="160"/>
                    </a:cubicBezTo>
                    <a:cubicBezTo>
                      <a:pt x="2432" y="129"/>
                      <a:pt x="2402" y="99"/>
                      <a:pt x="2371" y="69"/>
                    </a:cubicBezTo>
                    <a:cubicBezTo>
                      <a:pt x="2236" y="21"/>
                      <a:pt x="2083" y="0"/>
                      <a:pt x="19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4475;p44">
                <a:extLst>
                  <a:ext uri="{FF2B5EF4-FFF2-40B4-BE49-F238E27FC236}">
                    <a16:creationId xmlns:a16="http://schemas.microsoft.com/office/drawing/2014/main" id="{8D4672F1-D61D-FA6E-7BCD-F5FBDF132FB8}"/>
                  </a:ext>
                </a:extLst>
              </p:cNvPr>
              <p:cNvSpPr/>
              <p:nvPr/>
            </p:nvSpPr>
            <p:spPr>
              <a:xfrm>
                <a:off x="4394275" y="1900275"/>
                <a:ext cx="19575" cy="60875"/>
              </a:xfrm>
              <a:custGeom>
                <a:avLst/>
                <a:gdLst/>
                <a:ahLst/>
                <a:cxnLst/>
                <a:rect l="l" t="t" r="r" b="b"/>
                <a:pathLst>
                  <a:path w="783" h="2435" extrusionOk="0">
                    <a:moveTo>
                      <a:pt x="581" y="0"/>
                    </a:moveTo>
                    <a:cubicBezTo>
                      <a:pt x="558" y="0"/>
                      <a:pt x="535" y="11"/>
                      <a:pt x="518" y="38"/>
                    </a:cubicBezTo>
                    <a:cubicBezTo>
                      <a:pt x="31" y="768"/>
                      <a:pt x="1" y="1771"/>
                      <a:pt x="639" y="2409"/>
                    </a:cubicBezTo>
                    <a:cubicBezTo>
                      <a:pt x="657" y="2427"/>
                      <a:pt x="677" y="2434"/>
                      <a:pt x="697" y="2434"/>
                    </a:cubicBezTo>
                    <a:cubicBezTo>
                      <a:pt x="743" y="2434"/>
                      <a:pt x="782" y="2391"/>
                      <a:pt x="761" y="2348"/>
                    </a:cubicBezTo>
                    <a:cubicBezTo>
                      <a:pt x="366" y="1588"/>
                      <a:pt x="244" y="889"/>
                      <a:pt x="639" y="129"/>
                    </a:cubicBezTo>
                    <a:cubicBezTo>
                      <a:pt x="682" y="65"/>
                      <a:pt x="634" y="0"/>
                      <a:pt x="5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4476;p44">
                <a:extLst>
                  <a:ext uri="{FF2B5EF4-FFF2-40B4-BE49-F238E27FC236}">
                    <a16:creationId xmlns:a16="http://schemas.microsoft.com/office/drawing/2014/main" id="{486D4999-49B1-0C49-6ABF-335054016476}"/>
                  </a:ext>
                </a:extLst>
              </p:cNvPr>
              <p:cNvSpPr/>
              <p:nvPr/>
            </p:nvSpPr>
            <p:spPr>
              <a:xfrm>
                <a:off x="4333500" y="1975950"/>
                <a:ext cx="63100" cy="56275"/>
              </a:xfrm>
              <a:custGeom>
                <a:avLst/>
                <a:gdLst/>
                <a:ahLst/>
                <a:cxnLst/>
                <a:rect l="l" t="t" r="r" b="b"/>
                <a:pathLst>
                  <a:path w="2524" h="2251" extrusionOk="0">
                    <a:moveTo>
                      <a:pt x="592" y="0"/>
                    </a:moveTo>
                    <a:cubicBezTo>
                      <a:pt x="577" y="0"/>
                      <a:pt x="561" y="6"/>
                      <a:pt x="547" y="20"/>
                    </a:cubicBezTo>
                    <a:cubicBezTo>
                      <a:pt x="0" y="628"/>
                      <a:pt x="0" y="1601"/>
                      <a:pt x="730" y="2057"/>
                    </a:cubicBezTo>
                    <a:cubicBezTo>
                      <a:pt x="930" y="2190"/>
                      <a:pt x="1140" y="2250"/>
                      <a:pt x="1342" y="2250"/>
                    </a:cubicBezTo>
                    <a:cubicBezTo>
                      <a:pt x="1874" y="2250"/>
                      <a:pt x="2352" y="1831"/>
                      <a:pt x="2462" y="1236"/>
                    </a:cubicBezTo>
                    <a:cubicBezTo>
                      <a:pt x="2523" y="902"/>
                      <a:pt x="2493" y="476"/>
                      <a:pt x="2219" y="263"/>
                    </a:cubicBezTo>
                    <a:cubicBezTo>
                      <a:pt x="2067" y="142"/>
                      <a:pt x="1877" y="81"/>
                      <a:pt x="1687" y="81"/>
                    </a:cubicBezTo>
                    <a:cubicBezTo>
                      <a:pt x="1497" y="81"/>
                      <a:pt x="1307" y="142"/>
                      <a:pt x="1155" y="263"/>
                    </a:cubicBezTo>
                    <a:cubicBezTo>
                      <a:pt x="703" y="609"/>
                      <a:pt x="879" y="1443"/>
                      <a:pt x="1398" y="1443"/>
                    </a:cubicBezTo>
                    <a:cubicBezTo>
                      <a:pt x="1473" y="1443"/>
                      <a:pt x="1554" y="1426"/>
                      <a:pt x="1642" y="1388"/>
                    </a:cubicBezTo>
                    <a:cubicBezTo>
                      <a:pt x="1733" y="1358"/>
                      <a:pt x="1672" y="1266"/>
                      <a:pt x="1611" y="1266"/>
                    </a:cubicBezTo>
                    <a:cubicBezTo>
                      <a:pt x="1490" y="1236"/>
                      <a:pt x="1307" y="1206"/>
                      <a:pt x="1246" y="1084"/>
                    </a:cubicBezTo>
                    <a:cubicBezTo>
                      <a:pt x="1216" y="932"/>
                      <a:pt x="1216" y="780"/>
                      <a:pt x="1186" y="628"/>
                    </a:cubicBezTo>
                    <a:cubicBezTo>
                      <a:pt x="1277" y="567"/>
                      <a:pt x="1338" y="507"/>
                      <a:pt x="1398" y="446"/>
                    </a:cubicBezTo>
                    <a:cubicBezTo>
                      <a:pt x="1487" y="392"/>
                      <a:pt x="1586" y="368"/>
                      <a:pt x="1685" y="368"/>
                    </a:cubicBezTo>
                    <a:cubicBezTo>
                      <a:pt x="1922" y="368"/>
                      <a:pt x="2155" y="513"/>
                      <a:pt x="2219" y="750"/>
                    </a:cubicBezTo>
                    <a:cubicBezTo>
                      <a:pt x="2401" y="1297"/>
                      <a:pt x="2098" y="1905"/>
                      <a:pt x="1520" y="2026"/>
                    </a:cubicBezTo>
                    <a:cubicBezTo>
                      <a:pt x="1461" y="2038"/>
                      <a:pt x="1402" y="2044"/>
                      <a:pt x="1344" y="2044"/>
                    </a:cubicBezTo>
                    <a:cubicBezTo>
                      <a:pt x="958" y="2044"/>
                      <a:pt x="615" y="1789"/>
                      <a:pt x="456" y="1418"/>
                    </a:cubicBezTo>
                    <a:cubicBezTo>
                      <a:pt x="274" y="993"/>
                      <a:pt x="395" y="507"/>
                      <a:pt x="639" y="111"/>
                    </a:cubicBezTo>
                    <a:cubicBezTo>
                      <a:pt x="685" y="65"/>
                      <a:pt x="642" y="0"/>
                      <a:pt x="5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4477;p44">
                <a:extLst>
                  <a:ext uri="{FF2B5EF4-FFF2-40B4-BE49-F238E27FC236}">
                    <a16:creationId xmlns:a16="http://schemas.microsoft.com/office/drawing/2014/main" id="{CFA15E17-51C5-47CA-87FD-A85CB05081C2}"/>
                  </a:ext>
                </a:extLst>
              </p:cNvPr>
              <p:cNvSpPr/>
              <p:nvPr/>
            </p:nvSpPr>
            <p:spPr>
              <a:xfrm>
                <a:off x="4535625" y="1795975"/>
                <a:ext cx="191525" cy="167025"/>
              </a:xfrm>
              <a:custGeom>
                <a:avLst/>
                <a:gdLst/>
                <a:ahLst/>
                <a:cxnLst/>
                <a:rect l="l" t="t" r="r" b="b"/>
                <a:pathLst>
                  <a:path w="7661" h="6681" extrusionOk="0">
                    <a:moveTo>
                      <a:pt x="1362" y="1"/>
                    </a:moveTo>
                    <a:cubicBezTo>
                      <a:pt x="1340" y="1"/>
                      <a:pt x="1318" y="14"/>
                      <a:pt x="1307" y="46"/>
                    </a:cubicBezTo>
                    <a:cubicBezTo>
                      <a:pt x="882" y="806"/>
                      <a:pt x="578" y="1687"/>
                      <a:pt x="578" y="2538"/>
                    </a:cubicBezTo>
                    <a:cubicBezTo>
                      <a:pt x="548" y="2386"/>
                      <a:pt x="456" y="2204"/>
                      <a:pt x="426" y="2052"/>
                    </a:cubicBezTo>
                    <a:cubicBezTo>
                      <a:pt x="335" y="1778"/>
                      <a:pt x="244" y="1535"/>
                      <a:pt x="183" y="1262"/>
                    </a:cubicBezTo>
                    <a:cubicBezTo>
                      <a:pt x="170" y="1223"/>
                      <a:pt x="136" y="1207"/>
                      <a:pt x="101" y="1207"/>
                    </a:cubicBezTo>
                    <a:cubicBezTo>
                      <a:pt x="52" y="1207"/>
                      <a:pt x="0" y="1239"/>
                      <a:pt x="0" y="1292"/>
                    </a:cubicBezTo>
                    <a:cubicBezTo>
                      <a:pt x="0" y="1748"/>
                      <a:pt x="61" y="2508"/>
                      <a:pt x="487" y="2781"/>
                    </a:cubicBezTo>
                    <a:lnTo>
                      <a:pt x="487" y="2812"/>
                    </a:lnTo>
                    <a:cubicBezTo>
                      <a:pt x="496" y="2821"/>
                      <a:pt x="507" y="2824"/>
                      <a:pt x="519" y="2824"/>
                    </a:cubicBezTo>
                    <a:cubicBezTo>
                      <a:pt x="548" y="2824"/>
                      <a:pt x="578" y="2803"/>
                      <a:pt x="578" y="2781"/>
                    </a:cubicBezTo>
                    <a:cubicBezTo>
                      <a:pt x="596" y="2852"/>
                      <a:pt x="654" y="2902"/>
                      <a:pt x="712" y="2902"/>
                    </a:cubicBezTo>
                    <a:cubicBezTo>
                      <a:pt x="754" y="2902"/>
                      <a:pt x="796" y="2876"/>
                      <a:pt x="821" y="2812"/>
                    </a:cubicBezTo>
                    <a:cubicBezTo>
                      <a:pt x="821" y="2781"/>
                      <a:pt x="821" y="2751"/>
                      <a:pt x="821" y="2751"/>
                    </a:cubicBezTo>
                    <a:cubicBezTo>
                      <a:pt x="852" y="2751"/>
                      <a:pt x="852" y="2751"/>
                      <a:pt x="852" y="2721"/>
                    </a:cubicBezTo>
                    <a:cubicBezTo>
                      <a:pt x="1399" y="2447"/>
                      <a:pt x="1946" y="2113"/>
                      <a:pt x="2584" y="2113"/>
                    </a:cubicBezTo>
                    <a:cubicBezTo>
                      <a:pt x="3070" y="2113"/>
                      <a:pt x="3709" y="2417"/>
                      <a:pt x="3496" y="2994"/>
                    </a:cubicBezTo>
                    <a:cubicBezTo>
                      <a:pt x="3365" y="3361"/>
                      <a:pt x="3053" y="3457"/>
                      <a:pt x="2717" y="3457"/>
                    </a:cubicBezTo>
                    <a:cubicBezTo>
                      <a:pt x="2663" y="3457"/>
                      <a:pt x="2608" y="3454"/>
                      <a:pt x="2554" y="3450"/>
                    </a:cubicBezTo>
                    <a:cubicBezTo>
                      <a:pt x="2432" y="3450"/>
                      <a:pt x="2402" y="3632"/>
                      <a:pt x="2523" y="3632"/>
                    </a:cubicBezTo>
                    <a:cubicBezTo>
                      <a:pt x="2598" y="3652"/>
                      <a:pt x="2676" y="3662"/>
                      <a:pt x="2753" y="3662"/>
                    </a:cubicBezTo>
                    <a:cubicBezTo>
                      <a:pt x="3149" y="3662"/>
                      <a:pt x="3556" y="3421"/>
                      <a:pt x="3709" y="3116"/>
                    </a:cubicBezTo>
                    <a:cubicBezTo>
                      <a:pt x="4074" y="3116"/>
                      <a:pt x="4416" y="3049"/>
                      <a:pt x="4774" y="3049"/>
                    </a:cubicBezTo>
                    <a:cubicBezTo>
                      <a:pt x="4834" y="3049"/>
                      <a:pt x="4894" y="3051"/>
                      <a:pt x="4955" y="3055"/>
                    </a:cubicBezTo>
                    <a:cubicBezTo>
                      <a:pt x="5289" y="3085"/>
                      <a:pt x="5867" y="3116"/>
                      <a:pt x="5776" y="3663"/>
                    </a:cubicBezTo>
                    <a:cubicBezTo>
                      <a:pt x="5735" y="3906"/>
                      <a:pt x="5586" y="4017"/>
                      <a:pt x="5436" y="4017"/>
                    </a:cubicBezTo>
                    <a:cubicBezTo>
                      <a:pt x="5249" y="4017"/>
                      <a:pt x="5060" y="3845"/>
                      <a:pt x="5077" y="3541"/>
                    </a:cubicBezTo>
                    <a:cubicBezTo>
                      <a:pt x="5077" y="3503"/>
                      <a:pt x="5028" y="3464"/>
                      <a:pt x="4984" y="3464"/>
                    </a:cubicBezTo>
                    <a:cubicBezTo>
                      <a:pt x="4959" y="3464"/>
                      <a:pt x="4936" y="3477"/>
                      <a:pt x="4925" y="3511"/>
                    </a:cubicBezTo>
                    <a:cubicBezTo>
                      <a:pt x="4724" y="3949"/>
                      <a:pt x="5049" y="4233"/>
                      <a:pt x="5393" y="4233"/>
                    </a:cubicBezTo>
                    <a:cubicBezTo>
                      <a:pt x="5622" y="4233"/>
                      <a:pt x="5861" y="4107"/>
                      <a:pt x="5958" y="3815"/>
                    </a:cubicBezTo>
                    <a:cubicBezTo>
                      <a:pt x="6292" y="3906"/>
                      <a:pt x="6566" y="4088"/>
                      <a:pt x="6779" y="4362"/>
                    </a:cubicBezTo>
                    <a:cubicBezTo>
                      <a:pt x="6748" y="4757"/>
                      <a:pt x="6718" y="5183"/>
                      <a:pt x="6596" y="5608"/>
                    </a:cubicBezTo>
                    <a:cubicBezTo>
                      <a:pt x="6475" y="5973"/>
                      <a:pt x="6262" y="6277"/>
                      <a:pt x="6080" y="6611"/>
                    </a:cubicBezTo>
                    <a:cubicBezTo>
                      <a:pt x="6055" y="6636"/>
                      <a:pt x="6090" y="6680"/>
                      <a:pt x="6137" y="6680"/>
                    </a:cubicBezTo>
                    <a:cubicBezTo>
                      <a:pt x="6148" y="6680"/>
                      <a:pt x="6159" y="6678"/>
                      <a:pt x="6171" y="6672"/>
                    </a:cubicBezTo>
                    <a:cubicBezTo>
                      <a:pt x="6840" y="6277"/>
                      <a:pt x="6991" y="5335"/>
                      <a:pt x="6931" y="4575"/>
                    </a:cubicBezTo>
                    <a:lnTo>
                      <a:pt x="6931" y="4575"/>
                    </a:lnTo>
                    <a:cubicBezTo>
                      <a:pt x="6961" y="4605"/>
                      <a:pt x="6991" y="4636"/>
                      <a:pt x="7022" y="4696"/>
                    </a:cubicBezTo>
                    <a:cubicBezTo>
                      <a:pt x="7326" y="5274"/>
                      <a:pt x="7235" y="5760"/>
                      <a:pt x="7143" y="6398"/>
                    </a:cubicBezTo>
                    <a:cubicBezTo>
                      <a:pt x="7143" y="6419"/>
                      <a:pt x="7172" y="6455"/>
                      <a:pt x="7200" y="6455"/>
                    </a:cubicBezTo>
                    <a:cubicBezTo>
                      <a:pt x="7213" y="6455"/>
                      <a:pt x="7225" y="6448"/>
                      <a:pt x="7235" y="6429"/>
                    </a:cubicBezTo>
                    <a:cubicBezTo>
                      <a:pt x="7660" y="5912"/>
                      <a:pt x="7508" y="5122"/>
                      <a:pt x="7204" y="4575"/>
                    </a:cubicBezTo>
                    <a:cubicBezTo>
                      <a:pt x="7002" y="4170"/>
                      <a:pt x="6580" y="3628"/>
                      <a:pt x="6068" y="3628"/>
                    </a:cubicBezTo>
                    <a:cubicBezTo>
                      <a:pt x="6042" y="3628"/>
                      <a:pt x="6015" y="3630"/>
                      <a:pt x="5988" y="3632"/>
                    </a:cubicBezTo>
                    <a:cubicBezTo>
                      <a:pt x="6096" y="2967"/>
                      <a:pt x="5308" y="2741"/>
                      <a:pt x="4589" y="2741"/>
                    </a:cubicBezTo>
                    <a:cubicBezTo>
                      <a:pt x="4291" y="2741"/>
                      <a:pt x="4005" y="2780"/>
                      <a:pt x="3800" y="2842"/>
                    </a:cubicBezTo>
                    <a:cubicBezTo>
                      <a:pt x="3830" y="2660"/>
                      <a:pt x="3770" y="2508"/>
                      <a:pt x="3648" y="2325"/>
                    </a:cubicBezTo>
                    <a:cubicBezTo>
                      <a:pt x="3410" y="2001"/>
                      <a:pt x="3080" y="1880"/>
                      <a:pt x="2720" y="1880"/>
                    </a:cubicBezTo>
                    <a:cubicBezTo>
                      <a:pt x="2069" y="1880"/>
                      <a:pt x="1321" y="2275"/>
                      <a:pt x="852" y="2569"/>
                    </a:cubicBezTo>
                    <a:cubicBezTo>
                      <a:pt x="1064" y="1748"/>
                      <a:pt x="1186" y="897"/>
                      <a:pt x="1429" y="107"/>
                    </a:cubicBezTo>
                    <a:cubicBezTo>
                      <a:pt x="1449" y="47"/>
                      <a:pt x="1404" y="1"/>
                      <a:pt x="1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4478;p44">
                <a:extLst>
                  <a:ext uri="{FF2B5EF4-FFF2-40B4-BE49-F238E27FC236}">
                    <a16:creationId xmlns:a16="http://schemas.microsoft.com/office/drawing/2014/main" id="{71ADC804-38FF-6E6F-6931-21F285ED40B3}"/>
                  </a:ext>
                </a:extLst>
              </p:cNvPr>
              <p:cNvSpPr/>
              <p:nvPr/>
            </p:nvSpPr>
            <p:spPr>
              <a:xfrm>
                <a:off x="4332725" y="2063475"/>
                <a:ext cx="35000" cy="22425"/>
              </a:xfrm>
              <a:custGeom>
                <a:avLst/>
                <a:gdLst/>
                <a:ahLst/>
                <a:cxnLst/>
                <a:rect l="l" t="t" r="r" b="b"/>
                <a:pathLst>
                  <a:path w="1400" h="897" extrusionOk="0">
                    <a:moveTo>
                      <a:pt x="1188" y="1"/>
                    </a:moveTo>
                    <a:cubicBezTo>
                      <a:pt x="1015" y="1"/>
                      <a:pt x="851" y="114"/>
                      <a:pt x="670" y="227"/>
                    </a:cubicBezTo>
                    <a:cubicBezTo>
                      <a:pt x="426" y="379"/>
                      <a:pt x="183" y="562"/>
                      <a:pt x="31" y="805"/>
                    </a:cubicBezTo>
                    <a:cubicBezTo>
                      <a:pt x="1" y="866"/>
                      <a:pt x="62" y="896"/>
                      <a:pt x="92" y="896"/>
                    </a:cubicBezTo>
                    <a:cubicBezTo>
                      <a:pt x="335" y="775"/>
                      <a:pt x="518" y="592"/>
                      <a:pt x="730" y="471"/>
                    </a:cubicBezTo>
                    <a:cubicBezTo>
                      <a:pt x="943" y="349"/>
                      <a:pt x="1156" y="197"/>
                      <a:pt x="1369" y="106"/>
                    </a:cubicBezTo>
                    <a:cubicBezTo>
                      <a:pt x="1399" y="75"/>
                      <a:pt x="1399" y="45"/>
                      <a:pt x="1369" y="45"/>
                    </a:cubicBezTo>
                    <a:cubicBezTo>
                      <a:pt x="1307" y="14"/>
                      <a:pt x="1247" y="1"/>
                      <a:pt x="1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4479;p44">
                <a:extLst>
                  <a:ext uri="{FF2B5EF4-FFF2-40B4-BE49-F238E27FC236}">
                    <a16:creationId xmlns:a16="http://schemas.microsoft.com/office/drawing/2014/main" id="{6C2D3945-A806-F27E-EEF5-F17B339E41CE}"/>
                  </a:ext>
                </a:extLst>
              </p:cNvPr>
              <p:cNvSpPr/>
              <p:nvPr/>
            </p:nvSpPr>
            <p:spPr>
              <a:xfrm>
                <a:off x="4326100" y="2079625"/>
                <a:ext cx="33800" cy="28600"/>
              </a:xfrm>
              <a:custGeom>
                <a:avLst/>
                <a:gdLst/>
                <a:ahLst/>
                <a:cxnLst/>
                <a:rect l="l" t="t" r="r" b="b"/>
                <a:pathLst>
                  <a:path w="1352" h="1144" extrusionOk="0">
                    <a:moveTo>
                      <a:pt x="1263" y="1"/>
                    </a:moveTo>
                    <a:cubicBezTo>
                      <a:pt x="1255" y="1"/>
                      <a:pt x="1247" y="3"/>
                      <a:pt x="1238" y="7"/>
                    </a:cubicBezTo>
                    <a:cubicBezTo>
                      <a:pt x="752" y="250"/>
                      <a:pt x="266" y="584"/>
                      <a:pt x="23" y="1071"/>
                    </a:cubicBezTo>
                    <a:cubicBezTo>
                      <a:pt x="0" y="1115"/>
                      <a:pt x="27" y="1144"/>
                      <a:pt x="55" y="1144"/>
                    </a:cubicBezTo>
                    <a:cubicBezTo>
                      <a:pt x="65" y="1144"/>
                      <a:pt x="75" y="1140"/>
                      <a:pt x="83" y="1132"/>
                    </a:cubicBezTo>
                    <a:cubicBezTo>
                      <a:pt x="479" y="767"/>
                      <a:pt x="843" y="402"/>
                      <a:pt x="1299" y="129"/>
                    </a:cubicBezTo>
                    <a:cubicBezTo>
                      <a:pt x="1352" y="76"/>
                      <a:pt x="1314" y="1"/>
                      <a:pt x="1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4480;p44">
                <a:extLst>
                  <a:ext uri="{FF2B5EF4-FFF2-40B4-BE49-F238E27FC236}">
                    <a16:creationId xmlns:a16="http://schemas.microsoft.com/office/drawing/2014/main" id="{99D39593-2C74-200D-04EA-E120B63A4670}"/>
                  </a:ext>
                </a:extLst>
              </p:cNvPr>
              <p:cNvSpPr/>
              <p:nvPr/>
            </p:nvSpPr>
            <p:spPr>
              <a:xfrm>
                <a:off x="4739275" y="2089450"/>
                <a:ext cx="37250" cy="6800"/>
              </a:xfrm>
              <a:custGeom>
                <a:avLst/>
                <a:gdLst/>
                <a:ahLst/>
                <a:cxnLst/>
                <a:rect l="l" t="t" r="r" b="b"/>
                <a:pathLst>
                  <a:path w="1490" h="272" extrusionOk="0">
                    <a:moveTo>
                      <a:pt x="1113" y="0"/>
                    </a:moveTo>
                    <a:cubicBezTo>
                      <a:pt x="857" y="0"/>
                      <a:pt x="608" y="18"/>
                      <a:pt x="362" y="18"/>
                    </a:cubicBezTo>
                    <a:cubicBezTo>
                      <a:pt x="272" y="18"/>
                      <a:pt x="182" y="16"/>
                      <a:pt x="92" y="9"/>
                    </a:cubicBezTo>
                    <a:cubicBezTo>
                      <a:pt x="1" y="9"/>
                      <a:pt x="1" y="131"/>
                      <a:pt x="61" y="131"/>
                    </a:cubicBezTo>
                    <a:cubicBezTo>
                      <a:pt x="328" y="207"/>
                      <a:pt x="630" y="271"/>
                      <a:pt x="916" y="271"/>
                    </a:cubicBezTo>
                    <a:cubicBezTo>
                      <a:pt x="1087" y="271"/>
                      <a:pt x="1251" y="248"/>
                      <a:pt x="1399" y="191"/>
                    </a:cubicBezTo>
                    <a:cubicBezTo>
                      <a:pt x="1490" y="131"/>
                      <a:pt x="1490" y="9"/>
                      <a:pt x="1399" y="9"/>
                    </a:cubicBezTo>
                    <a:cubicBezTo>
                      <a:pt x="1302" y="3"/>
                      <a:pt x="1207" y="0"/>
                      <a:pt x="11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4481;p44">
                <a:extLst>
                  <a:ext uri="{FF2B5EF4-FFF2-40B4-BE49-F238E27FC236}">
                    <a16:creationId xmlns:a16="http://schemas.microsoft.com/office/drawing/2014/main" id="{136DC53F-C0E6-5387-0502-95F835105D26}"/>
                  </a:ext>
                </a:extLst>
              </p:cNvPr>
              <p:cNvSpPr/>
              <p:nvPr/>
            </p:nvSpPr>
            <p:spPr>
              <a:xfrm>
                <a:off x="4442925" y="1908875"/>
                <a:ext cx="33450" cy="49000"/>
              </a:xfrm>
              <a:custGeom>
                <a:avLst/>
                <a:gdLst/>
                <a:ahLst/>
                <a:cxnLst/>
                <a:rect l="l" t="t" r="r" b="b"/>
                <a:pathLst>
                  <a:path w="1338" h="1960" extrusionOk="0">
                    <a:moveTo>
                      <a:pt x="757" y="0"/>
                    </a:moveTo>
                    <a:cubicBezTo>
                      <a:pt x="739" y="0"/>
                      <a:pt x="719" y="9"/>
                      <a:pt x="699" y="28"/>
                    </a:cubicBezTo>
                    <a:cubicBezTo>
                      <a:pt x="213" y="332"/>
                      <a:pt x="0" y="1031"/>
                      <a:pt x="213" y="1548"/>
                    </a:cubicBezTo>
                    <a:cubicBezTo>
                      <a:pt x="326" y="1823"/>
                      <a:pt x="551" y="1960"/>
                      <a:pt x="782" y="1960"/>
                    </a:cubicBezTo>
                    <a:cubicBezTo>
                      <a:pt x="986" y="1960"/>
                      <a:pt x="1195" y="1853"/>
                      <a:pt x="1338" y="1639"/>
                    </a:cubicBezTo>
                    <a:cubicBezTo>
                      <a:pt x="1338" y="1609"/>
                      <a:pt x="1307" y="1609"/>
                      <a:pt x="1277" y="1609"/>
                    </a:cubicBezTo>
                    <a:cubicBezTo>
                      <a:pt x="1161" y="1708"/>
                      <a:pt x="1042" y="1751"/>
                      <a:pt x="931" y="1751"/>
                    </a:cubicBezTo>
                    <a:cubicBezTo>
                      <a:pt x="634" y="1751"/>
                      <a:pt x="387" y="1446"/>
                      <a:pt x="365" y="1092"/>
                    </a:cubicBezTo>
                    <a:cubicBezTo>
                      <a:pt x="365" y="758"/>
                      <a:pt x="487" y="393"/>
                      <a:pt x="790" y="180"/>
                    </a:cubicBezTo>
                    <a:cubicBezTo>
                      <a:pt x="862" y="109"/>
                      <a:pt x="821" y="0"/>
                      <a:pt x="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4482;p44">
                <a:extLst>
                  <a:ext uri="{FF2B5EF4-FFF2-40B4-BE49-F238E27FC236}">
                    <a16:creationId xmlns:a16="http://schemas.microsoft.com/office/drawing/2014/main" id="{6EC29DD2-73C6-0043-D618-2695C3EA8824}"/>
                  </a:ext>
                </a:extLst>
              </p:cNvPr>
              <p:cNvSpPr/>
              <p:nvPr/>
            </p:nvSpPr>
            <p:spPr>
              <a:xfrm>
                <a:off x="4461150" y="1927075"/>
                <a:ext cx="19025" cy="15775"/>
              </a:xfrm>
              <a:custGeom>
                <a:avLst/>
                <a:gdLst/>
                <a:ahLst/>
                <a:cxnLst/>
                <a:rect l="l" t="t" r="r" b="b"/>
                <a:pathLst>
                  <a:path w="761" h="631" extrusionOk="0">
                    <a:moveTo>
                      <a:pt x="318" y="0"/>
                    </a:moveTo>
                    <a:cubicBezTo>
                      <a:pt x="201" y="0"/>
                      <a:pt x="85" y="45"/>
                      <a:pt x="31" y="151"/>
                    </a:cubicBezTo>
                    <a:cubicBezTo>
                      <a:pt x="1" y="182"/>
                      <a:pt x="1" y="212"/>
                      <a:pt x="31" y="243"/>
                    </a:cubicBezTo>
                    <a:cubicBezTo>
                      <a:pt x="58" y="287"/>
                      <a:pt x="87" y="303"/>
                      <a:pt x="118" y="303"/>
                    </a:cubicBezTo>
                    <a:cubicBezTo>
                      <a:pt x="191" y="303"/>
                      <a:pt x="271" y="212"/>
                      <a:pt x="335" y="212"/>
                    </a:cubicBezTo>
                    <a:cubicBezTo>
                      <a:pt x="347" y="210"/>
                      <a:pt x="359" y="210"/>
                      <a:pt x="371" y="210"/>
                    </a:cubicBezTo>
                    <a:cubicBezTo>
                      <a:pt x="561" y="210"/>
                      <a:pt x="669" y="435"/>
                      <a:pt x="669" y="607"/>
                    </a:cubicBezTo>
                    <a:cubicBezTo>
                      <a:pt x="669" y="623"/>
                      <a:pt x="677" y="630"/>
                      <a:pt x="688" y="630"/>
                    </a:cubicBezTo>
                    <a:cubicBezTo>
                      <a:pt x="700" y="630"/>
                      <a:pt x="715" y="623"/>
                      <a:pt x="730" y="607"/>
                    </a:cubicBezTo>
                    <a:cubicBezTo>
                      <a:pt x="761" y="395"/>
                      <a:pt x="730" y="182"/>
                      <a:pt x="548" y="60"/>
                    </a:cubicBezTo>
                    <a:cubicBezTo>
                      <a:pt x="485" y="22"/>
                      <a:pt x="401" y="0"/>
                      <a:pt x="3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4483;p44">
                <a:extLst>
                  <a:ext uri="{FF2B5EF4-FFF2-40B4-BE49-F238E27FC236}">
                    <a16:creationId xmlns:a16="http://schemas.microsoft.com/office/drawing/2014/main" id="{FDC9D74D-7599-C03B-84AD-CC3A77BF8C17}"/>
                  </a:ext>
                </a:extLst>
              </p:cNvPr>
              <p:cNvSpPr/>
              <p:nvPr/>
            </p:nvSpPr>
            <p:spPr>
              <a:xfrm>
                <a:off x="4621825" y="1933250"/>
                <a:ext cx="33875" cy="21200"/>
              </a:xfrm>
              <a:custGeom>
                <a:avLst/>
                <a:gdLst/>
                <a:ahLst/>
                <a:cxnLst/>
                <a:rect l="l" t="t" r="r" b="b"/>
                <a:pathLst>
                  <a:path w="1355" h="848" extrusionOk="0">
                    <a:moveTo>
                      <a:pt x="335" y="1"/>
                    </a:moveTo>
                    <a:cubicBezTo>
                      <a:pt x="317" y="1"/>
                      <a:pt x="300" y="8"/>
                      <a:pt x="291" y="26"/>
                    </a:cubicBezTo>
                    <a:cubicBezTo>
                      <a:pt x="1" y="428"/>
                      <a:pt x="483" y="847"/>
                      <a:pt x="915" y="847"/>
                    </a:cubicBezTo>
                    <a:cubicBezTo>
                      <a:pt x="1071" y="847"/>
                      <a:pt x="1220" y="793"/>
                      <a:pt x="1325" y="664"/>
                    </a:cubicBezTo>
                    <a:cubicBezTo>
                      <a:pt x="1355" y="634"/>
                      <a:pt x="1325" y="604"/>
                      <a:pt x="1294" y="604"/>
                    </a:cubicBezTo>
                    <a:cubicBezTo>
                      <a:pt x="1189" y="621"/>
                      <a:pt x="1084" y="639"/>
                      <a:pt x="978" y="639"/>
                    </a:cubicBezTo>
                    <a:cubicBezTo>
                      <a:pt x="901" y="639"/>
                      <a:pt x="824" y="629"/>
                      <a:pt x="747" y="604"/>
                    </a:cubicBezTo>
                    <a:cubicBezTo>
                      <a:pt x="565" y="543"/>
                      <a:pt x="291" y="330"/>
                      <a:pt x="413" y="87"/>
                    </a:cubicBezTo>
                    <a:cubicBezTo>
                      <a:pt x="434" y="44"/>
                      <a:pt x="380" y="1"/>
                      <a:pt x="3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4484;p44">
                <a:extLst>
                  <a:ext uri="{FF2B5EF4-FFF2-40B4-BE49-F238E27FC236}">
                    <a16:creationId xmlns:a16="http://schemas.microsoft.com/office/drawing/2014/main" id="{0DA3C256-EE7D-0C37-A7F5-3D616682B4E3}"/>
                  </a:ext>
                </a:extLst>
              </p:cNvPr>
              <p:cNvSpPr/>
              <p:nvPr/>
            </p:nvSpPr>
            <p:spPr>
              <a:xfrm>
                <a:off x="4602150" y="1896900"/>
                <a:ext cx="71050" cy="40400"/>
              </a:xfrm>
              <a:custGeom>
                <a:avLst/>
                <a:gdLst/>
                <a:ahLst/>
                <a:cxnLst/>
                <a:rect l="l" t="t" r="r" b="b"/>
                <a:pathLst>
                  <a:path w="2842" h="1616" extrusionOk="0">
                    <a:moveTo>
                      <a:pt x="1255" y="0"/>
                    </a:moveTo>
                    <a:cubicBezTo>
                      <a:pt x="560" y="0"/>
                      <a:pt x="1" y="642"/>
                      <a:pt x="166" y="1358"/>
                    </a:cubicBezTo>
                    <a:cubicBezTo>
                      <a:pt x="180" y="1412"/>
                      <a:pt x="216" y="1436"/>
                      <a:pt x="256" y="1436"/>
                    </a:cubicBezTo>
                    <a:cubicBezTo>
                      <a:pt x="307" y="1436"/>
                      <a:pt x="362" y="1396"/>
                      <a:pt x="379" y="1328"/>
                    </a:cubicBezTo>
                    <a:cubicBezTo>
                      <a:pt x="409" y="751"/>
                      <a:pt x="622" y="295"/>
                      <a:pt x="1321" y="295"/>
                    </a:cubicBezTo>
                    <a:cubicBezTo>
                      <a:pt x="1899" y="295"/>
                      <a:pt x="2811" y="872"/>
                      <a:pt x="2476" y="1602"/>
                    </a:cubicBezTo>
                    <a:cubicBezTo>
                      <a:pt x="2476" y="1602"/>
                      <a:pt x="2490" y="1615"/>
                      <a:pt x="2499" y="1615"/>
                    </a:cubicBezTo>
                    <a:cubicBezTo>
                      <a:pt x="2503" y="1615"/>
                      <a:pt x="2507" y="1612"/>
                      <a:pt x="2507" y="1602"/>
                    </a:cubicBezTo>
                    <a:cubicBezTo>
                      <a:pt x="2841" y="872"/>
                      <a:pt x="2233" y="143"/>
                      <a:pt x="1473" y="21"/>
                    </a:cubicBezTo>
                    <a:cubicBezTo>
                      <a:pt x="1400" y="7"/>
                      <a:pt x="1327" y="0"/>
                      <a:pt x="1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4485;p44">
                <a:extLst>
                  <a:ext uri="{FF2B5EF4-FFF2-40B4-BE49-F238E27FC236}">
                    <a16:creationId xmlns:a16="http://schemas.microsoft.com/office/drawing/2014/main" id="{CC527E14-A37A-EFB8-7551-C68A44511663}"/>
                  </a:ext>
                </a:extLst>
              </p:cNvPr>
              <p:cNvSpPr/>
              <p:nvPr/>
            </p:nvSpPr>
            <p:spPr>
              <a:xfrm>
                <a:off x="4404925" y="2222325"/>
                <a:ext cx="89450" cy="35525"/>
              </a:xfrm>
              <a:custGeom>
                <a:avLst/>
                <a:gdLst/>
                <a:ahLst/>
                <a:cxnLst/>
                <a:rect l="l" t="t" r="r" b="b"/>
                <a:pathLst>
                  <a:path w="3578" h="1421" extrusionOk="0">
                    <a:moveTo>
                      <a:pt x="1910" y="1"/>
                    </a:moveTo>
                    <a:cubicBezTo>
                      <a:pt x="1287" y="1"/>
                      <a:pt x="655" y="110"/>
                      <a:pt x="92" y="287"/>
                    </a:cubicBezTo>
                    <a:cubicBezTo>
                      <a:pt x="0" y="348"/>
                      <a:pt x="0" y="530"/>
                      <a:pt x="122" y="530"/>
                    </a:cubicBezTo>
                    <a:cubicBezTo>
                      <a:pt x="396" y="500"/>
                      <a:pt x="608" y="469"/>
                      <a:pt x="851" y="469"/>
                    </a:cubicBezTo>
                    <a:cubicBezTo>
                      <a:pt x="791" y="895"/>
                      <a:pt x="1186" y="1351"/>
                      <a:pt x="1642" y="1412"/>
                    </a:cubicBezTo>
                    <a:cubicBezTo>
                      <a:pt x="1679" y="1417"/>
                      <a:pt x="1716" y="1420"/>
                      <a:pt x="1751" y="1420"/>
                    </a:cubicBezTo>
                    <a:cubicBezTo>
                      <a:pt x="2261" y="1420"/>
                      <a:pt x="2552" y="831"/>
                      <a:pt x="2523" y="348"/>
                    </a:cubicBezTo>
                    <a:lnTo>
                      <a:pt x="2523" y="348"/>
                    </a:lnTo>
                    <a:cubicBezTo>
                      <a:pt x="2827" y="378"/>
                      <a:pt x="3131" y="408"/>
                      <a:pt x="3435" y="439"/>
                    </a:cubicBezTo>
                    <a:cubicBezTo>
                      <a:pt x="3448" y="442"/>
                      <a:pt x="3461" y="444"/>
                      <a:pt x="3472" y="444"/>
                    </a:cubicBezTo>
                    <a:cubicBezTo>
                      <a:pt x="3562" y="444"/>
                      <a:pt x="3577" y="344"/>
                      <a:pt x="3496" y="317"/>
                    </a:cubicBezTo>
                    <a:lnTo>
                      <a:pt x="3496" y="287"/>
                    </a:lnTo>
                    <a:cubicBezTo>
                      <a:pt x="3010" y="87"/>
                      <a:pt x="2463" y="1"/>
                      <a:pt x="19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4486;p44">
                <a:extLst>
                  <a:ext uri="{FF2B5EF4-FFF2-40B4-BE49-F238E27FC236}">
                    <a16:creationId xmlns:a16="http://schemas.microsoft.com/office/drawing/2014/main" id="{13861ABE-8608-5BE9-D015-CCC732AE4B66}"/>
                  </a:ext>
                </a:extLst>
              </p:cNvPr>
              <p:cNvSpPr/>
              <p:nvPr/>
            </p:nvSpPr>
            <p:spPr>
              <a:xfrm>
                <a:off x="4607225" y="2183350"/>
                <a:ext cx="103800" cy="27275"/>
              </a:xfrm>
              <a:custGeom>
                <a:avLst/>
                <a:gdLst/>
                <a:ahLst/>
                <a:cxnLst/>
                <a:rect l="l" t="t" r="r" b="b"/>
                <a:pathLst>
                  <a:path w="4152" h="1091" extrusionOk="0">
                    <a:moveTo>
                      <a:pt x="1668" y="1"/>
                    </a:moveTo>
                    <a:cubicBezTo>
                      <a:pt x="1111" y="1"/>
                      <a:pt x="577" y="116"/>
                      <a:pt x="176" y="357"/>
                    </a:cubicBezTo>
                    <a:cubicBezTo>
                      <a:pt x="1" y="444"/>
                      <a:pt x="50" y="784"/>
                      <a:pt x="269" y="784"/>
                    </a:cubicBezTo>
                    <a:cubicBezTo>
                      <a:pt x="279" y="784"/>
                      <a:pt x="288" y="783"/>
                      <a:pt x="298" y="782"/>
                    </a:cubicBezTo>
                    <a:cubicBezTo>
                      <a:pt x="812" y="733"/>
                      <a:pt x="1327" y="605"/>
                      <a:pt x="1857" y="605"/>
                    </a:cubicBezTo>
                    <a:cubicBezTo>
                      <a:pt x="1985" y="605"/>
                      <a:pt x="2113" y="612"/>
                      <a:pt x="2243" y="630"/>
                    </a:cubicBezTo>
                    <a:cubicBezTo>
                      <a:pt x="2851" y="691"/>
                      <a:pt x="3368" y="995"/>
                      <a:pt x="3976" y="1086"/>
                    </a:cubicBezTo>
                    <a:cubicBezTo>
                      <a:pt x="3989" y="1089"/>
                      <a:pt x="4001" y="1091"/>
                      <a:pt x="4012" y="1091"/>
                    </a:cubicBezTo>
                    <a:cubicBezTo>
                      <a:pt x="4109" y="1091"/>
                      <a:pt x="4151" y="985"/>
                      <a:pt x="4097" y="904"/>
                    </a:cubicBezTo>
                    <a:cubicBezTo>
                      <a:pt x="3567" y="316"/>
                      <a:pt x="2588" y="1"/>
                      <a:pt x="1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4487;p44">
                <a:extLst>
                  <a:ext uri="{FF2B5EF4-FFF2-40B4-BE49-F238E27FC236}">
                    <a16:creationId xmlns:a16="http://schemas.microsoft.com/office/drawing/2014/main" id="{61BDAC56-F722-C3E5-2227-990EA33B36E9}"/>
                  </a:ext>
                </a:extLst>
              </p:cNvPr>
              <p:cNvSpPr/>
              <p:nvPr/>
            </p:nvSpPr>
            <p:spPr>
              <a:xfrm>
                <a:off x="4606300" y="2233725"/>
                <a:ext cx="89475" cy="36075"/>
              </a:xfrm>
              <a:custGeom>
                <a:avLst/>
                <a:gdLst/>
                <a:ahLst/>
                <a:cxnLst/>
                <a:rect l="l" t="t" r="r" b="b"/>
                <a:pathLst>
                  <a:path w="3579" h="1443" extrusionOk="0">
                    <a:moveTo>
                      <a:pt x="1329" y="0"/>
                    </a:moveTo>
                    <a:cubicBezTo>
                      <a:pt x="898" y="0"/>
                      <a:pt x="476" y="60"/>
                      <a:pt x="91" y="196"/>
                    </a:cubicBezTo>
                    <a:cubicBezTo>
                      <a:pt x="0" y="226"/>
                      <a:pt x="0" y="348"/>
                      <a:pt x="91" y="348"/>
                    </a:cubicBezTo>
                    <a:cubicBezTo>
                      <a:pt x="426" y="317"/>
                      <a:pt x="730" y="317"/>
                      <a:pt x="1034" y="317"/>
                    </a:cubicBezTo>
                    <a:cubicBezTo>
                      <a:pt x="1004" y="822"/>
                      <a:pt x="1264" y="1443"/>
                      <a:pt x="1815" y="1443"/>
                    </a:cubicBezTo>
                    <a:cubicBezTo>
                      <a:pt x="1828" y="1443"/>
                      <a:pt x="1841" y="1443"/>
                      <a:pt x="1854" y="1442"/>
                    </a:cubicBezTo>
                    <a:cubicBezTo>
                      <a:pt x="2310" y="1411"/>
                      <a:pt x="2736" y="986"/>
                      <a:pt x="2705" y="530"/>
                    </a:cubicBezTo>
                    <a:lnTo>
                      <a:pt x="2705" y="530"/>
                    </a:lnTo>
                    <a:cubicBezTo>
                      <a:pt x="2918" y="560"/>
                      <a:pt x="3161" y="621"/>
                      <a:pt x="3405" y="652"/>
                    </a:cubicBezTo>
                    <a:cubicBezTo>
                      <a:pt x="3415" y="654"/>
                      <a:pt x="3424" y="655"/>
                      <a:pt x="3433" y="655"/>
                    </a:cubicBezTo>
                    <a:cubicBezTo>
                      <a:pt x="3560" y="655"/>
                      <a:pt x="3579" y="467"/>
                      <a:pt x="3465" y="439"/>
                    </a:cubicBezTo>
                    <a:cubicBezTo>
                      <a:pt x="2816" y="171"/>
                      <a:pt x="2059" y="0"/>
                      <a:pt x="1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4488;p44">
                <a:extLst>
                  <a:ext uri="{FF2B5EF4-FFF2-40B4-BE49-F238E27FC236}">
                    <a16:creationId xmlns:a16="http://schemas.microsoft.com/office/drawing/2014/main" id="{82CCFA22-356C-81B0-0995-FC4433298E07}"/>
                  </a:ext>
                </a:extLst>
              </p:cNvPr>
              <p:cNvSpPr/>
              <p:nvPr/>
            </p:nvSpPr>
            <p:spPr>
              <a:xfrm>
                <a:off x="4412525" y="2651275"/>
                <a:ext cx="281200" cy="47200"/>
              </a:xfrm>
              <a:custGeom>
                <a:avLst/>
                <a:gdLst/>
                <a:ahLst/>
                <a:cxnLst/>
                <a:rect l="l" t="t" r="r" b="b"/>
                <a:pathLst>
                  <a:path w="11248" h="1888" extrusionOk="0">
                    <a:moveTo>
                      <a:pt x="11010" y="1"/>
                    </a:moveTo>
                    <a:cubicBezTo>
                      <a:pt x="10980" y="1"/>
                      <a:pt x="10947" y="9"/>
                      <a:pt x="10912" y="29"/>
                    </a:cubicBezTo>
                    <a:cubicBezTo>
                      <a:pt x="9028" y="941"/>
                      <a:pt x="7052" y="1427"/>
                      <a:pt x="4924" y="1457"/>
                    </a:cubicBezTo>
                    <a:cubicBezTo>
                      <a:pt x="4872" y="1458"/>
                      <a:pt x="4819" y="1459"/>
                      <a:pt x="4767" y="1459"/>
                    </a:cubicBezTo>
                    <a:cubicBezTo>
                      <a:pt x="3081" y="1459"/>
                      <a:pt x="1774" y="990"/>
                      <a:pt x="152" y="606"/>
                    </a:cubicBezTo>
                    <a:cubicBezTo>
                      <a:pt x="61" y="606"/>
                      <a:pt x="0" y="728"/>
                      <a:pt x="92" y="789"/>
                    </a:cubicBezTo>
                    <a:cubicBezTo>
                      <a:pt x="1444" y="1565"/>
                      <a:pt x="2998" y="1888"/>
                      <a:pt x="4586" y="1888"/>
                    </a:cubicBezTo>
                    <a:cubicBezTo>
                      <a:pt x="6850" y="1888"/>
                      <a:pt x="9183" y="1232"/>
                      <a:pt x="11095" y="302"/>
                    </a:cubicBezTo>
                    <a:cubicBezTo>
                      <a:pt x="11248" y="226"/>
                      <a:pt x="11166" y="1"/>
                      <a:pt x="110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4489;p44">
                <a:extLst>
                  <a:ext uri="{FF2B5EF4-FFF2-40B4-BE49-F238E27FC236}">
                    <a16:creationId xmlns:a16="http://schemas.microsoft.com/office/drawing/2014/main" id="{EB0CB6D2-B546-11C2-87E1-C59B2D5C7FB6}"/>
                  </a:ext>
                </a:extLst>
              </p:cNvPr>
              <p:cNvSpPr/>
              <p:nvPr/>
            </p:nvSpPr>
            <p:spPr>
              <a:xfrm>
                <a:off x="4338525" y="2719275"/>
                <a:ext cx="286025" cy="66325"/>
              </a:xfrm>
              <a:custGeom>
                <a:avLst/>
                <a:gdLst/>
                <a:ahLst/>
                <a:cxnLst/>
                <a:rect l="l" t="t" r="r" b="b"/>
                <a:pathLst>
                  <a:path w="11441" h="2653" extrusionOk="0">
                    <a:moveTo>
                      <a:pt x="139" y="0"/>
                    </a:moveTo>
                    <a:cubicBezTo>
                      <a:pt x="49" y="0"/>
                      <a:pt x="1" y="120"/>
                      <a:pt x="103" y="196"/>
                    </a:cubicBezTo>
                    <a:cubicBezTo>
                      <a:pt x="2644" y="1843"/>
                      <a:pt x="5657" y="2652"/>
                      <a:pt x="8680" y="2652"/>
                    </a:cubicBezTo>
                    <a:cubicBezTo>
                      <a:pt x="9563" y="2652"/>
                      <a:pt x="10446" y="2583"/>
                      <a:pt x="11319" y="2446"/>
                    </a:cubicBezTo>
                    <a:cubicBezTo>
                      <a:pt x="11441" y="2415"/>
                      <a:pt x="11410" y="2203"/>
                      <a:pt x="11289" y="2203"/>
                    </a:cubicBezTo>
                    <a:cubicBezTo>
                      <a:pt x="10483" y="2203"/>
                      <a:pt x="9671" y="2224"/>
                      <a:pt x="8861" y="2224"/>
                    </a:cubicBezTo>
                    <a:cubicBezTo>
                      <a:pt x="7746" y="2224"/>
                      <a:pt x="6635" y="2183"/>
                      <a:pt x="5544" y="1990"/>
                    </a:cubicBezTo>
                    <a:cubicBezTo>
                      <a:pt x="3720" y="1625"/>
                      <a:pt x="1866" y="804"/>
                      <a:pt x="194" y="14"/>
                    </a:cubicBezTo>
                    <a:cubicBezTo>
                      <a:pt x="175" y="4"/>
                      <a:pt x="156" y="0"/>
                      <a:pt x="1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4490;p44">
                <a:extLst>
                  <a:ext uri="{FF2B5EF4-FFF2-40B4-BE49-F238E27FC236}">
                    <a16:creationId xmlns:a16="http://schemas.microsoft.com/office/drawing/2014/main" id="{914F087A-FE6E-9F46-099B-0B016B95DD0B}"/>
                  </a:ext>
                </a:extLst>
              </p:cNvPr>
              <p:cNvSpPr/>
              <p:nvPr/>
            </p:nvSpPr>
            <p:spPr>
              <a:xfrm>
                <a:off x="4643775" y="2647675"/>
                <a:ext cx="152175" cy="117625"/>
              </a:xfrm>
              <a:custGeom>
                <a:avLst/>
                <a:gdLst/>
                <a:ahLst/>
                <a:cxnLst/>
                <a:rect l="l" t="t" r="r" b="b"/>
                <a:pathLst>
                  <a:path w="6087" h="4705" extrusionOk="0">
                    <a:moveTo>
                      <a:pt x="5967" y="1"/>
                    </a:moveTo>
                    <a:cubicBezTo>
                      <a:pt x="5949" y="1"/>
                      <a:pt x="5932" y="7"/>
                      <a:pt x="5918" y="21"/>
                    </a:cubicBezTo>
                    <a:cubicBezTo>
                      <a:pt x="5097" y="842"/>
                      <a:pt x="4246" y="1693"/>
                      <a:pt x="3365" y="2453"/>
                    </a:cubicBezTo>
                    <a:cubicBezTo>
                      <a:pt x="2362" y="3304"/>
                      <a:pt x="1298" y="3851"/>
                      <a:pt x="143" y="4459"/>
                    </a:cubicBezTo>
                    <a:cubicBezTo>
                      <a:pt x="1" y="4515"/>
                      <a:pt x="71" y="4705"/>
                      <a:pt x="205" y="4705"/>
                    </a:cubicBezTo>
                    <a:cubicBezTo>
                      <a:pt x="214" y="4705"/>
                      <a:pt x="224" y="4704"/>
                      <a:pt x="234" y="4702"/>
                    </a:cubicBezTo>
                    <a:cubicBezTo>
                      <a:pt x="2635" y="4124"/>
                      <a:pt x="4520" y="1936"/>
                      <a:pt x="6039" y="112"/>
                    </a:cubicBezTo>
                    <a:cubicBezTo>
                      <a:pt x="6086" y="65"/>
                      <a:pt x="6025" y="1"/>
                      <a:pt x="59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4491;p44">
                <a:extLst>
                  <a:ext uri="{FF2B5EF4-FFF2-40B4-BE49-F238E27FC236}">
                    <a16:creationId xmlns:a16="http://schemas.microsoft.com/office/drawing/2014/main" id="{0CFC7192-6F7E-D8FA-05E5-3F6CD511B4B2}"/>
                  </a:ext>
                </a:extLst>
              </p:cNvPr>
              <p:cNvSpPr/>
              <p:nvPr/>
            </p:nvSpPr>
            <p:spPr>
              <a:xfrm>
                <a:off x="4018900" y="1945975"/>
                <a:ext cx="1028150" cy="982625"/>
              </a:xfrm>
              <a:custGeom>
                <a:avLst/>
                <a:gdLst/>
                <a:ahLst/>
                <a:cxnLst/>
                <a:rect l="l" t="t" r="r" b="b"/>
                <a:pathLst>
                  <a:path w="41126" h="39305" extrusionOk="0">
                    <a:moveTo>
                      <a:pt x="12122" y="10186"/>
                    </a:moveTo>
                    <a:cubicBezTo>
                      <a:pt x="12642" y="10186"/>
                      <a:pt x="13195" y="10703"/>
                      <a:pt x="13435" y="11219"/>
                    </a:cubicBezTo>
                    <a:cubicBezTo>
                      <a:pt x="13405" y="11554"/>
                      <a:pt x="13375" y="11888"/>
                      <a:pt x="13344" y="12222"/>
                    </a:cubicBezTo>
                    <a:cubicBezTo>
                      <a:pt x="13283" y="13073"/>
                      <a:pt x="13131" y="14046"/>
                      <a:pt x="13071" y="14988"/>
                    </a:cubicBezTo>
                    <a:cubicBezTo>
                      <a:pt x="11733" y="14715"/>
                      <a:pt x="11247" y="13408"/>
                      <a:pt x="11156" y="12162"/>
                    </a:cubicBezTo>
                    <a:cubicBezTo>
                      <a:pt x="11156" y="11797"/>
                      <a:pt x="11125" y="11311"/>
                      <a:pt x="11247" y="10976"/>
                    </a:cubicBezTo>
                    <a:cubicBezTo>
                      <a:pt x="11462" y="10403"/>
                      <a:pt x="11785" y="10186"/>
                      <a:pt x="12122" y="10186"/>
                    </a:cubicBezTo>
                    <a:close/>
                    <a:moveTo>
                      <a:pt x="14712" y="19639"/>
                    </a:moveTo>
                    <a:lnTo>
                      <a:pt x="14712" y="19639"/>
                    </a:lnTo>
                    <a:cubicBezTo>
                      <a:pt x="15046" y="20034"/>
                      <a:pt x="15381" y="20368"/>
                      <a:pt x="15654" y="20703"/>
                    </a:cubicBezTo>
                    <a:cubicBezTo>
                      <a:pt x="16627" y="21797"/>
                      <a:pt x="17751" y="23074"/>
                      <a:pt x="19150" y="23621"/>
                    </a:cubicBezTo>
                    <a:cubicBezTo>
                      <a:pt x="19649" y="23822"/>
                      <a:pt x="20144" y="23910"/>
                      <a:pt x="20631" y="23910"/>
                    </a:cubicBezTo>
                    <a:cubicBezTo>
                      <a:pt x="22576" y="23910"/>
                      <a:pt x="24384" y="22496"/>
                      <a:pt x="25746" y="21159"/>
                    </a:cubicBezTo>
                    <a:cubicBezTo>
                      <a:pt x="26110" y="20794"/>
                      <a:pt x="26475" y="20399"/>
                      <a:pt x="26809" y="20004"/>
                    </a:cubicBezTo>
                    <a:lnTo>
                      <a:pt x="26809" y="20004"/>
                    </a:lnTo>
                    <a:cubicBezTo>
                      <a:pt x="26657" y="20976"/>
                      <a:pt x="26809" y="22010"/>
                      <a:pt x="26961" y="22952"/>
                    </a:cubicBezTo>
                    <a:cubicBezTo>
                      <a:pt x="26663" y="25992"/>
                      <a:pt x="23619" y="26752"/>
                      <a:pt x="21037" y="26752"/>
                    </a:cubicBezTo>
                    <a:cubicBezTo>
                      <a:pt x="20985" y="26752"/>
                      <a:pt x="20933" y="26752"/>
                      <a:pt x="20882" y="26751"/>
                    </a:cubicBezTo>
                    <a:cubicBezTo>
                      <a:pt x="18542" y="26721"/>
                      <a:pt x="14469" y="25992"/>
                      <a:pt x="14651" y="23013"/>
                    </a:cubicBezTo>
                    <a:cubicBezTo>
                      <a:pt x="14834" y="21949"/>
                      <a:pt x="14834" y="20733"/>
                      <a:pt x="14712" y="19639"/>
                    </a:cubicBezTo>
                    <a:close/>
                    <a:moveTo>
                      <a:pt x="28294" y="0"/>
                    </a:moveTo>
                    <a:cubicBezTo>
                      <a:pt x="28265" y="0"/>
                      <a:pt x="28236" y="1"/>
                      <a:pt x="28208" y="3"/>
                    </a:cubicBezTo>
                    <a:cubicBezTo>
                      <a:pt x="28086" y="3"/>
                      <a:pt x="28086" y="155"/>
                      <a:pt x="28208" y="155"/>
                    </a:cubicBezTo>
                    <a:cubicBezTo>
                      <a:pt x="28572" y="186"/>
                      <a:pt x="28968" y="368"/>
                      <a:pt x="29180" y="702"/>
                    </a:cubicBezTo>
                    <a:cubicBezTo>
                      <a:pt x="29363" y="1006"/>
                      <a:pt x="29363" y="1310"/>
                      <a:pt x="29302" y="1675"/>
                    </a:cubicBezTo>
                    <a:cubicBezTo>
                      <a:pt x="29302" y="1720"/>
                      <a:pt x="29367" y="1748"/>
                      <a:pt x="29426" y="1748"/>
                    </a:cubicBezTo>
                    <a:cubicBezTo>
                      <a:pt x="29447" y="1748"/>
                      <a:pt x="29468" y="1744"/>
                      <a:pt x="29484" y="1736"/>
                    </a:cubicBezTo>
                    <a:cubicBezTo>
                      <a:pt x="29667" y="1918"/>
                      <a:pt x="29940" y="1979"/>
                      <a:pt x="30153" y="2161"/>
                    </a:cubicBezTo>
                    <a:cubicBezTo>
                      <a:pt x="30427" y="2435"/>
                      <a:pt x="30670" y="2891"/>
                      <a:pt x="30609" y="3286"/>
                    </a:cubicBezTo>
                    <a:cubicBezTo>
                      <a:pt x="30510" y="3656"/>
                      <a:pt x="30192" y="3906"/>
                      <a:pt x="29831" y="3906"/>
                    </a:cubicBezTo>
                    <a:cubicBezTo>
                      <a:pt x="29748" y="3906"/>
                      <a:pt x="29661" y="3892"/>
                      <a:pt x="29575" y="3864"/>
                    </a:cubicBezTo>
                    <a:cubicBezTo>
                      <a:pt x="29302" y="3772"/>
                      <a:pt x="29150" y="3560"/>
                      <a:pt x="29150" y="3256"/>
                    </a:cubicBezTo>
                    <a:cubicBezTo>
                      <a:pt x="29089" y="2982"/>
                      <a:pt x="29241" y="2830"/>
                      <a:pt x="29545" y="2739"/>
                    </a:cubicBezTo>
                    <a:cubicBezTo>
                      <a:pt x="29591" y="2729"/>
                      <a:pt x="29630" y="2724"/>
                      <a:pt x="29664" y="2724"/>
                    </a:cubicBezTo>
                    <a:cubicBezTo>
                      <a:pt x="29833" y="2724"/>
                      <a:pt x="29854" y="2850"/>
                      <a:pt x="29727" y="3104"/>
                    </a:cubicBezTo>
                    <a:cubicBezTo>
                      <a:pt x="29722" y="3098"/>
                      <a:pt x="29715" y="3096"/>
                      <a:pt x="29708" y="3096"/>
                    </a:cubicBezTo>
                    <a:cubicBezTo>
                      <a:pt x="29678" y="3096"/>
                      <a:pt x="29642" y="3145"/>
                      <a:pt x="29667" y="3195"/>
                    </a:cubicBezTo>
                    <a:cubicBezTo>
                      <a:pt x="29724" y="3316"/>
                      <a:pt x="29806" y="3366"/>
                      <a:pt x="29890" y="3366"/>
                    </a:cubicBezTo>
                    <a:cubicBezTo>
                      <a:pt x="30164" y="3366"/>
                      <a:pt x="30459" y="2843"/>
                      <a:pt x="29971" y="2587"/>
                    </a:cubicBezTo>
                    <a:cubicBezTo>
                      <a:pt x="29839" y="2516"/>
                      <a:pt x="29712" y="2485"/>
                      <a:pt x="29594" y="2485"/>
                    </a:cubicBezTo>
                    <a:cubicBezTo>
                      <a:pt x="29000" y="2485"/>
                      <a:pt x="28628" y="3271"/>
                      <a:pt x="29059" y="3803"/>
                    </a:cubicBezTo>
                    <a:cubicBezTo>
                      <a:pt x="29242" y="4036"/>
                      <a:pt x="29476" y="4135"/>
                      <a:pt x="29710" y="4135"/>
                    </a:cubicBezTo>
                    <a:cubicBezTo>
                      <a:pt x="30058" y="4135"/>
                      <a:pt x="30409" y="3917"/>
                      <a:pt x="30609" y="3590"/>
                    </a:cubicBezTo>
                    <a:cubicBezTo>
                      <a:pt x="31034" y="4016"/>
                      <a:pt x="31460" y="4471"/>
                      <a:pt x="31490" y="5110"/>
                    </a:cubicBezTo>
                    <a:cubicBezTo>
                      <a:pt x="31490" y="5657"/>
                      <a:pt x="31217" y="6022"/>
                      <a:pt x="30913" y="6417"/>
                    </a:cubicBezTo>
                    <a:cubicBezTo>
                      <a:pt x="30913" y="6386"/>
                      <a:pt x="30882" y="6356"/>
                      <a:pt x="30882" y="6326"/>
                    </a:cubicBezTo>
                    <a:cubicBezTo>
                      <a:pt x="30861" y="6304"/>
                      <a:pt x="30832" y="6294"/>
                      <a:pt x="30804" y="6294"/>
                    </a:cubicBezTo>
                    <a:cubicBezTo>
                      <a:pt x="30755" y="6294"/>
                      <a:pt x="30711" y="6328"/>
                      <a:pt x="30730" y="6386"/>
                    </a:cubicBezTo>
                    <a:cubicBezTo>
                      <a:pt x="30852" y="6934"/>
                      <a:pt x="30943" y="7572"/>
                      <a:pt x="30427" y="7967"/>
                    </a:cubicBezTo>
                    <a:cubicBezTo>
                      <a:pt x="30322" y="8060"/>
                      <a:pt x="30190" y="8104"/>
                      <a:pt x="30059" y="8104"/>
                    </a:cubicBezTo>
                    <a:cubicBezTo>
                      <a:pt x="29848" y="8104"/>
                      <a:pt x="29639" y="7991"/>
                      <a:pt x="29545" y="7785"/>
                    </a:cubicBezTo>
                    <a:cubicBezTo>
                      <a:pt x="29484" y="7663"/>
                      <a:pt x="29454" y="7511"/>
                      <a:pt x="29484" y="7389"/>
                    </a:cubicBezTo>
                    <a:cubicBezTo>
                      <a:pt x="29484" y="7237"/>
                      <a:pt x="29575" y="7116"/>
                      <a:pt x="29788" y="7055"/>
                    </a:cubicBezTo>
                    <a:cubicBezTo>
                      <a:pt x="30123" y="7055"/>
                      <a:pt x="30153" y="7177"/>
                      <a:pt x="29879" y="7450"/>
                    </a:cubicBezTo>
                    <a:cubicBezTo>
                      <a:pt x="29870" y="7432"/>
                      <a:pt x="29856" y="7425"/>
                      <a:pt x="29842" y="7425"/>
                    </a:cubicBezTo>
                    <a:cubicBezTo>
                      <a:pt x="29809" y="7425"/>
                      <a:pt x="29776" y="7468"/>
                      <a:pt x="29819" y="7511"/>
                    </a:cubicBezTo>
                    <a:cubicBezTo>
                      <a:pt x="29888" y="7612"/>
                      <a:pt x="29970" y="7653"/>
                      <a:pt x="30048" y="7653"/>
                    </a:cubicBezTo>
                    <a:cubicBezTo>
                      <a:pt x="30277" y="7653"/>
                      <a:pt x="30478" y="7297"/>
                      <a:pt x="30275" y="7025"/>
                    </a:cubicBezTo>
                    <a:cubicBezTo>
                      <a:pt x="30168" y="6876"/>
                      <a:pt x="29957" y="6801"/>
                      <a:pt x="29757" y="6801"/>
                    </a:cubicBezTo>
                    <a:cubicBezTo>
                      <a:pt x="29671" y="6801"/>
                      <a:pt x="29588" y="6815"/>
                      <a:pt x="29515" y="6842"/>
                    </a:cubicBezTo>
                    <a:cubicBezTo>
                      <a:pt x="29241" y="6964"/>
                      <a:pt x="29150" y="7298"/>
                      <a:pt x="29180" y="7572"/>
                    </a:cubicBezTo>
                    <a:cubicBezTo>
                      <a:pt x="29230" y="8046"/>
                      <a:pt x="29629" y="8418"/>
                      <a:pt x="30072" y="8418"/>
                    </a:cubicBezTo>
                    <a:cubicBezTo>
                      <a:pt x="30169" y="8418"/>
                      <a:pt x="30268" y="8400"/>
                      <a:pt x="30366" y="8362"/>
                    </a:cubicBezTo>
                    <a:lnTo>
                      <a:pt x="30366" y="8362"/>
                    </a:lnTo>
                    <a:cubicBezTo>
                      <a:pt x="30518" y="8940"/>
                      <a:pt x="30396" y="9426"/>
                      <a:pt x="30335" y="10003"/>
                    </a:cubicBezTo>
                    <a:cubicBezTo>
                      <a:pt x="30335" y="10034"/>
                      <a:pt x="30335" y="10034"/>
                      <a:pt x="30335" y="10064"/>
                    </a:cubicBezTo>
                    <a:cubicBezTo>
                      <a:pt x="30295" y="10061"/>
                      <a:pt x="30256" y="10060"/>
                      <a:pt x="30218" y="10060"/>
                    </a:cubicBezTo>
                    <a:cubicBezTo>
                      <a:pt x="29471" y="10060"/>
                      <a:pt x="29044" y="10615"/>
                      <a:pt x="28755" y="11280"/>
                    </a:cubicBezTo>
                    <a:cubicBezTo>
                      <a:pt x="28734" y="11361"/>
                      <a:pt x="28795" y="11415"/>
                      <a:pt x="28856" y="11415"/>
                    </a:cubicBezTo>
                    <a:cubicBezTo>
                      <a:pt x="28886" y="11415"/>
                      <a:pt x="28917" y="11402"/>
                      <a:pt x="28937" y="11371"/>
                    </a:cubicBezTo>
                    <a:cubicBezTo>
                      <a:pt x="29163" y="10944"/>
                      <a:pt x="29744" y="10308"/>
                      <a:pt x="30299" y="10308"/>
                    </a:cubicBezTo>
                    <a:cubicBezTo>
                      <a:pt x="30414" y="10308"/>
                      <a:pt x="30529" y="10336"/>
                      <a:pt x="30639" y="10399"/>
                    </a:cubicBezTo>
                    <a:cubicBezTo>
                      <a:pt x="31034" y="10642"/>
                      <a:pt x="31278" y="11402"/>
                      <a:pt x="31186" y="11827"/>
                    </a:cubicBezTo>
                    <a:cubicBezTo>
                      <a:pt x="31156" y="12101"/>
                      <a:pt x="31095" y="12344"/>
                      <a:pt x="31004" y="12587"/>
                    </a:cubicBezTo>
                    <a:cubicBezTo>
                      <a:pt x="30622" y="13733"/>
                      <a:pt x="29814" y="14993"/>
                      <a:pt x="28470" y="14993"/>
                    </a:cubicBezTo>
                    <a:cubicBezTo>
                      <a:pt x="28423" y="14993"/>
                      <a:pt x="28377" y="14991"/>
                      <a:pt x="28329" y="14988"/>
                    </a:cubicBezTo>
                    <a:lnTo>
                      <a:pt x="28268" y="14988"/>
                    </a:lnTo>
                    <a:cubicBezTo>
                      <a:pt x="28329" y="14441"/>
                      <a:pt x="28390" y="13925"/>
                      <a:pt x="28451" y="13377"/>
                    </a:cubicBezTo>
                    <a:cubicBezTo>
                      <a:pt x="28451" y="13362"/>
                      <a:pt x="28443" y="13355"/>
                      <a:pt x="28432" y="13355"/>
                    </a:cubicBezTo>
                    <a:cubicBezTo>
                      <a:pt x="28420" y="13355"/>
                      <a:pt x="28405" y="13362"/>
                      <a:pt x="28390" y="13377"/>
                    </a:cubicBezTo>
                    <a:cubicBezTo>
                      <a:pt x="27904" y="15870"/>
                      <a:pt x="27843" y="18332"/>
                      <a:pt x="26050" y="20308"/>
                    </a:cubicBezTo>
                    <a:cubicBezTo>
                      <a:pt x="24517" y="21961"/>
                      <a:pt x="22636" y="23374"/>
                      <a:pt x="20665" y="23374"/>
                    </a:cubicBezTo>
                    <a:cubicBezTo>
                      <a:pt x="19665" y="23374"/>
                      <a:pt x="18642" y="23011"/>
                      <a:pt x="17630" y="22131"/>
                    </a:cubicBezTo>
                    <a:cubicBezTo>
                      <a:pt x="16718" y="21341"/>
                      <a:pt x="15897" y="20429"/>
                      <a:pt x="15168" y="19517"/>
                    </a:cubicBezTo>
                    <a:cubicBezTo>
                      <a:pt x="13922" y="17967"/>
                      <a:pt x="13496" y="16751"/>
                      <a:pt x="13587" y="14745"/>
                    </a:cubicBezTo>
                    <a:cubicBezTo>
                      <a:pt x="13709" y="12222"/>
                      <a:pt x="13861" y="9669"/>
                      <a:pt x="14134" y="7177"/>
                    </a:cubicBezTo>
                    <a:cubicBezTo>
                      <a:pt x="14134" y="7141"/>
                      <a:pt x="14103" y="7126"/>
                      <a:pt x="14077" y="7126"/>
                    </a:cubicBezTo>
                    <a:cubicBezTo>
                      <a:pt x="14059" y="7126"/>
                      <a:pt x="14043" y="7134"/>
                      <a:pt x="14043" y="7146"/>
                    </a:cubicBezTo>
                    <a:cubicBezTo>
                      <a:pt x="13830" y="8393"/>
                      <a:pt x="13648" y="9578"/>
                      <a:pt x="13496" y="10794"/>
                    </a:cubicBezTo>
                    <a:cubicBezTo>
                      <a:pt x="13283" y="10429"/>
                      <a:pt x="12919" y="10155"/>
                      <a:pt x="12554" y="10034"/>
                    </a:cubicBezTo>
                    <a:cubicBezTo>
                      <a:pt x="12554" y="9791"/>
                      <a:pt x="12523" y="9578"/>
                      <a:pt x="12493" y="9365"/>
                    </a:cubicBezTo>
                    <a:lnTo>
                      <a:pt x="12493" y="9365"/>
                    </a:lnTo>
                    <a:cubicBezTo>
                      <a:pt x="12515" y="9387"/>
                      <a:pt x="12551" y="9408"/>
                      <a:pt x="12592" y="9408"/>
                    </a:cubicBezTo>
                    <a:cubicBezTo>
                      <a:pt x="12609" y="9408"/>
                      <a:pt x="12627" y="9404"/>
                      <a:pt x="12645" y="9396"/>
                    </a:cubicBezTo>
                    <a:cubicBezTo>
                      <a:pt x="12827" y="9244"/>
                      <a:pt x="12949" y="9031"/>
                      <a:pt x="13101" y="8848"/>
                    </a:cubicBezTo>
                    <a:cubicBezTo>
                      <a:pt x="13253" y="8636"/>
                      <a:pt x="13435" y="8453"/>
                      <a:pt x="13618" y="8301"/>
                    </a:cubicBezTo>
                    <a:cubicBezTo>
                      <a:pt x="13738" y="8205"/>
                      <a:pt x="13630" y="8052"/>
                      <a:pt x="13520" y="8052"/>
                    </a:cubicBezTo>
                    <a:cubicBezTo>
                      <a:pt x="13490" y="8052"/>
                      <a:pt x="13461" y="8063"/>
                      <a:pt x="13435" y="8089"/>
                    </a:cubicBezTo>
                    <a:cubicBezTo>
                      <a:pt x="13223" y="8271"/>
                      <a:pt x="13010" y="8453"/>
                      <a:pt x="12858" y="8666"/>
                    </a:cubicBezTo>
                    <a:cubicBezTo>
                      <a:pt x="12706" y="8818"/>
                      <a:pt x="12523" y="9031"/>
                      <a:pt x="12463" y="9244"/>
                    </a:cubicBezTo>
                    <a:cubicBezTo>
                      <a:pt x="12463" y="9122"/>
                      <a:pt x="12432" y="9031"/>
                      <a:pt x="12402" y="8940"/>
                    </a:cubicBezTo>
                    <a:cubicBezTo>
                      <a:pt x="12432" y="8879"/>
                      <a:pt x="12432" y="8848"/>
                      <a:pt x="12402" y="8818"/>
                    </a:cubicBezTo>
                    <a:cubicBezTo>
                      <a:pt x="12098" y="8484"/>
                      <a:pt x="11855" y="8301"/>
                      <a:pt x="11824" y="7845"/>
                    </a:cubicBezTo>
                    <a:cubicBezTo>
                      <a:pt x="11794" y="7481"/>
                      <a:pt x="11855" y="7086"/>
                      <a:pt x="12037" y="6751"/>
                    </a:cubicBezTo>
                    <a:cubicBezTo>
                      <a:pt x="12067" y="6751"/>
                      <a:pt x="12098" y="6721"/>
                      <a:pt x="12067" y="6690"/>
                    </a:cubicBezTo>
                    <a:cubicBezTo>
                      <a:pt x="12067" y="6630"/>
                      <a:pt x="12037" y="6569"/>
                      <a:pt x="11976" y="6569"/>
                    </a:cubicBezTo>
                    <a:cubicBezTo>
                      <a:pt x="11642" y="6113"/>
                      <a:pt x="11368" y="5809"/>
                      <a:pt x="11399" y="5171"/>
                    </a:cubicBezTo>
                    <a:cubicBezTo>
                      <a:pt x="11399" y="4502"/>
                      <a:pt x="11612" y="3803"/>
                      <a:pt x="11946" y="3225"/>
                    </a:cubicBezTo>
                    <a:cubicBezTo>
                      <a:pt x="11971" y="3201"/>
                      <a:pt x="11935" y="3156"/>
                      <a:pt x="11905" y="3156"/>
                    </a:cubicBezTo>
                    <a:cubicBezTo>
                      <a:pt x="11898" y="3156"/>
                      <a:pt x="11891" y="3159"/>
                      <a:pt x="11885" y="3164"/>
                    </a:cubicBezTo>
                    <a:cubicBezTo>
                      <a:pt x="11338" y="3894"/>
                      <a:pt x="11034" y="4684"/>
                      <a:pt x="11125" y="5596"/>
                    </a:cubicBezTo>
                    <a:cubicBezTo>
                      <a:pt x="11156" y="6052"/>
                      <a:pt x="11338" y="6630"/>
                      <a:pt x="11764" y="6751"/>
                    </a:cubicBezTo>
                    <a:cubicBezTo>
                      <a:pt x="11338" y="7420"/>
                      <a:pt x="11368" y="8545"/>
                      <a:pt x="12128" y="8909"/>
                    </a:cubicBezTo>
                    <a:lnTo>
                      <a:pt x="12128" y="8940"/>
                    </a:lnTo>
                    <a:cubicBezTo>
                      <a:pt x="12189" y="9274"/>
                      <a:pt x="12219" y="9608"/>
                      <a:pt x="12250" y="9973"/>
                    </a:cubicBezTo>
                    <a:cubicBezTo>
                      <a:pt x="12204" y="9968"/>
                      <a:pt x="12157" y="9965"/>
                      <a:pt x="12111" y="9965"/>
                    </a:cubicBezTo>
                    <a:cubicBezTo>
                      <a:pt x="11643" y="9965"/>
                      <a:pt x="11195" y="10251"/>
                      <a:pt x="10973" y="10915"/>
                    </a:cubicBezTo>
                    <a:cubicBezTo>
                      <a:pt x="10487" y="12526"/>
                      <a:pt x="11247" y="14958"/>
                      <a:pt x="13071" y="15262"/>
                    </a:cubicBezTo>
                    <a:cubicBezTo>
                      <a:pt x="13040" y="15961"/>
                      <a:pt x="13071" y="16660"/>
                      <a:pt x="13253" y="17268"/>
                    </a:cubicBezTo>
                    <a:cubicBezTo>
                      <a:pt x="13466" y="17967"/>
                      <a:pt x="13922" y="18666"/>
                      <a:pt x="14469" y="19335"/>
                    </a:cubicBezTo>
                    <a:cubicBezTo>
                      <a:pt x="14438" y="20308"/>
                      <a:pt x="14438" y="21311"/>
                      <a:pt x="14469" y="22314"/>
                    </a:cubicBezTo>
                    <a:lnTo>
                      <a:pt x="14438" y="22314"/>
                    </a:lnTo>
                    <a:cubicBezTo>
                      <a:pt x="13770" y="22952"/>
                      <a:pt x="13587" y="23803"/>
                      <a:pt x="13739" y="24624"/>
                    </a:cubicBezTo>
                    <a:lnTo>
                      <a:pt x="13678" y="24624"/>
                    </a:lnTo>
                    <a:cubicBezTo>
                      <a:pt x="13253" y="24745"/>
                      <a:pt x="13040" y="24989"/>
                      <a:pt x="12919" y="25262"/>
                    </a:cubicBezTo>
                    <a:lnTo>
                      <a:pt x="12888" y="25262"/>
                    </a:lnTo>
                    <a:cubicBezTo>
                      <a:pt x="12098" y="25596"/>
                      <a:pt x="11186" y="25931"/>
                      <a:pt x="10821" y="26721"/>
                    </a:cubicBezTo>
                    <a:cubicBezTo>
                      <a:pt x="10800" y="26700"/>
                      <a:pt x="10778" y="26678"/>
                      <a:pt x="10746" y="26678"/>
                    </a:cubicBezTo>
                    <a:cubicBezTo>
                      <a:pt x="10733" y="26678"/>
                      <a:pt x="10717" y="26682"/>
                      <a:pt x="10700" y="26691"/>
                    </a:cubicBezTo>
                    <a:cubicBezTo>
                      <a:pt x="7539" y="27785"/>
                      <a:pt x="4104" y="28606"/>
                      <a:pt x="1581" y="30946"/>
                    </a:cubicBezTo>
                    <a:cubicBezTo>
                      <a:pt x="791" y="31676"/>
                      <a:pt x="578" y="32618"/>
                      <a:pt x="426" y="33682"/>
                    </a:cubicBezTo>
                    <a:cubicBezTo>
                      <a:pt x="183" y="35536"/>
                      <a:pt x="0" y="37360"/>
                      <a:pt x="0" y="39214"/>
                    </a:cubicBezTo>
                    <a:cubicBezTo>
                      <a:pt x="0" y="39259"/>
                      <a:pt x="38" y="39282"/>
                      <a:pt x="76" y="39282"/>
                    </a:cubicBezTo>
                    <a:cubicBezTo>
                      <a:pt x="114" y="39282"/>
                      <a:pt x="152" y="39259"/>
                      <a:pt x="152" y="39214"/>
                    </a:cubicBezTo>
                    <a:cubicBezTo>
                      <a:pt x="274" y="37815"/>
                      <a:pt x="396" y="36417"/>
                      <a:pt x="548" y="35019"/>
                    </a:cubicBezTo>
                    <a:cubicBezTo>
                      <a:pt x="639" y="34229"/>
                      <a:pt x="608" y="33135"/>
                      <a:pt x="973" y="32405"/>
                    </a:cubicBezTo>
                    <a:cubicBezTo>
                      <a:pt x="1429" y="31493"/>
                      <a:pt x="2310" y="30794"/>
                      <a:pt x="3131" y="30247"/>
                    </a:cubicBezTo>
                    <a:cubicBezTo>
                      <a:pt x="5472" y="28666"/>
                      <a:pt x="8146" y="28058"/>
                      <a:pt x="10730" y="27025"/>
                    </a:cubicBezTo>
                    <a:cubicBezTo>
                      <a:pt x="10730" y="27025"/>
                      <a:pt x="10730" y="27055"/>
                      <a:pt x="10730" y="27055"/>
                    </a:cubicBezTo>
                    <a:cubicBezTo>
                      <a:pt x="10517" y="28058"/>
                      <a:pt x="10943" y="29062"/>
                      <a:pt x="11581" y="29791"/>
                    </a:cubicBezTo>
                    <a:cubicBezTo>
                      <a:pt x="11604" y="29814"/>
                      <a:pt x="11632" y="29823"/>
                      <a:pt x="11661" y="29823"/>
                    </a:cubicBezTo>
                    <a:cubicBezTo>
                      <a:pt x="11746" y="29823"/>
                      <a:pt x="11832" y="29738"/>
                      <a:pt x="11764" y="29669"/>
                    </a:cubicBezTo>
                    <a:cubicBezTo>
                      <a:pt x="11277" y="29031"/>
                      <a:pt x="10821" y="28210"/>
                      <a:pt x="10882" y="27359"/>
                    </a:cubicBezTo>
                    <a:cubicBezTo>
                      <a:pt x="11004" y="26235"/>
                      <a:pt x="12007" y="25992"/>
                      <a:pt x="12827" y="25505"/>
                    </a:cubicBezTo>
                    <a:lnTo>
                      <a:pt x="12827" y="25505"/>
                    </a:lnTo>
                    <a:cubicBezTo>
                      <a:pt x="12675" y="26417"/>
                      <a:pt x="13405" y="27633"/>
                      <a:pt x="14195" y="27967"/>
                    </a:cubicBezTo>
                    <a:cubicBezTo>
                      <a:pt x="14206" y="27973"/>
                      <a:pt x="14219" y="27975"/>
                      <a:pt x="14232" y="27975"/>
                    </a:cubicBezTo>
                    <a:cubicBezTo>
                      <a:pt x="14293" y="27975"/>
                      <a:pt x="14367" y="27921"/>
                      <a:pt x="14317" y="27846"/>
                    </a:cubicBezTo>
                    <a:cubicBezTo>
                      <a:pt x="13982" y="27420"/>
                      <a:pt x="13526" y="27147"/>
                      <a:pt x="13283" y="26630"/>
                    </a:cubicBezTo>
                    <a:cubicBezTo>
                      <a:pt x="12919" y="25870"/>
                      <a:pt x="13192" y="25323"/>
                      <a:pt x="13770" y="24776"/>
                    </a:cubicBezTo>
                    <a:cubicBezTo>
                      <a:pt x="13952" y="25596"/>
                      <a:pt x="14469" y="26387"/>
                      <a:pt x="15168" y="26843"/>
                    </a:cubicBezTo>
                    <a:cubicBezTo>
                      <a:pt x="15182" y="26857"/>
                      <a:pt x="15198" y="26863"/>
                      <a:pt x="15213" y="26863"/>
                    </a:cubicBezTo>
                    <a:cubicBezTo>
                      <a:pt x="15264" y="26863"/>
                      <a:pt x="15313" y="26798"/>
                      <a:pt x="15289" y="26751"/>
                    </a:cubicBezTo>
                    <a:cubicBezTo>
                      <a:pt x="14347" y="25505"/>
                      <a:pt x="13192" y="24016"/>
                      <a:pt x="14469" y="22557"/>
                    </a:cubicBezTo>
                    <a:lnTo>
                      <a:pt x="14469" y="22557"/>
                    </a:lnTo>
                    <a:cubicBezTo>
                      <a:pt x="14469" y="22709"/>
                      <a:pt x="14469" y="22861"/>
                      <a:pt x="14499" y="22982"/>
                    </a:cubicBezTo>
                    <a:cubicBezTo>
                      <a:pt x="14499" y="23013"/>
                      <a:pt x="14499" y="23013"/>
                      <a:pt x="14499" y="23013"/>
                    </a:cubicBezTo>
                    <a:cubicBezTo>
                      <a:pt x="13753" y="25558"/>
                      <a:pt x="17564" y="27204"/>
                      <a:pt x="21199" y="27204"/>
                    </a:cubicBezTo>
                    <a:cubicBezTo>
                      <a:pt x="24381" y="27204"/>
                      <a:pt x="27430" y="25943"/>
                      <a:pt x="27174" y="22922"/>
                    </a:cubicBezTo>
                    <a:cubicBezTo>
                      <a:pt x="27174" y="22861"/>
                      <a:pt x="27144" y="22830"/>
                      <a:pt x="27083" y="22830"/>
                    </a:cubicBezTo>
                    <a:lnTo>
                      <a:pt x="27083" y="22283"/>
                    </a:lnTo>
                    <a:cubicBezTo>
                      <a:pt x="27478" y="22770"/>
                      <a:pt x="27691" y="23165"/>
                      <a:pt x="27660" y="23833"/>
                    </a:cubicBezTo>
                    <a:cubicBezTo>
                      <a:pt x="27660" y="24411"/>
                      <a:pt x="27448" y="24928"/>
                      <a:pt x="27326" y="25475"/>
                    </a:cubicBezTo>
                    <a:cubicBezTo>
                      <a:pt x="27301" y="25524"/>
                      <a:pt x="27358" y="25574"/>
                      <a:pt x="27412" y="25574"/>
                    </a:cubicBezTo>
                    <a:cubicBezTo>
                      <a:pt x="27424" y="25574"/>
                      <a:pt x="27437" y="25572"/>
                      <a:pt x="27448" y="25566"/>
                    </a:cubicBezTo>
                    <a:cubicBezTo>
                      <a:pt x="27964" y="25353"/>
                      <a:pt x="28056" y="24441"/>
                      <a:pt x="28056" y="23833"/>
                    </a:cubicBezTo>
                    <a:cubicBezTo>
                      <a:pt x="28664" y="24229"/>
                      <a:pt x="28633" y="25110"/>
                      <a:pt x="28481" y="25718"/>
                    </a:cubicBezTo>
                    <a:cubicBezTo>
                      <a:pt x="28299" y="26326"/>
                      <a:pt x="27934" y="26691"/>
                      <a:pt x="27600" y="27147"/>
                    </a:cubicBezTo>
                    <a:cubicBezTo>
                      <a:pt x="27525" y="27246"/>
                      <a:pt x="27613" y="27345"/>
                      <a:pt x="27714" y="27345"/>
                    </a:cubicBezTo>
                    <a:cubicBezTo>
                      <a:pt x="27736" y="27345"/>
                      <a:pt x="27760" y="27340"/>
                      <a:pt x="27782" y="27329"/>
                    </a:cubicBezTo>
                    <a:cubicBezTo>
                      <a:pt x="28420" y="26964"/>
                      <a:pt x="28968" y="25840"/>
                      <a:pt x="28907" y="24897"/>
                    </a:cubicBezTo>
                    <a:lnTo>
                      <a:pt x="28907" y="24897"/>
                    </a:lnTo>
                    <a:cubicBezTo>
                      <a:pt x="29180" y="25262"/>
                      <a:pt x="29606" y="25444"/>
                      <a:pt x="30031" y="25566"/>
                    </a:cubicBezTo>
                    <a:cubicBezTo>
                      <a:pt x="30396" y="25688"/>
                      <a:pt x="30943" y="25718"/>
                      <a:pt x="31217" y="26052"/>
                    </a:cubicBezTo>
                    <a:cubicBezTo>
                      <a:pt x="31399" y="26296"/>
                      <a:pt x="31338" y="26660"/>
                      <a:pt x="31278" y="26995"/>
                    </a:cubicBezTo>
                    <a:cubicBezTo>
                      <a:pt x="31004" y="26903"/>
                      <a:pt x="30700" y="26782"/>
                      <a:pt x="30396" y="26691"/>
                    </a:cubicBezTo>
                    <a:cubicBezTo>
                      <a:pt x="30377" y="26685"/>
                      <a:pt x="30359" y="26683"/>
                      <a:pt x="30342" y="26683"/>
                    </a:cubicBezTo>
                    <a:cubicBezTo>
                      <a:pt x="30174" y="26683"/>
                      <a:pt x="30139" y="26939"/>
                      <a:pt x="30305" y="26995"/>
                    </a:cubicBezTo>
                    <a:cubicBezTo>
                      <a:pt x="32919" y="28058"/>
                      <a:pt x="35624" y="28666"/>
                      <a:pt x="37965" y="30247"/>
                    </a:cubicBezTo>
                    <a:cubicBezTo>
                      <a:pt x="38785" y="30824"/>
                      <a:pt x="39697" y="31402"/>
                      <a:pt x="40123" y="32405"/>
                    </a:cubicBezTo>
                    <a:cubicBezTo>
                      <a:pt x="40396" y="33104"/>
                      <a:pt x="40396" y="33955"/>
                      <a:pt x="40487" y="34685"/>
                    </a:cubicBezTo>
                    <a:cubicBezTo>
                      <a:pt x="40700" y="36204"/>
                      <a:pt x="40822" y="37724"/>
                      <a:pt x="40943" y="39214"/>
                    </a:cubicBezTo>
                    <a:cubicBezTo>
                      <a:pt x="40943" y="39274"/>
                      <a:pt x="40981" y="39305"/>
                      <a:pt x="41019" y="39305"/>
                    </a:cubicBezTo>
                    <a:cubicBezTo>
                      <a:pt x="41057" y="39305"/>
                      <a:pt x="41095" y="39274"/>
                      <a:pt x="41095" y="39214"/>
                    </a:cubicBezTo>
                    <a:lnTo>
                      <a:pt x="41126" y="39183"/>
                    </a:lnTo>
                    <a:cubicBezTo>
                      <a:pt x="41095" y="37451"/>
                      <a:pt x="40974" y="35718"/>
                      <a:pt x="40731" y="33986"/>
                    </a:cubicBezTo>
                    <a:cubicBezTo>
                      <a:pt x="40548" y="32831"/>
                      <a:pt x="40427" y="31736"/>
                      <a:pt x="39515" y="30916"/>
                    </a:cubicBezTo>
                    <a:cubicBezTo>
                      <a:pt x="37296" y="28849"/>
                      <a:pt x="34348" y="27967"/>
                      <a:pt x="31521" y="27025"/>
                    </a:cubicBezTo>
                    <a:cubicBezTo>
                      <a:pt x="31703" y="26569"/>
                      <a:pt x="31703" y="25992"/>
                      <a:pt x="31247" y="25657"/>
                    </a:cubicBezTo>
                    <a:cubicBezTo>
                      <a:pt x="30974" y="25414"/>
                      <a:pt x="30548" y="25414"/>
                      <a:pt x="30183" y="25292"/>
                    </a:cubicBezTo>
                    <a:cubicBezTo>
                      <a:pt x="29697" y="25171"/>
                      <a:pt x="29271" y="24958"/>
                      <a:pt x="28907" y="24593"/>
                    </a:cubicBezTo>
                    <a:cubicBezTo>
                      <a:pt x="28816" y="24137"/>
                      <a:pt x="28572" y="23742"/>
                      <a:pt x="28116" y="23560"/>
                    </a:cubicBezTo>
                    <a:lnTo>
                      <a:pt x="28056" y="23560"/>
                    </a:lnTo>
                    <a:cubicBezTo>
                      <a:pt x="28056" y="23530"/>
                      <a:pt x="28056" y="23469"/>
                      <a:pt x="28056" y="23438"/>
                    </a:cubicBezTo>
                    <a:cubicBezTo>
                      <a:pt x="27995" y="22830"/>
                      <a:pt x="27721" y="22101"/>
                      <a:pt x="27083" y="21949"/>
                    </a:cubicBezTo>
                    <a:cubicBezTo>
                      <a:pt x="27053" y="21128"/>
                      <a:pt x="27053" y="20308"/>
                      <a:pt x="27144" y="19487"/>
                    </a:cubicBezTo>
                    <a:cubicBezTo>
                      <a:pt x="27417" y="19061"/>
                      <a:pt x="27660" y="18605"/>
                      <a:pt x="27782" y="18089"/>
                    </a:cubicBezTo>
                    <a:cubicBezTo>
                      <a:pt x="27995" y="17146"/>
                      <a:pt x="28116" y="16174"/>
                      <a:pt x="28238" y="15201"/>
                    </a:cubicBezTo>
                    <a:cubicBezTo>
                      <a:pt x="28268" y="15232"/>
                      <a:pt x="28299" y="15232"/>
                      <a:pt x="28329" y="15232"/>
                    </a:cubicBezTo>
                    <a:cubicBezTo>
                      <a:pt x="28414" y="15242"/>
                      <a:pt x="28497" y="15247"/>
                      <a:pt x="28580" y="15247"/>
                    </a:cubicBezTo>
                    <a:cubicBezTo>
                      <a:pt x="30400" y="15247"/>
                      <a:pt x="31753" y="12756"/>
                      <a:pt x="31521" y="11128"/>
                    </a:cubicBezTo>
                    <a:cubicBezTo>
                      <a:pt x="31460" y="10520"/>
                      <a:pt x="31065" y="10155"/>
                      <a:pt x="30487" y="10064"/>
                    </a:cubicBezTo>
                    <a:cubicBezTo>
                      <a:pt x="30487" y="10064"/>
                      <a:pt x="30518" y="10064"/>
                      <a:pt x="30518" y="10034"/>
                    </a:cubicBezTo>
                    <a:cubicBezTo>
                      <a:pt x="30822" y="9548"/>
                      <a:pt x="30791" y="8818"/>
                      <a:pt x="30639" y="8271"/>
                    </a:cubicBezTo>
                    <a:cubicBezTo>
                      <a:pt x="30609" y="8241"/>
                      <a:pt x="30609" y="8210"/>
                      <a:pt x="30578" y="8210"/>
                    </a:cubicBezTo>
                    <a:cubicBezTo>
                      <a:pt x="30822" y="8028"/>
                      <a:pt x="31004" y="7724"/>
                      <a:pt x="31065" y="7450"/>
                    </a:cubicBezTo>
                    <a:cubicBezTo>
                      <a:pt x="31156" y="7086"/>
                      <a:pt x="31126" y="6812"/>
                      <a:pt x="30974" y="6538"/>
                    </a:cubicBezTo>
                    <a:cubicBezTo>
                      <a:pt x="31521" y="6295"/>
                      <a:pt x="31764" y="5627"/>
                      <a:pt x="31734" y="5110"/>
                    </a:cubicBezTo>
                    <a:cubicBezTo>
                      <a:pt x="31703" y="4380"/>
                      <a:pt x="31247" y="3894"/>
                      <a:pt x="30730" y="3468"/>
                    </a:cubicBezTo>
                    <a:cubicBezTo>
                      <a:pt x="30700" y="3438"/>
                      <a:pt x="30700" y="3438"/>
                      <a:pt x="30700" y="3438"/>
                    </a:cubicBezTo>
                    <a:cubicBezTo>
                      <a:pt x="30700" y="3438"/>
                      <a:pt x="30700" y="3408"/>
                      <a:pt x="30730" y="3377"/>
                    </a:cubicBezTo>
                    <a:cubicBezTo>
                      <a:pt x="30852" y="2952"/>
                      <a:pt x="30822" y="2526"/>
                      <a:pt x="30578" y="2161"/>
                    </a:cubicBezTo>
                    <a:cubicBezTo>
                      <a:pt x="30383" y="1882"/>
                      <a:pt x="30007" y="1577"/>
                      <a:pt x="29641" y="1577"/>
                    </a:cubicBezTo>
                    <a:cubicBezTo>
                      <a:pt x="29609" y="1577"/>
                      <a:pt x="29577" y="1579"/>
                      <a:pt x="29545" y="1584"/>
                    </a:cubicBezTo>
                    <a:cubicBezTo>
                      <a:pt x="29809" y="792"/>
                      <a:pt x="29082" y="0"/>
                      <a:pt x="282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4492;p44">
                <a:extLst>
                  <a:ext uri="{FF2B5EF4-FFF2-40B4-BE49-F238E27FC236}">
                    <a16:creationId xmlns:a16="http://schemas.microsoft.com/office/drawing/2014/main" id="{695CDA96-4F0E-2CF5-D882-F269819019C9}"/>
                  </a:ext>
                </a:extLst>
              </p:cNvPr>
              <p:cNvSpPr/>
              <p:nvPr/>
            </p:nvSpPr>
            <p:spPr>
              <a:xfrm>
                <a:off x="4500675" y="2319850"/>
                <a:ext cx="92375" cy="35700"/>
              </a:xfrm>
              <a:custGeom>
                <a:avLst/>
                <a:gdLst/>
                <a:ahLst/>
                <a:cxnLst/>
                <a:rect l="l" t="t" r="r" b="b"/>
                <a:pathLst>
                  <a:path w="3695" h="1428" extrusionOk="0">
                    <a:moveTo>
                      <a:pt x="386" y="0"/>
                    </a:moveTo>
                    <a:cubicBezTo>
                      <a:pt x="367" y="0"/>
                      <a:pt x="346" y="10"/>
                      <a:pt x="335" y="33"/>
                    </a:cubicBezTo>
                    <a:cubicBezTo>
                      <a:pt x="122" y="398"/>
                      <a:pt x="0" y="824"/>
                      <a:pt x="365" y="1128"/>
                    </a:cubicBezTo>
                    <a:cubicBezTo>
                      <a:pt x="601" y="1344"/>
                      <a:pt x="964" y="1382"/>
                      <a:pt x="1315" y="1382"/>
                    </a:cubicBezTo>
                    <a:cubicBezTo>
                      <a:pt x="1506" y="1382"/>
                      <a:pt x="1693" y="1371"/>
                      <a:pt x="1854" y="1371"/>
                    </a:cubicBezTo>
                    <a:cubicBezTo>
                      <a:pt x="2073" y="1385"/>
                      <a:pt x="2341" y="1428"/>
                      <a:pt x="2604" y="1428"/>
                    </a:cubicBezTo>
                    <a:cubicBezTo>
                      <a:pt x="2889" y="1428"/>
                      <a:pt x="3169" y="1378"/>
                      <a:pt x="3374" y="1188"/>
                    </a:cubicBezTo>
                    <a:cubicBezTo>
                      <a:pt x="3648" y="945"/>
                      <a:pt x="3678" y="489"/>
                      <a:pt x="3496" y="185"/>
                    </a:cubicBezTo>
                    <a:cubicBezTo>
                      <a:pt x="3467" y="137"/>
                      <a:pt x="3420" y="117"/>
                      <a:pt x="3373" y="117"/>
                    </a:cubicBezTo>
                    <a:cubicBezTo>
                      <a:pt x="3271" y="117"/>
                      <a:pt x="3170" y="213"/>
                      <a:pt x="3253" y="337"/>
                    </a:cubicBezTo>
                    <a:cubicBezTo>
                      <a:pt x="3695" y="1045"/>
                      <a:pt x="2883" y="1141"/>
                      <a:pt x="2232" y="1141"/>
                    </a:cubicBezTo>
                    <a:cubicBezTo>
                      <a:pt x="1988" y="1141"/>
                      <a:pt x="1766" y="1128"/>
                      <a:pt x="1642" y="1128"/>
                    </a:cubicBezTo>
                    <a:cubicBezTo>
                      <a:pt x="1368" y="1097"/>
                      <a:pt x="1064" y="1128"/>
                      <a:pt x="821" y="1067"/>
                    </a:cubicBezTo>
                    <a:cubicBezTo>
                      <a:pt x="274" y="915"/>
                      <a:pt x="365" y="489"/>
                      <a:pt x="426" y="64"/>
                    </a:cubicBezTo>
                    <a:cubicBezTo>
                      <a:pt x="445" y="26"/>
                      <a:pt x="417" y="0"/>
                      <a:pt x="3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4493;p44">
                <a:extLst>
                  <a:ext uri="{FF2B5EF4-FFF2-40B4-BE49-F238E27FC236}">
                    <a16:creationId xmlns:a16="http://schemas.microsoft.com/office/drawing/2014/main" id="{BB0286D7-1A35-4F73-0832-9C7EA2C1C873}"/>
                  </a:ext>
                </a:extLst>
              </p:cNvPr>
              <p:cNvSpPr/>
              <p:nvPr/>
            </p:nvSpPr>
            <p:spPr>
              <a:xfrm>
                <a:off x="4487750" y="2403500"/>
                <a:ext cx="117050" cy="26200"/>
              </a:xfrm>
              <a:custGeom>
                <a:avLst/>
                <a:gdLst/>
                <a:ahLst/>
                <a:cxnLst/>
                <a:rect l="l" t="t" r="r" b="b"/>
                <a:pathLst>
                  <a:path w="4682" h="1048" extrusionOk="0">
                    <a:moveTo>
                      <a:pt x="137" y="0"/>
                    </a:moveTo>
                    <a:cubicBezTo>
                      <a:pt x="99" y="0"/>
                      <a:pt x="61" y="31"/>
                      <a:pt x="61" y="92"/>
                    </a:cubicBezTo>
                    <a:cubicBezTo>
                      <a:pt x="1" y="578"/>
                      <a:pt x="122" y="943"/>
                      <a:pt x="669" y="1034"/>
                    </a:cubicBezTo>
                    <a:cubicBezTo>
                      <a:pt x="771" y="1044"/>
                      <a:pt x="879" y="1047"/>
                      <a:pt x="989" y="1047"/>
                    </a:cubicBezTo>
                    <a:cubicBezTo>
                      <a:pt x="1210" y="1047"/>
                      <a:pt x="1439" y="1034"/>
                      <a:pt x="1642" y="1034"/>
                    </a:cubicBezTo>
                    <a:cubicBezTo>
                      <a:pt x="1885" y="1034"/>
                      <a:pt x="2128" y="1034"/>
                      <a:pt x="2341" y="1004"/>
                    </a:cubicBezTo>
                    <a:cubicBezTo>
                      <a:pt x="2554" y="1034"/>
                      <a:pt x="2736" y="1034"/>
                      <a:pt x="2949" y="1034"/>
                    </a:cubicBezTo>
                    <a:cubicBezTo>
                      <a:pt x="3172" y="1034"/>
                      <a:pt x="3422" y="1047"/>
                      <a:pt x="3663" y="1047"/>
                    </a:cubicBezTo>
                    <a:cubicBezTo>
                      <a:pt x="3783" y="1047"/>
                      <a:pt x="3901" y="1044"/>
                      <a:pt x="4013" y="1034"/>
                    </a:cubicBezTo>
                    <a:lnTo>
                      <a:pt x="4043" y="1034"/>
                    </a:lnTo>
                    <a:cubicBezTo>
                      <a:pt x="4560" y="973"/>
                      <a:pt x="4681" y="578"/>
                      <a:pt x="4651" y="92"/>
                    </a:cubicBezTo>
                    <a:cubicBezTo>
                      <a:pt x="4651" y="46"/>
                      <a:pt x="4613" y="23"/>
                      <a:pt x="4571" y="23"/>
                    </a:cubicBezTo>
                    <a:cubicBezTo>
                      <a:pt x="4530" y="23"/>
                      <a:pt x="4484" y="46"/>
                      <a:pt x="4469" y="92"/>
                    </a:cubicBezTo>
                    <a:cubicBezTo>
                      <a:pt x="4443" y="689"/>
                      <a:pt x="3839" y="798"/>
                      <a:pt x="3189" y="798"/>
                    </a:cubicBezTo>
                    <a:cubicBezTo>
                      <a:pt x="3079" y="798"/>
                      <a:pt x="2968" y="795"/>
                      <a:pt x="2858" y="791"/>
                    </a:cubicBezTo>
                    <a:cubicBezTo>
                      <a:pt x="2736" y="760"/>
                      <a:pt x="2554" y="760"/>
                      <a:pt x="2341" y="760"/>
                    </a:cubicBezTo>
                    <a:cubicBezTo>
                      <a:pt x="2159" y="760"/>
                      <a:pt x="1976" y="760"/>
                      <a:pt x="1824" y="791"/>
                    </a:cubicBezTo>
                    <a:cubicBezTo>
                      <a:pt x="1714" y="795"/>
                      <a:pt x="1603" y="798"/>
                      <a:pt x="1494" y="798"/>
                    </a:cubicBezTo>
                    <a:cubicBezTo>
                      <a:pt x="851" y="798"/>
                      <a:pt x="265" y="689"/>
                      <a:pt x="213" y="92"/>
                    </a:cubicBezTo>
                    <a:cubicBezTo>
                      <a:pt x="213" y="31"/>
                      <a:pt x="175" y="0"/>
                      <a:pt x="1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4494;p44">
                <a:extLst>
                  <a:ext uri="{FF2B5EF4-FFF2-40B4-BE49-F238E27FC236}">
                    <a16:creationId xmlns:a16="http://schemas.microsoft.com/office/drawing/2014/main" id="{D8C9CD4E-F2A3-6496-DB8F-F23AE1EA3662}"/>
                  </a:ext>
                </a:extLst>
              </p:cNvPr>
              <p:cNvSpPr/>
              <p:nvPr/>
            </p:nvSpPr>
            <p:spPr>
              <a:xfrm>
                <a:off x="4528775" y="2476300"/>
                <a:ext cx="31200" cy="30900"/>
              </a:xfrm>
              <a:custGeom>
                <a:avLst/>
                <a:gdLst/>
                <a:ahLst/>
                <a:cxnLst/>
                <a:rect l="l" t="t" r="r" b="b"/>
                <a:pathLst>
                  <a:path w="1248" h="1236" extrusionOk="0">
                    <a:moveTo>
                      <a:pt x="311" y="0"/>
                    </a:moveTo>
                    <a:cubicBezTo>
                      <a:pt x="299" y="0"/>
                      <a:pt x="287" y="2"/>
                      <a:pt x="274" y="6"/>
                    </a:cubicBezTo>
                    <a:lnTo>
                      <a:pt x="274" y="37"/>
                    </a:lnTo>
                    <a:cubicBezTo>
                      <a:pt x="62" y="189"/>
                      <a:pt x="1" y="614"/>
                      <a:pt x="92" y="858"/>
                    </a:cubicBezTo>
                    <a:cubicBezTo>
                      <a:pt x="170" y="1091"/>
                      <a:pt x="424" y="1236"/>
                      <a:pt x="667" y="1236"/>
                    </a:cubicBezTo>
                    <a:cubicBezTo>
                      <a:pt x="709" y="1236"/>
                      <a:pt x="751" y="1231"/>
                      <a:pt x="791" y="1222"/>
                    </a:cubicBezTo>
                    <a:cubicBezTo>
                      <a:pt x="1034" y="1131"/>
                      <a:pt x="1247" y="858"/>
                      <a:pt x="1217" y="584"/>
                    </a:cubicBezTo>
                    <a:cubicBezTo>
                      <a:pt x="1182" y="412"/>
                      <a:pt x="1032" y="318"/>
                      <a:pt x="885" y="318"/>
                    </a:cubicBezTo>
                    <a:cubicBezTo>
                      <a:pt x="772" y="318"/>
                      <a:pt x="662" y="374"/>
                      <a:pt x="609" y="493"/>
                    </a:cubicBezTo>
                    <a:cubicBezTo>
                      <a:pt x="547" y="617"/>
                      <a:pt x="640" y="714"/>
                      <a:pt x="735" y="714"/>
                    </a:cubicBezTo>
                    <a:cubicBezTo>
                      <a:pt x="779" y="714"/>
                      <a:pt x="823" y="693"/>
                      <a:pt x="852" y="645"/>
                    </a:cubicBezTo>
                    <a:cubicBezTo>
                      <a:pt x="943" y="675"/>
                      <a:pt x="943" y="706"/>
                      <a:pt x="913" y="766"/>
                    </a:cubicBezTo>
                    <a:cubicBezTo>
                      <a:pt x="913" y="797"/>
                      <a:pt x="913" y="797"/>
                      <a:pt x="882" y="827"/>
                    </a:cubicBezTo>
                    <a:cubicBezTo>
                      <a:pt x="852" y="888"/>
                      <a:pt x="791" y="918"/>
                      <a:pt x="730" y="918"/>
                    </a:cubicBezTo>
                    <a:cubicBezTo>
                      <a:pt x="706" y="926"/>
                      <a:pt x="677" y="930"/>
                      <a:pt x="647" y="930"/>
                    </a:cubicBezTo>
                    <a:cubicBezTo>
                      <a:pt x="564" y="930"/>
                      <a:pt x="471" y="902"/>
                      <a:pt x="426" y="858"/>
                    </a:cubicBezTo>
                    <a:cubicBezTo>
                      <a:pt x="274" y="706"/>
                      <a:pt x="305" y="310"/>
                      <a:pt x="396" y="128"/>
                    </a:cubicBezTo>
                    <a:cubicBezTo>
                      <a:pt x="449" y="76"/>
                      <a:pt x="388" y="0"/>
                      <a:pt x="3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4495;p44">
                <a:extLst>
                  <a:ext uri="{FF2B5EF4-FFF2-40B4-BE49-F238E27FC236}">
                    <a16:creationId xmlns:a16="http://schemas.microsoft.com/office/drawing/2014/main" id="{D3E73027-989A-4032-CAA5-CBEA79DD453A}"/>
                  </a:ext>
                </a:extLst>
              </p:cNvPr>
              <p:cNvSpPr/>
              <p:nvPr/>
            </p:nvSpPr>
            <p:spPr>
              <a:xfrm>
                <a:off x="4315250" y="2575150"/>
                <a:ext cx="41075" cy="85775"/>
              </a:xfrm>
              <a:custGeom>
                <a:avLst/>
                <a:gdLst/>
                <a:ahLst/>
                <a:cxnLst/>
                <a:rect l="l" t="t" r="r" b="b"/>
                <a:pathLst>
                  <a:path w="1643" h="3431" extrusionOk="0">
                    <a:moveTo>
                      <a:pt x="616" y="1"/>
                    </a:moveTo>
                    <a:cubicBezTo>
                      <a:pt x="518" y="1"/>
                      <a:pt x="524" y="188"/>
                      <a:pt x="609" y="217"/>
                    </a:cubicBezTo>
                    <a:cubicBezTo>
                      <a:pt x="761" y="277"/>
                      <a:pt x="913" y="338"/>
                      <a:pt x="1065" y="429"/>
                    </a:cubicBezTo>
                    <a:cubicBezTo>
                      <a:pt x="609" y="1311"/>
                      <a:pt x="122" y="2344"/>
                      <a:pt x="1" y="3317"/>
                    </a:cubicBezTo>
                    <a:cubicBezTo>
                      <a:pt x="1" y="3391"/>
                      <a:pt x="56" y="3431"/>
                      <a:pt x="107" y="3431"/>
                    </a:cubicBezTo>
                    <a:cubicBezTo>
                      <a:pt x="140" y="3431"/>
                      <a:pt x="171" y="3414"/>
                      <a:pt x="183" y="3378"/>
                    </a:cubicBezTo>
                    <a:cubicBezTo>
                      <a:pt x="639" y="2496"/>
                      <a:pt x="882" y="1493"/>
                      <a:pt x="1217" y="551"/>
                    </a:cubicBezTo>
                    <a:cubicBezTo>
                      <a:pt x="1369" y="703"/>
                      <a:pt x="1490" y="885"/>
                      <a:pt x="1521" y="1129"/>
                    </a:cubicBezTo>
                    <a:cubicBezTo>
                      <a:pt x="1521" y="1159"/>
                      <a:pt x="1543" y="1174"/>
                      <a:pt x="1566" y="1174"/>
                    </a:cubicBezTo>
                    <a:cubicBezTo>
                      <a:pt x="1589" y="1174"/>
                      <a:pt x="1612" y="1159"/>
                      <a:pt x="1612" y="1129"/>
                    </a:cubicBezTo>
                    <a:cubicBezTo>
                      <a:pt x="1642" y="581"/>
                      <a:pt x="1217" y="65"/>
                      <a:pt x="639" y="4"/>
                    </a:cubicBezTo>
                    <a:cubicBezTo>
                      <a:pt x="631" y="2"/>
                      <a:pt x="623" y="1"/>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70" name="文字方塊 1869">
            <a:extLst>
              <a:ext uri="{FF2B5EF4-FFF2-40B4-BE49-F238E27FC236}">
                <a16:creationId xmlns:a16="http://schemas.microsoft.com/office/drawing/2014/main" id="{E03218AE-4D20-0FDD-2DA6-13911678AE47}"/>
              </a:ext>
            </a:extLst>
          </p:cNvPr>
          <p:cNvSpPr txBox="1"/>
          <p:nvPr/>
        </p:nvSpPr>
        <p:spPr>
          <a:xfrm>
            <a:off x="1800212" y="2264758"/>
            <a:ext cx="1768588" cy="261610"/>
          </a:xfrm>
          <a:prstGeom prst="rect">
            <a:avLst/>
          </a:prstGeom>
          <a:noFill/>
        </p:spPr>
        <p:txBody>
          <a:bodyPr wrap="square">
            <a:spAutoFit/>
          </a:bodyPr>
          <a:lstStyle/>
          <a:p>
            <a:r>
              <a:rPr lang="en-US" altLang="zh-TW" sz="1100" b="1" dirty="0">
                <a:solidFill>
                  <a:schemeClr val="tx1">
                    <a:lumMod val="50000"/>
                  </a:schemeClr>
                </a:solidFill>
                <a:latin typeface="Times New Roman" panose="02020603050405020304" pitchFamily="18" charset="0"/>
                <a:ea typeface="標楷體" panose="03000509000000000000" pitchFamily="65" charset="-120"/>
                <a:cs typeface="Times New Roman" panose="02020603050405020304" pitchFamily="18" charset="0"/>
              </a:rPr>
              <a:t>Ren et al., 2019</a:t>
            </a:r>
            <a:endParaRPr lang="zh-TW" altLang="en-US" sz="1100" b="1" dirty="0">
              <a:solidFill>
                <a:schemeClr val="tx1">
                  <a:lumMod val="50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871" name="文字方塊 1870">
            <a:extLst>
              <a:ext uri="{FF2B5EF4-FFF2-40B4-BE49-F238E27FC236}">
                <a16:creationId xmlns:a16="http://schemas.microsoft.com/office/drawing/2014/main" id="{D055432E-F3B2-E48B-DC32-E9BA98D092E0}"/>
              </a:ext>
            </a:extLst>
          </p:cNvPr>
          <p:cNvSpPr txBox="1"/>
          <p:nvPr/>
        </p:nvSpPr>
        <p:spPr>
          <a:xfrm>
            <a:off x="4044143" y="2260912"/>
            <a:ext cx="1768588" cy="261610"/>
          </a:xfrm>
          <a:prstGeom prst="rect">
            <a:avLst/>
          </a:prstGeom>
          <a:noFill/>
        </p:spPr>
        <p:txBody>
          <a:bodyPr wrap="square">
            <a:spAutoFit/>
          </a:bodyPr>
          <a:lstStyle/>
          <a:p>
            <a:r>
              <a:rPr lang="en-US" altLang="zh-TW" sz="1100" b="1" dirty="0">
                <a:solidFill>
                  <a:schemeClr val="tx1">
                    <a:lumMod val="50000"/>
                  </a:schemeClr>
                </a:solidFill>
                <a:latin typeface="Times New Roman" panose="02020603050405020304" pitchFamily="18" charset="0"/>
                <a:ea typeface="標楷體" panose="03000509000000000000" pitchFamily="65" charset="-120"/>
                <a:cs typeface="Times New Roman" panose="02020603050405020304" pitchFamily="18" charset="0"/>
              </a:rPr>
              <a:t>Wang et al., 2019</a:t>
            </a:r>
            <a:endParaRPr lang="zh-TW" altLang="en-US" sz="1100" b="1" dirty="0">
              <a:solidFill>
                <a:schemeClr val="tx1">
                  <a:lumMod val="50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872" name="文字方塊 1871">
            <a:extLst>
              <a:ext uri="{FF2B5EF4-FFF2-40B4-BE49-F238E27FC236}">
                <a16:creationId xmlns:a16="http://schemas.microsoft.com/office/drawing/2014/main" id="{71BE4375-F1AC-D7A3-CCC3-272AD3887AE1}"/>
              </a:ext>
            </a:extLst>
          </p:cNvPr>
          <p:cNvSpPr txBox="1"/>
          <p:nvPr/>
        </p:nvSpPr>
        <p:spPr>
          <a:xfrm>
            <a:off x="6246603" y="2250270"/>
            <a:ext cx="1768588" cy="261610"/>
          </a:xfrm>
          <a:prstGeom prst="rect">
            <a:avLst/>
          </a:prstGeom>
          <a:noFill/>
        </p:spPr>
        <p:txBody>
          <a:bodyPr wrap="square">
            <a:spAutoFit/>
          </a:bodyPr>
          <a:lstStyle/>
          <a:p>
            <a:r>
              <a:rPr lang="en-US" altLang="zh-TW" sz="1100" b="1" dirty="0">
                <a:solidFill>
                  <a:schemeClr val="tx1">
                    <a:lumMod val="50000"/>
                  </a:schemeClr>
                </a:solidFill>
                <a:latin typeface="Times New Roman" panose="02020603050405020304" pitchFamily="18" charset="0"/>
                <a:ea typeface="標楷體" panose="03000509000000000000" pitchFamily="65" charset="-120"/>
                <a:cs typeface="Times New Roman" panose="02020603050405020304" pitchFamily="18" charset="0"/>
              </a:rPr>
              <a:t>Hu et al., 2019</a:t>
            </a:r>
            <a:endParaRPr lang="zh-TW" altLang="en-US" sz="1100" b="1" dirty="0">
              <a:solidFill>
                <a:schemeClr val="tx1">
                  <a:lumMod val="50000"/>
                </a:schemeClr>
              </a:solidFill>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875" name="文字方塊 1874">
            <a:extLst>
              <a:ext uri="{FF2B5EF4-FFF2-40B4-BE49-F238E27FC236}">
                <a16:creationId xmlns:a16="http://schemas.microsoft.com/office/drawing/2014/main" id="{BF1666D6-2D9D-09B3-8EDF-A5F44CCEF39B}"/>
              </a:ext>
            </a:extLst>
          </p:cNvPr>
          <p:cNvSpPr txBox="1"/>
          <p:nvPr/>
        </p:nvSpPr>
        <p:spPr>
          <a:xfrm>
            <a:off x="1257087" y="2649475"/>
            <a:ext cx="1973915" cy="1517403"/>
          </a:xfrm>
          <a:prstGeom prst="rect">
            <a:avLst/>
          </a:prstGeom>
          <a:noFill/>
        </p:spPr>
        <p:txBody>
          <a:bodyPr wrap="square">
            <a:spAutoFit/>
          </a:bodyPr>
          <a:lstStyle/>
          <a:p>
            <a:pPr algn="just">
              <a:lnSpc>
                <a:spcPct val="150000"/>
              </a:lnSpc>
            </a:pPr>
            <a:r>
              <a:rPr lang="en-US" altLang="zh-TW" sz="1050"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RepeatNet</a:t>
            </a:r>
            <a:r>
              <a:rPr lang="zh-TW" altLang="en-US" sz="105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融合重複探索機制到編碼器</a:t>
            </a:r>
            <a:r>
              <a:rPr lang="en-US" altLang="zh-TW" sz="105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05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解碼器結構中，使用兩個解碼器分別學習兩種模式下的項目推薦概率，自動學習模式之間的切換概率，從而在正確時機推薦用戶合適項目。</a:t>
            </a:r>
            <a:endParaRPr lang="en-US" altLang="zh-TW" sz="105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878" name="文字方塊 1877">
            <a:extLst>
              <a:ext uri="{FF2B5EF4-FFF2-40B4-BE49-F238E27FC236}">
                <a16:creationId xmlns:a16="http://schemas.microsoft.com/office/drawing/2014/main" id="{561A2429-C736-9A80-7E85-C003329244ED}"/>
              </a:ext>
            </a:extLst>
          </p:cNvPr>
          <p:cNvSpPr txBox="1"/>
          <p:nvPr/>
        </p:nvSpPr>
        <p:spPr>
          <a:xfrm>
            <a:off x="3457994" y="2635086"/>
            <a:ext cx="1973915" cy="1517403"/>
          </a:xfrm>
          <a:prstGeom prst="rect">
            <a:avLst/>
          </a:prstGeom>
          <a:noFill/>
        </p:spPr>
        <p:txBody>
          <a:bodyPr wrap="square">
            <a:spAutoFit/>
          </a:bodyPr>
          <a:lstStyle/>
          <a:p>
            <a:pPr algn="just">
              <a:lnSpc>
                <a:spcPct val="150000"/>
              </a:lnSpc>
            </a:pPr>
            <a:r>
              <a:rPr lang="en-US" altLang="zh-TW" sz="105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SLRC</a:t>
            </a:r>
            <a:r>
              <a:rPr lang="zh-TW" altLang="en-US" sz="105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模型通過整合霍克斯過程（</a:t>
            </a:r>
            <a:r>
              <a:rPr lang="en-US" altLang="zh-TW" sz="105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Hawkes Process</a:t>
            </a:r>
            <a:r>
              <a:rPr lang="zh-TW" altLang="en-US" sz="105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）和協同過濾元素，明確處理與項目相關的短期和終身效應的時間動態，使得能在推薦新項目和已消費項目之間達到平衡。</a:t>
            </a:r>
            <a:endParaRPr lang="en-US" altLang="zh-TW" sz="105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880" name="文字方塊 1879">
            <a:extLst>
              <a:ext uri="{FF2B5EF4-FFF2-40B4-BE49-F238E27FC236}">
                <a16:creationId xmlns:a16="http://schemas.microsoft.com/office/drawing/2014/main" id="{1CC22AE3-D24B-3457-3A5D-ACCC86961B50}"/>
              </a:ext>
            </a:extLst>
          </p:cNvPr>
          <p:cNvSpPr txBox="1"/>
          <p:nvPr/>
        </p:nvSpPr>
        <p:spPr>
          <a:xfrm>
            <a:off x="5648978" y="2621583"/>
            <a:ext cx="1973915" cy="1517403"/>
          </a:xfrm>
          <a:prstGeom prst="rect">
            <a:avLst/>
          </a:prstGeom>
          <a:noFill/>
        </p:spPr>
        <p:txBody>
          <a:bodyPr wrap="square">
            <a:spAutoFit/>
          </a:bodyPr>
          <a:lstStyle/>
          <a:p>
            <a:pPr algn="just">
              <a:lnSpc>
                <a:spcPct val="150000"/>
              </a:lnSpc>
            </a:pPr>
            <a:r>
              <a:rPr lang="en-US" altLang="zh-TW" sz="105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Sets2Sets</a:t>
            </a:r>
            <a:r>
              <a:rPr lang="zh-TW" altLang="en-US" sz="105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模型不僅特別關注同個購物籃內和不同購物籃之間元素的資訊，亦考慮到用戶的個人重複消費模式以及時間衰減權重，給予最近的購物籃更高的權重。</a:t>
            </a:r>
            <a:endParaRPr lang="en-US" altLang="zh-TW" sz="105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338" name="Google Shape;1616;p32">
            <a:extLst>
              <a:ext uri="{FF2B5EF4-FFF2-40B4-BE49-F238E27FC236}">
                <a16:creationId xmlns:a16="http://schemas.microsoft.com/office/drawing/2014/main" id="{C9785787-FB36-4075-B260-9BFE435B9EA2}"/>
              </a:ext>
            </a:extLst>
          </p:cNvPr>
          <p:cNvSpPr/>
          <p:nvPr/>
        </p:nvSpPr>
        <p:spPr>
          <a:xfrm>
            <a:off x="3934481" y="1797"/>
            <a:ext cx="892500" cy="561300"/>
          </a:xfrm>
          <a:prstGeom prst="rect">
            <a:avLst/>
          </a:prstGeom>
          <a:solidFill>
            <a:srgbClr val="BCA2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EFEFEF"/>
              </a:solidFill>
            </a:endParaRPr>
          </a:p>
        </p:txBody>
      </p:sp>
      <p:sp>
        <p:nvSpPr>
          <p:cNvPr id="339" name="Google Shape;235;p30">
            <a:hlinkClick r:id="rId3" action="ppaction://hlinksldjump"/>
            <a:extLst>
              <a:ext uri="{FF2B5EF4-FFF2-40B4-BE49-F238E27FC236}">
                <a16:creationId xmlns:a16="http://schemas.microsoft.com/office/drawing/2014/main" id="{1523A1A9-11F2-4099-AFEC-FE513C73F9F0}"/>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研究方法</a:t>
            </a:r>
            <a:endParaRPr lang="zh-TW" altLang="en-US" b="1" dirty="0">
              <a:latin typeface="Microsoft JhengHei" panose="020B0604030504040204" pitchFamily="34" charset="-120"/>
              <a:ea typeface="Microsoft JhengHei" panose="020B0604030504040204" pitchFamily="34" charset="-120"/>
            </a:endParaRPr>
          </a:p>
        </p:txBody>
      </p:sp>
      <p:sp>
        <p:nvSpPr>
          <p:cNvPr id="340" name="Google Shape;236;p30">
            <a:hlinkClick r:id="rId4" action="ppaction://hlinksldjump"/>
            <a:extLst>
              <a:ext uri="{FF2B5EF4-FFF2-40B4-BE49-F238E27FC236}">
                <a16:creationId xmlns:a16="http://schemas.microsoft.com/office/drawing/2014/main" id="{878E44E8-B95A-4D27-A670-632BA3ADDB8E}"/>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341" name="Google Shape;237;p30">
            <a:hlinkClick r:id="rId5" action="ppaction://hlinksldjump"/>
            <a:extLst>
              <a:ext uri="{FF2B5EF4-FFF2-40B4-BE49-F238E27FC236}">
                <a16:creationId xmlns:a16="http://schemas.microsoft.com/office/drawing/2014/main" id="{65625444-A6EE-46C4-8F9F-A999508574A0}"/>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342" name="Google Shape;239;p30">
            <a:hlinkClick r:id="" action="ppaction://noaction"/>
            <a:extLst>
              <a:ext uri="{FF2B5EF4-FFF2-40B4-BE49-F238E27FC236}">
                <a16:creationId xmlns:a16="http://schemas.microsoft.com/office/drawing/2014/main" id="{62C7B4FE-5620-48F9-BD01-3844A878C2DF}"/>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343" name="Google Shape;240;p30">
            <a:hlinkClick r:id="" action="ppaction://noaction"/>
            <a:extLst>
              <a:ext uri="{FF2B5EF4-FFF2-40B4-BE49-F238E27FC236}">
                <a16:creationId xmlns:a16="http://schemas.microsoft.com/office/drawing/2014/main" id="{7F36AC17-1BA3-4B0B-B568-6AC1090E9EE5}"/>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344" name="Google Shape;237;p30">
            <a:hlinkClick r:id="rId5" action="ppaction://hlinksldjump"/>
            <a:extLst>
              <a:ext uri="{FF2B5EF4-FFF2-40B4-BE49-F238E27FC236}">
                <a16:creationId xmlns:a16="http://schemas.microsoft.com/office/drawing/2014/main" id="{E8E3EFF7-C43E-437E-9017-845F8E40B2BB}"/>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345" name="文字方塊 344">
            <a:extLst>
              <a:ext uri="{FF2B5EF4-FFF2-40B4-BE49-F238E27FC236}">
                <a16:creationId xmlns:a16="http://schemas.microsoft.com/office/drawing/2014/main" id="{8E749343-AD51-4BD2-88FC-B2132C42D9F4}"/>
              </a:ext>
            </a:extLst>
          </p:cNvPr>
          <p:cNvSpPr txBox="1"/>
          <p:nvPr/>
        </p:nvSpPr>
        <p:spPr>
          <a:xfrm>
            <a:off x="8539718" y="4872599"/>
            <a:ext cx="604282" cy="246221"/>
          </a:xfrm>
          <a:prstGeom prst="rect">
            <a:avLst/>
          </a:prstGeom>
          <a:noFill/>
        </p:spPr>
        <p:txBody>
          <a:bodyPr wrap="square" rtlCol="0">
            <a:spAutoFit/>
          </a:bodyPr>
          <a:lstStyle/>
          <a:p>
            <a:pPr algn="ctr"/>
            <a:r>
              <a:rPr lang="en-US" altLang="zh-TW" sz="1000" b="1" dirty="0">
                <a:latin typeface="Times New Roman" panose="02020603050405020304" pitchFamily="18" charset="0"/>
                <a:cs typeface="Times New Roman" panose="02020603050405020304" pitchFamily="18" charset="0"/>
              </a:rPr>
              <a:t>14 / 57</a:t>
            </a:r>
            <a:endParaRPr lang="zh-TW" altLang="en-US" sz="1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4397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矩形 1">
            <a:extLst>
              <a:ext uri="{FF2B5EF4-FFF2-40B4-BE49-F238E27FC236}">
                <a16:creationId xmlns:a16="http://schemas.microsoft.com/office/drawing/2014/main" id="{6BF94909-205C-4F56-F9E5-162D1F739C82}"/>
              </a:ext>
            </a:extLst>
          </p:cNvPr>
          <p:cNvSpPr/>
          <p:nvPr/>
        </p:nvSpPr>
        <p:spPr>
          <a:xfrm>
            <a:off x="723015" y="965257"/>
            <a:ext cx="3031412" cy="84211"/>
          </a:xfrm>
          <a:prstGeom prst="rect">
            <a:avLst/>
          </a:prstGeom>
          <a:solidFill>
            <a:srgbClr val="C8ACDB">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文字方塊 2">
            <a:extLst>
              <a:ext uri="{FF2B5EF4-FFF2-40B4-BE49-F238E27FC236}">
                <a16:creationId xmlns:a16="http://schemas.microsoft.com/office/drawing/2014/main" id="{A27D843B-FD71-A79F-9FAD-3A2A5497E6EE}"/>
              </a:ext>
            </a:extLst>
          </p:cNvPr>
          <p:cNvSpPr txBox="1"/>
          <p:nvPr/>
        </p:nvSpPr>
        <p:spPr>
          <a:xfrm>
            <a:off x="711440" y="742396"/>
            <a:ext cx="4733927" cy="584775"/>
          </a:xfrm>
          <a:prstGeom prst="rect">
            <a:avLst/>
          </a:prstGeom>
          <a:noFill/>
        </p:spPr>
        <p:txBody>
          <a:bodyPr wrap="square" rtlCol="0">
            <a:spAutoFit/>
          </a:bodyPr>
          <a:lstStyle/>
          <a:p>
            <a:r>
              <a:rPr kumimoji="1" lang="en-US" altLang="zh-TW" sz="1600" b="1" dirty="0">
                <a:latin typeface="Times New Roman" panose="02020603050405020304" pitchFamily="18" charset="0"/>
                <a:cs typeface="Times New Roman" panose="02020603050405020304" pitchFamily="18" charset="0"/>
              </a:rPr>
              <a:t>2.3 RNN </a:t>
            </a:r>
            <a:r>
              <a:rPr kumimoji="1" lang="zh-TW" altLang="en-US" sz="1600" b="1" dirty="0">
                <a:latin typeface="Times New Roman" panose="02020603050405020304" pitchFamily="18" charset="0"/>
                <a:cs typeface="Times New Roman" panose="02020603050405020304" pitchFamily="18" charset="0"/>
              </a:rPr>
              <a:t>學習項目頻率的困難</a:t>
            </a:r>
            <a:endParaRPr kumimoji="1" lang="en-US" altLang="zh-TW" sz="1600" b="1" dirty="0">
              <a:latin typeface="Times New Roman" panose="02020603050405020304" pitchFamily="18" charset="0"/>
              <a:cs typeface="Times New Roman" panose="02020603050405020304" pitchFamily="18" charset="0"/>
            </a:endParaRPr>
          </a:p>
          <a:p>
            <a:endParaRPr kumimoji="1" lang="zh-TW" altLang="en-US" sz="1600" b="1" dirty="0">
              <a:latin typeface="Arial" panose="020B0604020202020204" pitchFamily="34" charset="0"/>
              <a:cs typeface="Arial" panose="020B0604020202020204" pitchFamily="34" charset="0"/>
            </a:endParaRPr>
          </a:p>
        </p:txBody>
      </p:sp>
      <p:sp>
        <p:nvSpPr>
          <p:cNvPr id="8" name="文字方塊 7">
            <a:extLst>
              <a:ext uri="{FF2B5EF4-FFF2-40B4-BE49-F238E27FC236}">
                <a16:creationId xmlns:a16="http://schemas.microsoft.com/office/drawing/2014/main" id="{9809B52D-D4E9-EA5A-7ED3-BC49DA137C1E}"/>
              </a:ext>
            </a:extLst>
          </p:cNvPr>
          <p:cNvSpPr txBox="1"/>
          <p:nvPr/>
        </p:nvSpPr>
        <p:spPr>
          <a:xfrm>
            <a:off x="728277" y="1228669"/>
            <a:ext cx="7828278" cy="2581476"/>
          </a:xfrm>
          <a:prstGeom prst="rect">
            <a:avLst/>
          </a:prstGeom>
          <a:noFill/>
        </p:spPr>
        <p:txBody>
          <a:bodyPr wrap="square">
            <a:spAutoFit/>
          </a:bodyPr>
          <a:lstStyle/>
          <a:p>
            <a:pPr algn="just">
              <a:lnSpc>
                <a:spcPct val="150000"/>
              </a:lnSpc>
            </a:pPr>
            <a:r>
              <a:rPr lang="zh-TW" altLang="en-US" sz="1600" b="1"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開創性研究</a:t>
            </a:r>
            <a:r>
              <a:rPr lang="en-US" altLang="zh-TW" sz="1600" b="1"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1"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800" b="1" dirty="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rPr>
              <a:t>TIFUKNN</a:t>
            </a:r>
            <a:r>
              <a:rPr lang="zh-TW" altLang="en-US" sz="1600" b="1" dirty="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600" b="1"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600" b="1"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600" b="1"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Hu et al., 2020</a:t>
            </a:r>
            <a:r>
              <a:rPr lang="zh-TW" altLang="en-US" sz="1600" b="1"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600" b="1"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p>
          <a:p>
            <a:pPr marL="285750" indent="-285750" algn="just">
              <a:lnSpc>
                <a:spcPct val="150000"/>
              </a:lnSpc>
              <a:buFont typeface="Arial" panose="020B0604020202020204" pitchFamily="34" charset="0"/>
              <a:buChar char="•"/>
            </a:pPr>
            <a:r>
              <a:rPr lang="zh-TW" altLang="en-US"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嘗試數多種不同的優化器（如</a:t>
            </a:r>
            <a:r>
              <a:rPr lang="en-US" altLang="zh-TW"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SGD </a:t>
            </a:r>
            <a:r>
              <a:rPr lang="zh-TW" altLang="en-US"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和 </a:t>
            </a:r>
            <a:r>
              <a:rPr lang="en-US" altLang="zh-TW"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RMSprop</a:t>
            </a:r>
            <a:r>
              <a:rPr lang="zh-TW" altLang="en-US"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en-US" altLang="zh-TW"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285750" indent="-285750" algn="just">
              <a:lnSpc>
                <a:spcPct val="150000"/>
              </a:lnSpc>
              <a:buFont typeface="Arial" panose="020B0604020202020204" pitchFamily="34" charset="0"/>
              <a:buChar char="•"/>
            </a:pPr>
            <a:r>
              <a:rPr lang="zh-TW" altLang="en-US"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增加訓練數據的大小</a:t>
            </a:r>
            <a:endParaRPr lang="en-US" altLang="zh-TW"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285750" indent="-285750" algn="just">
              <a:lnSpc>
                <a:spcPct val="150000"/>
              </a:lnSpc>
              <a:buFont typeface="Arial" panose="020B0604020202020204" pitchFamily="34" charset="0"/>
              <a:buChar char="•"/>
            </a:pPr>
            <a:r>
              <a:rPr lang="zh-TW" altLang="en-US"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移除嵌入層直接將 </a:t>
            </a:r>
            <a:r>
              <a:rPr lang="en-US" altLang="zh-TW"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One-Hot </a:t>
            </a:r>
            <a:r>
              <a:rPr lang="zh-TW" altLang="en-US"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向量作為 </a:t>
            </a:r>
            <a:r>
              <a:rPr lang="en-US" altLang="zh-TW"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RNN </a:t>
            </a:r>
            <a:r>
              <a:rPr lang="zh-TW" altLang="en-US"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單元的輸入</a:t>
            </a:r>
            <a:endParaRPr lang="en-US" altLang="zh-TW"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285750" indent="-285750" algn="just">
              <a:lnSpc>
                <a:spcPct val="150000"/>
              </a:lnSpc>
              <a:buFont typeface="Arial" panose="020B0604020202020204" pitchFamily="34" charset="0"/>
              <a:buChar char="•"/>
            </a:pPr>
            <a:endParaRPr lang="en-US" altLang="zh-TW"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just">
              <a:lnSpc>
                <a:spcPct val="150000"/>
              </a:lnSpc>
            </a:pPr>
            <a:r>
              <a:rPr lang="zh-TW" altLang="en-US" sz="1800" b="1"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陷入局部最優，訓練損失無法收斂到最優誤差</a:t>
            </a:r>
            <a:endParaRPr lang="en-US" altLang="zh-TW" sz="1800" b="1"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just">
              <a:lnSpc>
                <a:spcPct val="150000"/>
              </a:lnSpc>
            </a:pPr>
            <a:r>
              <a:rPr lang="zh-TW" altLang="en-US" sz="1800" b="1"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難以學習到一個精確的模型</a:t>
            </a:r>
            <a:endParaRPr lang="en-US" altLang="zh-TW" sz="1800" b="1"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338" name="Google Shape;1616;p32">
            <a:extLst>
              <a:ext uri="{FF2B5EF4-FFF2-40B4-BE49-F238E27FC236}">
                <a16:creationId xmlns:a16="http://schemas.microsoft.com/office/drawing/2014/main" id="{C9785787-FB36-4075-B260-9BFE435B9EA2}"/>
              </a:ext>
            </a:extLst>
          </p:cNvPr>
          <p:cNvSpPr/>
          <p:nvPr/>
        </p:nvSpPr>
        <p:spPr>
          <a:xfrm>
            <a:off x="3934481" y="1797"/>
            <a:ext cx="892500" cy="561300"/>
          </a:xfrm>
          <a:prstGeom prst="rect">
            <a:avLst/>
          </a:prstGeom>
          <a:solidFill>
            <a:srgbClr val="BCA2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EFEFEF"/>
              </a:solidFill>
            </a:endParaRPr>
          </a:p>
        </p:txBody>
      </p:sp>
      <p:sp>
        <p:nvSpPr>
          <p:cNvPr id="339" name="Google Shape;235;p30">
            <a:hlinkClick r:id="rId3" action="ppaction://hlinksldjump"/>
            <a:extLst>
              <a:ext uri="{FF2B5EF4-FFF2-40B4-BE49-F238E27FC236}">
                <a16:creationId xmlns:a16="http://schemas.microsoft.com/office/drawing/2014/main" id="{1523A1A9-11F2-4099-AFEC-FE513C73F9F0}"/>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研究方法</a:t>
            </a:r>
            <a:endParaRPr lang="zh-TW" altLang="en-US" b="1" dirty="0">
              <a:latin typeface="Microsoft JhengHei" panose="020B0604030504040204" pitchFamily="34" charset="-120"/>
              <a:ea typeface="Microsoft JhengHei" panose="020B0604030504040204" pitchFamily="34" charset="-120"/>
            </a:endParaRPr>
          </a:p>
        </p:txBody>
      </p:sp>
      <p:sp>
        <p:nvSpPr>
          <p:cNvPr id="340" name="Google Shape;236;p30">
            <a:hlinkClick r:id="rId4" action="ppaction://hlinksldjump"/>
            <a:extLst>
              <a:ext uri="{FF2B5EF4-FFF2-40B4-BE49-F238E27FC236}">
                <a16:creationId xmlns:a16="http://schemas.microsoft.com/office/drawing/2014/main" id="{878E44E8-B95A-4D27-A670-632BA3ADDB8E}"/>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341" name="Google Shape;237;p30">
            <a:hlinkClick r:id="rId5" action="ppaction://hlinksldjump"/>
            <a:extLst>
              <a:ext uri="{FF2B5EF4-FFF2-40B4-BE49-F238E27FC236}">
                <a16:creationId xmlns:a16="http://schemas.microsoft.com/office/drawing/2014/main" id="{65625444-A6EE-46C4-8F9F-A999508574A0}"/>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342" name="Google Shape;239;p30">
            <a:hlinkClick r:id="" action="ppaction://noaction"/>
            <a:extLst>
              <a:ext uri="{FF2B5EF4-FFF2-40B4-BE49-F238E27FC236}">
                <a16:creationId xmlns:a16="http://schemas.microsoft.com/office/drawing/2014/main" id="{62C7B4FE-5620-48F9-BD01-3844A878C2DF}"/>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343" name="Google Shape;240;p30">
            <a:hlinkClick r:id="" action="ppaction://noaction"/>
            <a:extLst>
              <a:ext uri="{FF2B5EF4-FFF2-40B4-BE49-F238E27FC236}">
                <a16:creationId xmlns:a16="http://schemas.microsoft.com/office/drawing/2014/main" id="{7F36AC17-1BA3-4B0B-B568-6AC1090E9EE5}"/>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344" name="Google Shape;237;p30">
            <a:hlinkClick r:id="rId5" action="ppaction://hlinksldjump"/>
            <a:extLst>
              <a:ext uri="{FF2B5EF4-FFF2-40B4-BE49-F238E27FC236}">
                <a16:creationId xmlns:a16="http://schemas.microsoft.com/office/drawing/2014/main" id="{E8E3EFF7-C43E-437E-9017-845F8E40B2BB}"/>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pic>
        <p:nvPicPr>
          <p:cNvPr id="4" name="圖片 3">
            <a:extLst>
              <a:ext uri="{FF2B5EF4-FFF2-40B4-BE49-F238E27FC236}">
                <a16:creationId xmlns:a16="http://schemas.microsoft.com/office/drawing/2014/main" id="{9A261A35-17A9-4D33-A0C7-9DE73CC9047A}"/>
              </a:ext>
            </a:extLst>
          </p:cNvPr>
          <p:cNvPicPr>
            <a:picLocks noChangeAspect="1"/>
          </p:cNvPicPr>
          <p:nvPr/>
        </p:nvPicPr>
        <p:blipFill>
          <a:blip r:embed="rId6">
            <a:alphaModFix amt="21000"/>
          </a:blip>
          <a:stretch>
            <a:fillRect/>
          </a:stretch>
        </p:blipFill>
        <p:spPr>
          <a:xfrm>
            <a:off x="5873420" y="1238426"/>
            <a:ext cx="2861780" cy="3427282"/>
          </a:xfrm>
          <a:prstGeom prst="rect">
            <a:avLst/>
          </a:prstGeom>
        </p:spPr>
      </p:pic>
      <p:sp>
        <p:nvSpPr>
          <p:cNvPr id="17" name="文字方塊 16">
            <a:extLst>
              <a:ext uri="{FF2B5EF4-FFF2-40B4-BE49-F238E27FC236}">
                <a16:creationId xmlns:a16="http://schemas.microsoft.com/office/drawing/2014/main" id="{4ED85DC1-4C36-47B1-A613-C375DB202ED1}"/>
              </a:ext>
            </a:extLst>
          </p:cNvPr>
          <p:cNvSpPr txBox="1"/>
          <p:nvPr/>
        </p:nvSpPr>
        <p:spPr>
          <a:xfrm>
            <a:off x="8539718" y="4872599"/>
            <a:ext cx="604282" cy="246221"/>
          </a:xfrm>
          <a:prstGeom prst="rect">
            <a:avLst/>
          </a:prstGeom>
          <a:noFill/>
        </p:spPr>
        <p:txBody>
          <a:bodyPr wrap="square" rtlCol="0">
            <a:spAutoFit/>
          </a:bodyPr>
          <a:lstStyle/>
          <a:p>
            <a:pPr algn="ctr"/>
            <a:r>
              <a:rPr lang="en-US" altLang="zh-TW" sz="1000" b="1" dirty="0">
                <a:latin typeface="Times New Roman" panose="02020603050405020304" pitchFamily="18" charset="0"/>
                <a:cs typeface="Times New Roman" panose="02020603050405020304" pitchFamily="18" charset="0"/>
              </a:rPr>
              <a:t>15 / 57</a:t>
            </a:r>
            <a:endParaRPr lang="zh-TW" altLang="en-US" sz="1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94775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矩形 1">
            <a:extLst>
              <a:ext uri="{FF2B5EF4-FFF2-40B4-BE49-F238E27FC236}">
                <a16:creationId xmlns:a16="http://schemas.microsoft.com/office/drawing/2014/main" id="{6BF94909-205C-4F56-F9E5-162D1F739C82}"/>
              </a:ext>
            </a:extLst>
          </p:cNvPr>
          <p:cNvSpPr/>
          <p:nvPr/>
        </p:nvSpPr>
        <p:spPr>
          <a:xfrm>
            <a:off x="723015" y="965258"/>
            <a:ext cx="914196" cy="53646"/>
          </a:xfrm>
          <a:prstGeom prst="rect">
            <a:avLst/>
          </a:prstGeom>
          <a:solidFill>
            <a:srgbClr val="C8ACDB">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文字方塊 2">
            <a:extLst>
              <a:ext uri="{FF2B5EF4-FFF2-40B4-BE49-F238E27FC236}">
                <a16:creationId xmlns:a16="http://schemas.microsoft.com/office/drawing/2014/main" id="{A27D843B-FD71-A79F-9FAD-3A2A5497E6EE}"/>
              </a:ext>
            </a:extLst>
          </p:cNvPr>
          <p:cNvSpPr txBox="1"/>
          <p:nvPr/>
        </p:nvSpPr>
        <p:spPr>
          <a:xfrm>
            <a:off x="711441" y="742396"/>
            <a:ext cx="1065552" cy="584775"/>
          </a:xfrm>
          <a:prstGeom prst="rect">
            <a:avLst/>
          </a:prstGeom>
          <a:noFill/>
        </p:spPr>
        <p:txBody>
          <a:bodyPr wrap="square" rtlCol="0">
            <a:spAutoFit/>
          </a:bodyPr>
          <a:lstStyle/>
          <a:p>
            <a:r>
              <a:rPr kumimoji="1" lang="en-US" altLang="zh-TW" sz="1600" b="1" dirty="0">
                <a:latin typeface="Times New Roman" panose="02020603050405020304" pitchFamily="18" charset="0"/>
                <a:cs typeface="Times New Roman" panose="02020603050405020304" pitchFamily="18" charset="0"/>
              </a:rPr>
              <a:t>2.4 </a:t>
            </a:r>
            <a:r>
              <a:rPr kumimoji="1" lang="zh-TW" altLang="en-US" sz="1600" b="1" dirty="0">
                <a:latin typeface="Times New Roman" panose="02020603050405020304" pitchFamily="18" charset="0"/>
                <a:cs typeface="Times New Roman" panose="02020603050405020304" pitchFamily="18" charset="0"/>
              </a:rPr>
              <a:t>總結</a:t>
            </a:r>
            <a:endParaRPr kumimoji="1" lang="en-US" altLang="zh-TW" sz="1600" b="1" dirty="0">
              <a:latin typeface="Times New Roman" panose="02020603050405020304" pitchFamily="18" charset="0"/>
              <a:cs typeface="Times New Roman" panose="02020603050405020304" pitchFamily="18" charset="0"/>
            </a:endParaRPr>
          </a:p>
          <a:p>
            <a:endParaRPr kumimoji="1" lang="zh-TW" altLang="en-US" sz="1600" b="1" dirty="0">
              <a:latin typeface="Arial" panose="020B0604020202020204" pitchFamily="34" charset="0"/>
              <a:cs typeface="Arial" panose="020B0604020202020204" pitchFamily="34" charset="0"/>
            </a:endParaRPr>
          </a:p>
        </p:txBody>
      </p:sp>
      <p:sp>
        <p:nvSpPr>
          <p:cNvPr id="338" name="Google Shape;1616;p32">
            <a:extLst>
              <a:ext uri="{FF2B5EF4-FFF2-40B4-BE49-F238E27FC236}">
                <a16:creationId xmlns:a16="http://schemas.microsoft.com/office/drawing/2014/main" id="{C9785787-FB36-4075-B260-9BFE435B9EA2}"/>
              </a:ext>
            </a:extLst>
          </p:cNvPr>
          <p:cNvSpPr/>
          <p:nvPr/>
        </p:nvSpPr>
        <p:spPr>
          <a:xfrm>
            <a:off x="3934481" y="1797"/>
            <a:ext cx="892500" cy="561300"/>
          </a:xfrm>
          <a:prstGeom prst="rect">
            <a:avLst/>
          </a:prstGeom>
          <a:solidFill>
            <a:srgbClr val="BCA2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EFEFEF"/>
              </a:solidFill>
            </a:endParaRPr>
          </a:p>
        </p:txBody>
      </p:sp>
      <p:sp>
        <p:nvSpPr>
          <p:cNvPr id="339" name="Google Shape;235;p30">
            <a:hlinkClick r:id="rId3" action="ppaction://hlinksldjump"/>
            <a:extLst>
              <a:ext uri="{FF2B5EF4-FFF2-40B4-BE49-F238E27FC236}">
                <a16:creationId xmlns:a16="http://schemas.microsoft.com/office/drawing/2014/main" id="{1523A1A9-11F2-4099-AFEC-FE513C73F9F0}"/>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研究方法</a:t>
            </a:r>
            <a:endParaRPr lang="zh-TW" altLang="en-US" b="1" dirty="0">
              <a:latin typeface="Microsoft JhengHei" panose="020B0604030504040204" pitchFamily="34" charset="-120"/>
              <a:ea typeface="Microsoft JhengHei" panose="020B0604030504040204" pitchFamily="34" charset="-120"/>
            </a:endParaRPr>
          </a:p>
        </p:txBody>
      </p:sp>
      <p:sp>
        <p:nvSpPr>
          <p:cNvPr id="340" name="Google Shape;236;p30">
            <a:hlinkClick r:id="rId4" action="ppaction://hlinksldjump"/>
            <a:extLst>
              <a:ext uri="{FF2B5EF4-FFF2-40B4-BE49-F238E27FC236}">
                <a16:creationId xmlns:a16="http://schemas.microsoft.com/office/drawing/2014/main" id="{878E44E8-B95A-4D27-A670-632BA3ADDB8E}"/>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341" name="Google Shape;237;p30">
            <a:hlinkClick r:id="rId5" action="ppaction://hlinksldjump"/>
            <a:extLst>
              <a:ext uri="{FF2B5EF4-FFF2-40B4-BE49-F238E27FC236}">
                <a16:creationId xmlns:a16="http://schemas.microsoft.com/office/drawing/2014/main" id="{65625444-A6EE-46C4-8F9F-A999508574A0}"/>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342" name="Google Shape;239;p30">
            <a:hlinkClick r:id="" action="ppaction://noaction"/>
            <a:extLst>
              <a:ext uri="{FF2B5EF4-FFF2-40B4-BE49-F238E27FC236}">
                <a16:creationId xmlns:a16="http://schemas.microsoft.com/office/drawing/2014/main" id="{62C7B4FE-5620-48F9-BD01-3844A878C2DF}"/>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343" name="Google Shape;240;p30">
            <a:hlinkClick r:id="" action="ppaction://noaction"/>
            <a:extLst>
              <a:ext uri="{FF2B5EF4-FFF2-40B4-BE49-F238E27FC236}">
                <a16:creationId xmlns:a16="http://schemas.microsoft.com/office/drawing/2014/main" id="{7F36AC17-1BA3-4B0B-B568-6AC1090E9EE5}"/>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344" name="Google Shape;237;p30">
            <a:hlinkClick r:id="rId5" action="ppaction://hlinksldjump"/>
            <a:extLst>
              <a:ext uri="{FF2B5EF4-FFF2-40B4-BE49-F238E27FC236}">
                <a16:creationId xmlns:a16="http://schemas.microsoft.com/office/drawing/2014/main" id="{E8E3EFF7-C43E-437E-9017-845F8E40B2BB}"/>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5" name="矩形: 圓角 4">
            <a:extLst>
              <a:ext uri="{FF2B5EF4-FFF2-40B4-BE49-F238E27FC236}">
                <a16:creationId xmlns:a16="http://schemas.microsoft.com/office/drawing/2014/main" id="{D60CFFB1-F2B1-47E9-9F91-B9E1AAB6BA4E}"/>
              </a:ext>
            </a:extLst>
          </p:cNvPr>
          <p:cNvSpPr/>
          <p:nvPr/>
        </p:nvSpPr>
        <p:spPr>
          <a:xfrm>
            <a:off x="790923" y="1341643"/>
            <a:ext cx="1577808" cy="320757"/>
          </a:xfrm>
          <a:prstGeom prst="roundRect">
            <a:avLst/>
          </a:prstGeom>
          <a:solidFill>
            <a:schemeClr val="accent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rgbClr val="314956"/>
                </a:solidFill>
                <a:latin typeface="微軟正黑體" panose="020B0604030504040204" pitchFamily="34" charset="-120"/>
                <a:ea typeface="微軟正黑體" panose="020B0604030504040204" pitchFamily="34" charset="-120"/>
              </a:rPr>
              <a:t>傳統方法</a:t>
            </a:r>
          </a:p>
        </p:txBody>
      </p:sp>
      <p:sp>
        <p:nvSpPr>
          <p:cNvPr id="19" name="文字方塊 18">
            <a:extLst>
              <a:ext uri="{FF2B5EF4-FFF2-40B4-BE49-F238E27FC236}">
                <a16:creationId xmlns:a16="http://schemas.microsoft.com/office/drawing/2014/main" id="{FA676E73-46E2-4A9D-B9A0-39A3385F2A4F}"/>
              </a:ext>
            </a:extLst>
          </p:cNvPr>
          <p:cNvSpPr txBox="1"/>
          <p:nvPr/>
        </p:nvSpPr>
        <p:spPr>
          <a:xfrm>
            <a:off x="2470985" y="1280741"/>
            <a:ext cx="4572000" cy="376642"/>
          </a:xfrm>
          <a:prstGeom prst="rect">
            <a:avLst/>
          </a:prstGeom>
          <a:noFill/>
        </p:spPr>
        <p:txBody>
          <a:bodyPr wrap="square">
            <a:spAutoFit/>
          </a:bodyPr>
          <a:lstStyle/>
          <a:p>
            <a:pPr algn="just">
              <a:lnSpc>
                <a:spcPct val="150000"/>
              </a:lnSpc>
            </a:pPr>
            <a:r>
              <a:rPr lang="zh-TW" altLang="en-US"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忽略用戶長期偏好、忽略購物籃或項目之間的複雜關係</a:t>
            </a:r>
            <a:endParaRPr lang="en-US" altLang="zh-TW"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0" name="矩形: 圓角 19">
            <a:extLst>
              <a:ext uri="{FF2B5EF4-FFF2-40B4-BE49-F238E27FC236}">
                <a16:creationId xmlns:a16="http://schemas.microsoft.com/office/drawing/2014/main" id="{1BCCE973-B690-4008-AEF9-D4E3AF64A74F}"/>
              </a:ext>
            </a:extLst>
          </p:cNvPr>
          <p:cNvSpPr/>
          <p:nvPr/>
        </p:nvSpPr>
        <p:spPr>
          <a:xfrm>
            <a:off x="790922" y="1842672"/>
            <a:ext cx="1577807" cy="320757"/>
          </a:xfrm>
          <a:prstGeom prst="roundRect">
            <a:avLst/>
          </a:prstGeom>
          <a:solidFill>
            <a:schemeClr val="accent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rgbClr val="314956"/>
                </a:solidFill>
                <a:latin typeface="微軟正黑體" panose="020B0604030504040204" pitchFamily="34" charset="-120"/>
                <a:ea typeface="微軟正黑體" panose="020B0604030504040204" pitchFamily="34" charset="-120"/>
              </a:rPr>
              <a:t>神經網路方法</a:t>
            </a:r>
          </a:p>
        </p:txBody>
      </p:sp>
      <p:sp>
        <p:nvSpPr>
          <p:cNvPr id="22" name="文字方塊 21">
            <a:extLst>
              <a:ext uri="{FF2B5EF4-FFF2-40B4-BE49-F238E27FC236}">
                <a16:creationId xmlns:a16="http://schemas.microsoft.com/office/drawing/2014/main" id="{357915C8-7188-47C7-96AB-A5B7C02C95E3}"/>
              </a:ext>
            </a:extLst>
          </p:cNvPr>
          <p:cNvSpPr txBox="1"/>
          <p:nvPr/>
        </p:nvSpPr>
        <p:spPr>
          <a:xfrm>
            <a:off x="2470985" y="1768986"/>
            <a:ext cx="5786846" cy="376642"/>
          </a:xfrm>
          <a:prstGeom prst="rect">
            <a:avLst/>
          </a:prstGeom>
          <a:noFill/>
        </p:spPr>
        <p:txBody>
          <a:bodyPr wrap="square">
            <a:spAutoFit/>
          </a:bodyPr>
          <a:lstStyle/>
          <a:p>
            <a:pPr algn="just">
              <a:lnSpc>
                <a:spcPct val="150000"/>
              </a:lnSpc>
            </a:pPr>
            <a:r>
              <a:rPr lang="zh-TW" altLang="en-US"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對更長期、全局關係的建模不足，並未與傳統向量模型結合</a:t>
            </a:r>
            <a:endParaRPr lang="en-US" altLang="zh-TW"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9" name="圖片 8">
            <a:extLst>
              <a:ext uri="{FF2B5EF4-FFF2-40B4-BE49-F238E27FC236}">
                <a16:creationId xmlns:a16="http://schemas.microsoft.com/office/drawing/2014/main" id="{AD08B139-379D-494F-A39D-E8614A63A4D0}"/>
              </a:ext>
            </a:extLst>
          </p:cNvPr>
          <p:cNvPicPr>
            <a:picLocks noChangeAspect="1"/>
          </p:cNvPicPr>
          <p:nvPr/>
        </p:nvPicPr>
        <p:blipFill>
          <a:blip r:embed="rId6"/>
          <a:stretch>
            <a:fillRect/>
          </a:stretch>
        </p:blipFill>
        <p:spPr>
          <a:xfrm>
            <a:off x="1382657" y="2286202"/>
            <a:ext cx="394335" cy="394335"/>
          </a:xfrm>
          <a:prstGeom prst="rect">
            <a:avLst/>
          </a:prstGeom>
        </p:spPr>
      </p:pic>
      <p:sp>
        <p:nvSpPr>
          <p:cNvPr id="24" name="矩形: 圓角 23">
            <a:extLst>
              <a:ext uri="{FF2B5EF4-FFF2-40B4-BE49-F238E27FC236}">
                <a16:creationId xmlns:a16="http://schemas.microsoft.com/office/drawing/2014/main" id="{1BEB5D25-CE32-4B21-B733-294AED03DB19}"/>
              </a:ext>
            </a:extLst>
          </p:cNvPr>
          <p:cNvSpPr/>
          <p:nvPr/>
        </p:nvSpPr>
        <p:spPr>
          <a:xfrm>
            <a:off x="790923" y="2788890"/>
            <a:ext cx="1577806" cy="320757"/>
          </a:xfrm>
          <a:prstGeom prst="roundRect">
            <a:avLst/>
          </a:prstGeom>
          <a:solidFill>
            <a:schemeClr val="accent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rgbClr val="C00000"/>
                </a:solidFill>
                <a:latin typeface="微軟正黑體" panose="020B0604030504040204" pitchFamily="34" charset="-120"/>
                <a:ea typeface="微軟正黑體" panose="020B0604030504040204" pitchFamily="34" charset="-120"/>
              </a:rPr>
              <a:t>個性化項目頻率</a:t>
            </a:r>
          </a:p>
        </p:txBody>
      </p:sp>
      <p:sp>
        <p:nvSpPr>
          <p:cNvPr id="26" name="文字方塊 25">
            <a:extLst>
              <a:ext uri="{FF2B5EF4-FFF2-40B4-BE49-F238E27FC236}">
                <a16:creationId xmlns:a16="http://schemas.microsoft.com/office/drawing/2014/main" id="{D9C5780B-97EA-4740-8EB6-5709B9AFFE99}"/>
              </a:ext>
            </a:extLst>
          </p:cNvPr>
          <p:cNvSpPr txBox="1"/>
          <p:nvPr/>
        </p:nvSpPr>
        <p:spPr>
          <a:xfrm>
            <a:off x="2470985" y="2719349"/>
            <a:ext cx="6065520" cy="376642"/>
          </a:xfrm>
          <a:prstGeom prst="rect">
            <a:avLst/>
          </a:prstGeom>
          <a:noFill/>
        </p:spPr>
        <p:txBody>
          <a:bodyPr wrap="square">
            <a:spAutoFit/>
          </a:bodyPr>
          <a:lstStyle/>
          <a:p>
            <a:pPr algn="just">
              <a:lnSpc>
                <a:spcPct val="150000"/>
              </a:lnSpc>
            </a:pPr>
            <a:r>
              <a:rPr lang="zh-TW" altLang="en-US"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被證實在 </a:t>
            </a:r>
            <a:r>
              <a:rPr lang="en-US" altLang="zh-TW"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NBR </a:t>
            </a:r>
            <a:r>
              <a:rPr lang="zh-TW" altLang="en-US"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任務上能提升推薦性能，而 </a:t>
            </a:r>
            <a:r>
              <a:rPr lang="en-US" altLang="zh-TW"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RNN</a:t>
            </a:r>
            <a:r>
              <a:rPr lang="zh-TW" altLang="en-US"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無法進行有效學習</a:t>
            </a:r>
            <a:endParaRPr lang="en-US" altLang="zh-TW"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3074" name="Picture 2" descr="算数・数学のマーク | かわいいフリー素材集 いらすとや">
            <a:extLst>
              <a:ext uri="{FF2B5EF4-FFF2-40B4-BE49-F238E27FC236}">
                <a16:creationId xmlns:a16="http://schemas.microsoft.com/office/drawing/2014/main" id="{383A53AF-8768-463F-980B-4EECFC0D3B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1382657" y="3241638"/>
            <a:ext cx="376642" cy="376642"/>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圓角 27">
            <a:extLst>
              <a:ext uri="{FF2B5EF4-FFF2-40B4-BE49-F238E27FC236}">
                <a16:creationId xmlns:a16="http://schemas.microsoft.com/office/drawing/2014/main" id="{F28367DF-0D73-4857-B579-1736E2BF6DC2}"/>
              </a:ext>
            </a:extLst>
          </p:cNvPr>
          <p:cNvSpPr/>
          <p:nvPr/>
        </p:nvSpPr>
        <p:spPr>
          <a:xfrm>
            <a:off x="790923" y="3695839"/>
            <a:ext cx="7299340" cy="789613"/>
          </a:xfrm>
          <a:prstGeom prst="roundRect">
            <a:avLst/>
          </a:prstGeom>
          <a:solidFill>
            <a:schemeClr val="bg1"/>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TW" b="1"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PIFTA4Rec</a:t>
            </a:r>
            <a:r>
              <a:rPr lang="en-US" altLang="zh-TW" b="1" dirty="0">
                <a:solidFill>
                  <a:schemeClr val="tx1"/>
                </a:solidFill>
                <a:latin typeface="微軟正黑體" panose="020B0604030504040204" pitchFamily="34" charset="-120"/>
                <a:ea typeface="微軟正黑體" panose="020B0604030504040204" pitchFamily="34" charset="-120"/>
              </a:rPr>
              <a:t> :</a:t>
            </a:r>
            <a:r>
              <a:rPr lang="zh-TW" altLang="en-US" b="1" dirty="0">
                <a:solidFill>
                  <a:schemeClr val="tx1"/>
                </a:solidFill>
                <a:latin typeface="微軟正黑體" panose="020B0604030504040204" pitchFamily="34" charset="-120"/>
                <a:ea typeface="微軟正黑體" panose="020B0604030504040204" pitchFamily="34" charset="-120"/>
              </a:rPr>
              <a:t> 結合傳統向量模型與現有類神經網路</a:t>
            </a:r>
            <a:endParaRPr lang="en-US" altLang="zh-TW" b="1" dirty="0">
              <a:solidFill>
                <a:schemeClr val="tx1"/>
              </a:solidFill>
              <a:latin typeface="微軟正黑體" panose="020B0604030504040204" pitchFamily="34" charset="-120"/>
              <a:ea typeface="微軟正黑體" panose="020B0604030504040204" pitchFamily="34" charset="-120"/>
            </a:endParaRPr>
          </a:p>
          <a:p>
            <a:pPr algn="ctr">
              <a:lnSpc>
                <a:spcPct val="150000"/>
              </a:lnSpc>
            </a:pPr>
            <a:r>
              <a:rPr lang="zh-TW" altLang="en-US" b="1" dirty="0">
                <a:solidFill>
                  <a:schemeClr val="tx1"/>
                </a:solidFill>
                <a:latin typeface="微軟正黑體" panose="020B0604030504040204" pitchFamily="34" charset="-120"/>
                <a:ea typeface="微軟正黑體" panose="020B0604030504040204" pitchFamily="34" charset="-120"/>
              </a:rPr>
              <a:t>通過結合不同的模型和策略，來更精確地捕捉與使用個性化項目頻率資訊</a:t>
            </a:r>
          </a:p>
        </p:txBody>
      </p:sp>
      <p:sp>
        <p:nvSpPr>
          <p:cNvPr id="25" name="文字方塊 24">
            <a:extLst>
              <a:ext uri="{FF2B5EF4-FFF2-40B4-BE49-F238E27FC236}">
                <a16:creationId xmlns:a16="http://schemas.microsoft.com/office/drawing/2014/main" id="{D6CFFD9C-FFCA-44BA-8A7A-2DBE83785FFC}"/>
              </a:ext>
            </a:extLst>
          </p:cNvPr>
          <p:cNvSpPr txBox="1"/>
          <p:nvPr/>
        </p:nvSpPr>
        <p:spPr>
          <a:xfrm>
            <a:off x="8539718" y="4872599"/>
            <a:ext cx="604282" cy="246221"/>
          </a:xfrm>
          <a:prstGeom prst="rect">
            <a:avLst/>
          </a:prstGeom>
          <a:noFill/>
        </p:spPr>
        <p:txBody>
          <a:bodyPr wrap="square" rtlCol="0">
            <a:spAutoFit/>
          </a:bodyPr>
          <a:lstStyle/>
          <a:p>
            <a:pPr algn="ctr"/>
            <a:r>
              <a:rPr lang="en-US" altLang="zh-TW" sz="1000" b="1" dirty="0">
                <a:latin typeface="Times New Roman" panose="02020603050405020304" pitchFamily="18" charset="0"/>
                <a:cs typeface="Times New Roman" panose="02020603050405020304" pitchFamily="18" charset="0"/>
              </a:rPr>
              <a:t>16 / 57</a:t>
            </a:r>
            <a:endParaRPr lang="zh-TW" altLang="en-US" sz="1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44365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3" name="矩形 2">
            <a:extLst>
              <a:ext uri="{FF2B5EF4-FFF2-40B4-BE49-F238E27FC236}">
                <a16:creationId xmlns:a16="http://schemas.microsoft.com/office/drawing/2014/main" id="{4423E5F2-FB2B-B0B2-3F48-00DFC0E50F4B}"/>
              </a:ext>
            </a:extLst>
          </p:cNvPr>
          <p:cNvSpPr/>
          <p:nvPr/>
        </p:nvSpPr>
        <p:spPr>
          <a:xfrm>
            <a:off x="4675270" y="3300004"/>
            <a:ext cx="2922449" cy="193167"/>
          </a:xfrm>
          <a:prstGeom prst="rect">
            <a:avLst/>
          </a:prstGeom>
          <a:solidFill>
            <a:srgbClr val="0070C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rgbClr val="7030A0"/>
              </a:solidFill>
            </a:endParaRPr>
          </a:p>
        </p:txBody>
      </p:sp>
      <p:sp>
        <p:nvSpPr>
          <p:cNvPr id="687" name="Google Shape;687;p43"/>
          <p:cNvSpPr txBox="1">
            <a:spLocks noGrp="1"/>
          </p:cNvSpPr>
          <p:nvPr>
            <p:ph type="subTitle" idx="1"/>
          </p:nvPr>
        </p:nvSpPr>
        <p:spPr>
          <a:xfrm>
            <a:off x="4136094" y="2851075"/>
            <a:ext cx="4000800" cy="870275"/>
          </a:xfrm>
          <a:prstGeom prst="rect">
            <a:avLst/>
          </a:prstGeom>
        </p:spPr>
        <p:txBody>
          <a:bodyPr spcFirstLastPara="1" wrap="square" lIns="91425" tIns="91425" rIns="91425" bIns="91425" anchor="ctr" anchorCtr="0">
            <a:noAutofit/>
          </a:bodyPr>
          <a:lstStyle/>
          <a:p>
            <a:pPr marL="0" indent="0" algn="ctr"/>
            <a:r>
              <a:rPr lang="en-US" altLang="zh-TW" sz="2400" b="1" dirty="0">
                <a:latin typeface="Times New Roman" panose="02020603050405020304" pitchFamily="18" charset="0"/>
                <a:ea typeface="Microsoft JhengHei" panose="020B0604030504040204" pitchFamily="34" charset="-120"/>
                <a:cs typeface="Times New Roman" panose="02020603050405020304" pitchFamily="18" charset="0"/>
              </a:rPr>
              <a:t>Methodology</a:t>
            </a:r>
            <a:endParaRPr lang="en-US" sz="2400" b="1" dirty="0">
              <a:latin typeface="Times New Roman" panose="02020603050405020304" pitchFamily="18" charset="0"/>
              <a:ea typeface="Microsoft JhengHei" panose="020B0604030504040204" pitchFamily="34" charset="-120"/>
              <a:cs typeface="Times New Roman" panose="02020603050405020304" pitchFamily="18" charset="0"/>
            </a:endParaRPr>
          </a:p>
        </p:txBody>
      </p:sp>
      <p:sp>
        <p:nvSpPr>
          <p:cNvPr id="688" name="Google Shape;688;p43"/>
          <p:cNvSpPr txBox="1">
            <a:spLocks noGrp="1"/>
          </p:cNvSpPr>
          <p:nvPr>
            <p:ph type="title"/>
          </p:nvPr>
        </p:nvSpPr>
        <p:spPr>
          <a:xfrm>
            <a:off x="4055777" y="1721851"/>
            <a:ext cx="4000800" cy="105652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dirty="0" err="1">
                <a:latin typeface="Microsoft JhengHei" panose="020B0604030504040204" pitchFamily="34" charset="-120"/>
                <a:ea typeface="Microsoft JhengHei" panose="020B0604030504040204" pitchFamily="34" charset="-120"/>
              </a:rPr>
              <a:t>研究方法</a:t>
            </a:r>
            <a:endParaRPr sz="7200" dirty="0">
              <a:latin typeface="Microsoft JhengHei" panose="020B0604030504040204" pitchFamily="34" charset="-120"/>
              <a:ea typeface="Microsoft JhengHei" panose="020B0604030504040204" pitchFamily="34" charset="-120"/>
            </a:endParaRPr>
          </a:p>
        </p:txBody>
      </p:sp>
      <p:grpSp>
        <p:nvGrpSpPr>
          <p:cNvPr id="689" name="Google Shape;689;p43"/>
          <p:cNvGrpSpPr/>
          <p:nvPr/>
        </p:nvGrpSpPr>
        <p:grpSpPr>
          <a:xfrm>
            <a:off x="715099" y="1515229"/>
            <a:ext cx="3133446" cy="2113042"/>
            <a:chOff x="529525" y="559475"/>
            <a:chExt cx="2773452" cy="1870279"/>
          </a:xfrm>
        </p:grpSpPr>
        <p:sp>
          <p:nvSpPr>
            <p:cNvPr id="690" name="Google Shape;690;p43"/>
            <p:cNvSpPr/>
            <p:nvPr/>
          </p:nvSpPr>
          <p:spPr>
            <a:xfrm>
              <a:off x="1938431" y="1328879"/>
              <a:ext cx="766516" cy="582190"/>
            </a:xfrm>
            <a:custGeom>
              <a:avLst/>
              <a:gdLst/>
              <a:ahLst/>
              <a:cxnLst/>
              <a:rect l="l" t="t" r="r" b="b"/>
              <a:pathLst>
                <a:path w="7689" h="5840" extrusionOk="0">
                  <a:moveTo>
                    <a:pt x="1" y="1"/>
                  </a:moveTo>
                  <a:lnTo>
                    <a:pt x="1" y="5840"/>
                  </a:lnTo>
                  <a:lnTo>
                    <a:pt x="7688" y="5840"/>
                  </a:lnTo>
                  <a:lnTo>
                    <a:pt x="7688"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691;p43"/>
            <p:cNvSpPr/>
            <p:nvPr/>
          </p:nvSpPr>
          <p:spPr>
            <a:xfrm>
              <a:off x="1913010" y="1299570"/>
              <a:ext cx="817259" cy="97098"/>
            </a:xfrm>
            <a:custGeom>
              <a:avLst/>
              <a:gdLst/>
              <a:ahLst/>
              <a:cxnLst/>
              <a:rect l="l" t="t" r="r" b="b"/>
              <a:pathLst>
                <a:path w="8198" h="974" extrusionOk="0">
                  <a:moveTo>
                    <a:pt x="1" y="0"/>
                  </a:moveTo>
                  <a:lnTo>
                    <a:pt x="1" y="974"/>
                  </a:lnTo>
                  <a:lnTo>
                    <a:pt x="8198" y="974"/>
                  </a:lnTo>
                  <a:lnTo>
                    <a:pt x="8198" y="0"/>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2" name="Google Shape;692;p43"/>
            <p:cNvSpPr/>
            <p:nvPr/>
          </p:nvSpPr>
          <p:spPr>
            <a:xfrm>
              <a:off x="1938431" y="1396568"/>
              <a:ext cx="766516" cy="53234"/>
            </a:xfrm>
            <a:custGeom>
              <a:avLst/>
              <a:gdLst/>
              <a:ahLst/>
              <a:cxnLst/>
              <a:rect l="l" t="t" r="r" b="b"/>
              <a:pathLst>
                <a:path w="7689" h="534" extrusionOk="0">
                  <a:moveTo>
                    <a:pt x="1" y="1"/>
                  </a:moveTo>
                  <a:lnTo>
                    <a:pt x="1" y="534"/>
                  </a:lnTo>
                  <a:lnTo>
                    <a:pt x="7688" y="534"/>
                  </a:lnTo>
                  <a:lnTo>
                    <a:pt x="7688" y="1"/>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 name="Google Shape;693;p43"/>
            <p:cNvSpPr/>
            <p:nvPr/>
          </p:nvSpPr>
          <p:spPr>
            <a:xfrm>
              <a:off x="2288140" y="1299570"/>
              <a:ext cx="67490" cy="611897"/>
            </a:xfrm>
            <a:custGeom>
              <a:avLst/>
              <a:gdLst/>
              <a:ahLst/>
              <a:cxnLst/>
              <a:rect l="l" t="t" r="r" b="b"/>
              <a:pathLst>
                <a:path w="677" h="6138" extrusionOk="0">
                  <a:moveTo>
                    <a:pt x="1" y="0"/>
                  </a:moveTo>
                  <a:lnTo>
                    <a:pt x="1" y="6137"/>
                  </a:lnTo>
                  <a:lnTo>
                    <a:pt x="676" y="6137"/>
                  </a:lnTo>
                  <a:lnTo>
                    <a:pt x="676"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 name="Google Shape;694;p43"/>
            <p:cNvSpPr/>
            <p:nvPr/>
          </p:nvSpPr>
          <p:spPr>
            <a:xfrm>
              <a:off x="2288140" y="1446313"/>
              <a:ext cx="67490" cy="465154"/>
            </a:xfrm>
            <a:custGeom>
              <a:avLst/>
              <a:gdLst/>
              <a:ahLst/>
              <a:cxnLst/>
              <a:rect l="l" t="t" r="r" b="b"/>
              <a:pathLst>
                <a:path w="677" h="4666" extrusionOk="0">
                  <a:moveTo>
                    <a:pt x="1" y="0"/>
                  </a:moveTo>
                  <a:lnTo>
                    <a:pt x="1" y="4665"/>
                  </a:lnTo>
                  <a:lnTo>
                    <a:pt x="676" y="4665"/>
                  </a:lnTo>
                  <a:lnTo>
                    <a:pt x="676"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 name="Google Shape;695;p43"/>
            <p:cNvSpPr/>
            <p:nvPr/>
          </p:nvSpPr>
          <p:spPr>
            <a:xfrm>
              <a:off x="2288140" y="1396568"/>
              <a:ext cx="67490" cy="53234"/>
            </a:xfrm>
            <a:custGeom>
              <a:avLst/>
              <a:gdLst/>
              <a:ahLst/>
              <a:cxnLst/>
              <a:rect l="l" t="t" r="r" b="b"/>
              <a:pathLst>
                <a:path w="677" h="534" extrusionOk="0">
                  <a:moveTo>
                    <a:pt x="1" y="1"/>
                  </a:moveTo>
                  <a:lnTo>
                    <a:pt x="1" y="534"/>
                  </a:lnTo>
                  <a:lnTo>
                    <a:pt x="676" y="534"/>
                  </a:lnTo>
                  <a:lnTo>
                    <a:pt x="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 name="Google Shape;696;p43"/>
            <p:cNvSpPr/>
            <p:nvPr/>
          </p:nvSpPr>
          <p:spPr>
            <a:xfrm>
              <a:off x="1375586" y="596260"/>
              <a:ext cx="938482" cy="847365"/>
            </a:xfrm>
            <a:custGeom>
              <a:avLst/>
              <a:gdLst/>
              <a:ahLst/>
              <a:cxnLst/>
              <a:rect l="l" t="t" r="r" b="b"/>
              <a:pathLst>
                <a:path w="9414" h="8500" extrusionOk="0">
                  <a:moveTo>
                    <a:pt x="6996" y="1"/>
                  </a:moveTo>
                  <a:lnTo>
                    <a:pt x="0" y="3183"/>
                  </a:lnTo>
                  <a:lnTo>
                    <a:pt x="2414" y="8500"/>
                  </a:lnTo>
                  <a:lnTo>
                    <a:pt x="9414" y="5318"/>
                  </a:lnTo>
                  <a:lnTo>
                    <a:pt x="6996"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 name="Google Shape;697;p43"/>
            <p:cNvSpPr/>
            <p:nvPr/>
          </p:nvSpPr>
          <p:spPr>
            <a:xfrm>
              <a:off x="1340396" y="559475"/>
              <a:ext cx="783962" cy="426474"/>
            </a:xfrm>
            <a:custGeom>
              <a:avLst/>
              <a:gdLst/>
              <a:ahLst/>
              <a:cxnLst/>
              <a:rect l="l" t="t" r="r" b="b"/>
              <a:pathLst>
                <a:path w="7864" h="4278" extrusionOk="0">
                  <a:moveTo>
                    <a:pt x="7463" y="1"/>
                  </a:moveTo>
                  <a:lnTo>
                    <a:pt x="0" y="3391"/>
                  </a:lnTo>
                  <a:lnTo>
                    <a:pt x="400" y="4278"/>
                  </a:lnTo>
                  <a:lnTo>
                    <a:pt x="7864" y="884"/>
                  </a:lnTo>
                  <a:lnTo>
                    <a:pt x="7463"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 name="Google Shape;698;p43"/>
            <p:cNvSpPr/>
            <p:nvPr/>
          </p:nvSpPr>
          <p:spPr>
            <a:xfrm>
              <a:off x="1403400" y="658068"/>
              <a:ext cx="719861" cy="365862"/>
            </a:xfrm>
            <a:custGeom>
              <a:avLst/>
              <a:gdLst/>
              <a:ahLst/>
              <a:cxnLst/>
              <a:rect l="l" t="t" r="r" b="b"/>
              <a:pathLst>
                <a:path w="7221" h="3670" extrusionOk="0">
                  <a:moveTo>
                    <a:pt x="7000" y="0"/>
                  </a:moveTo>
                  <a:lnTo>
                    <a:pt x="1884" y="2327"/>
                  </a:lnTo>
                  <a:lnTo>
                    <a:pt x="0" y="3182"/>
                  </a:lnTo>
                  <a:lnTo>
                    <a:pt x="224" y="3669"/>
                  </a:lnTo>
                  <a:lnTo>
                    <a:pt x="7220" y="487"/>
                  </a:lnTo>
                  <a:lnTo>
                    <a:pt x="7000"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 name="Google Shape;699;p43"/>
            <p:cNvSpPr/>
            <p:nvPr/>
          </p:nvSpPr>
          <p:spPr>
            <a:xfrm>
              <a:off x="1681532" y="714791"/>
              <a:ext cx="314622" cy="584482"/>
            </a:xfrm>
            <a:custGeom>
              <a:avLst/>
              <a:gdLst/>
              <a:ahLst/>
              <a:cxnLst/>
              <a:rect l="l" t="t" r="r" b="b"/>
              <a:pathLst>
                <a:path w="3156" h="5863" extrusionOk="0">
                  <a:moveTo>
                    <a:pt x="616" y="0"/>
                  </a:moveTo>
                  <a:lnTo>
                    <a:pt x="0" y="279"/>
                  </a:lnTo>
                  <a:lnTo>
                    <a:pt x="2543" y="5862"/>
                  </a:lnTo>
                  <a:lnTo>
                    <a:pt x="3155" y="5584"/>
                  </a:lnTo>
                  <a:lnTo>
                    <a:pt x="616"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 name="Google Shape;700;p43"/>
            <p:cNvSpPr/>
            <p:nvPr/>
          </p:nvSpPr>
          <p:spPr>
            <a:xfrm>
              <a:off x="1721806" y="802817"/>
              <a:ext cx="83341" cy="76363"/>
            </a:xfrm>
            <a:custGeom>
              <a:avLst/>
              <a:gdLst/>
              <a:ahLst/>
              <a:cxnLst/>
              <a:rect l="l" t="t" r="r" b="b"/>
              <a:pathLst>
                <a:path w="836" h="766" extrusionOk="0">
                  <a:moveTo>
                    <a:pt x="613" y="1"/>
                  </a:moveTo>
                  <a:lnTo>
                    <a:pt x="0" y="279"/>
                  </a:lnTo>
                  <a:lnTo>
                    <a:pt x="220" y="765"/>
                  </a:lnTo>
                  <a:lnTo>
                    <a:pt x="836" y="486"/>
                  </a:lnTo>
                  <a:lnTo>
                    <a:pt x="6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 name="Google Shape;701;p43"/>
            <p:cNvSpPr/>
            <p:nvPr/>
          </p:nvSpPr>
          <p:spPr>
            <a:xfrm>
              <a:off x="1750318" y="2224689"/>
              <a:ext cx="204265" cy="204664"/>
            </a:xfrm>
            <a:custGeom>
              <a:avLst/>
              <a:gdLst/>
              <a:ahLst/>
              <a:cxnLst/>
              <a:rect l="l" t="t" r="r" b="b"/>
              <a:pathLst>
                <a:path w="2049" h="2053" extrusionOk="0">
                  <a:moveTo>
                    <a:pt x="1024" y="1"/>
                  </a:moveTo>
                  <a:cubicBezTo>
                    <a:pt x="456" y="1"/>
                    <a:pt x="1" y="460"/>
                    <a:pt x="1" y="1028"/>
                  </a:cubicBezTo>
                  <a:cubicBezTo>
                    <a:pt x="1" y="1593"/>
                    <a:pt x="456" y="2053"/>
                    <a:pt x="1024" y="2053"/>
                  </a:cubicBezTo>
                  <a:cubicBezTo>
                    <a:pt x="1589" y="2053"/>
                    <a:pt x="2049" y="1593"/>
                    <a:pt x="2049" y="1028"/>
                  </a:cubicBezTo>
                  <a:cubicBezTo>
                    <a:pt x="2049" y="460"/>
                    <a:pt x="1589" y="1"/>
                    <a:pt x="1024"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 name="Google Shape;702;p43"/>
            <p:cNvSpPr/>
            <p:nvPr/>
          </p:nvSpPr>
          <p:spPr>
            <a:xfrm>
              <a:off x="1788299" y="2263069"/>
              <a:ext cx="128002" cy="127902"/>
            </a:xfrm>
            <a:custGeom>
              <a:avLst/>
              <a:gdLst/>
              <a:ahLst/>
              <a:cxnLst/>
              <a:rect l="l" t="t" r="r" b="b"/>
              <a:pathLst>
                <a:path w="1284" h="1283" extrusionOk="0">
                  <a:moveTo>
                    <a:pt x="643" y="0"/>
                  </a:moveTo>
                  <a:cubicBezTo>
                    <a:pt x="290" y="0"/>
                    <a:pt x="0" y="286"/>
                    <a:pt x="0" y="643"/>
                  </a:cubicBezTo>
                  <a:cubicBezTo>
                    <a:pt x="0" y="996"/>
                    <a:pt x="290" y="1283"/>
                    <a:pt x="643" y="1283"/>
                  </a:cubicBezTo>
                  <a:cubicBezTo>
                    <a:pt x="997" y="1283"/>
                    <a:pt x="1284" y="996"/>
                    <a:pt x="1284" y="643"/>
                  </a:cubicBezTo>
                  <a:cubicBezTo>
                    <a:pt x="1284" y="286"/>
                    <a:pt x="997" y="0"/>
                    <a:pt x="643"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 name="Google Shape;703;p43"/>
            <p:cNvSpPr/>
            <p:nvPr/>
          </p:nvSpPr>
          <p:spPr>
            <a:xfrm>
              <a:off x="2307679" y="2224689"/>
              <a:ext cx="204265" cy="204664"/>
            </a:xfrm>
            <a:custGeom>
              <a:avLst/>
              <a:gdLst/>
              <a:ahLst/>
              <a:cxnLst/>
              <a:rect l="l" t="t" r="r" b="b"/>
              <a:pathLst>
                <a:path w="2049" h="2053" extrusionOk="0">
                  <a:moveTo>
                    <a:pt x="1025" y="1"/>
                  </a:moveTo>
                  <a:cubicBezTo>
                    <a:pt x="460" y="1"/>
                    <a:pt x="1" y="460"/>
                    <a:pt x="1" y="1028"/>
                  </a:cubicBezTo>
                  <a:cubicBezTo>
                    <a:pt x="1" y="1593"/>
                    <a:pt x="460" y="2053"/>
                    <a:pt x="1025" y="2053"/>
                  </a:cubicBezTo>
                  <a:cubicBezTo>
                    <a:pt x="1594" y="2053"/>
                    <a:pt x="2049" y="1593"/>
                    <a:pt x="2049" y="1028"/>
                  </a:cubicBezTo>
                  <a:cubicBezTo>
                    <a:pt x="2049" y="460"/>
                    <a:pt x="1594" y="1"/>
                    <a:pt x="1025"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 name="Google Shape;704;p43"/>
            <p:cNvSpPr/>
            <p:nvPr/>
          </p:nvSpPr>
          <p:spPr>
            <a:xfrm>
              <a:off x="2346059" y="2263069"/>
              <a:ext cx="128002" cy="127902"/>
            </a:xfrm>
            <a:custGeom>
              <a:avLst/>
              <a:gdLst/>
              <a:ahLst/>
              <a:cxnLst/>
              <a:rect l="l" t="t" r="r" b="b"/>
              <a:pathLst>
                <a:path w="1284" h="1283" extrusionOk="0">
                  <a:moveTo>
                    <a:pt x="640" y="0"/>
                  </a:moveTo>
                  <a:cubicBezTo>
                    <a:pt x="287" y="0"/>
                    <a:pt x="1" y="286"/>
                    <a:pt x="1" y="643"/>
                  </a:cubicBezTo>
                  <a:cubicBezTo>
                    <a:pt x="1" y="996"/>
                    <a:pt x="287" y="1283"/>
                    <a:pt x="640" y="1283"/>
                  </a:cubicBezTo>
                  <a:cubicBezTo>
                    <a:pt x="993" y="1283"/>
                    <a:pt x="1284" y="996"/>
                    <a:pt x="1284" y="643"/>
                  </a:cubicBezTo>
                  <a:cubicBezTo>
                    <a:pt x="1284" y="286"/>
                    <a:pt x="993" y="0"/>
                    <a:pt x="640"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 name="Google Shape;705;p43"/>
            <p:cNvSpPr/>
            <p:nvPr/>
          </p:nvSpPr>
          <p:spPr>
            <a:xfrm>
              <a:off x="1398315" y="891640"/>
              <a:ext cx="1745472" cy="1349603"/>
            </a:xfrm>
            <a:custGeom>
              <a:avLst/>
              <a:gdLst/>
              <a:ahLst/>
              <a:cxnLst/>
              <a:rect l="l" t="t" r="r" b="b"/>
              <a:pathLst>
                <a:path w="17509" h="13538" extrusionOk="0">
                  <a:moveTo>
                    <a:pt x="15244" y="1593"/>
                  </a:moveTo>
                  <a:lnTo>
                    <a:pt x="14876" y="2911"/>
                  </a:lnTo>
                  <a:lnTo>
                    <a:pt x="754" y="2911"/>
                  </a:lnTo>
                  <a:lnTo>
                    <a:pt x="569" y="1593"/>
                  </a:lnTo>
                  <a:close/>
                  <a:moveTo>
                    <a:pt x="14731" y="3433"/>
                  </a:moveTo>
                  <a:lnTo>
                    <a:pt x="14157" y="5501"/>
                  </a:lnTo>
                  <a:lnTo>
                    <a:pt x="1114" y="5501"/>
                  </a:lnTo>
                  <a:lnTo>
                    <a:pt x="824" y="3433"/>
                  </a:lnTo>
                  <a:close/>
                  <a:moveTo>
                    <a:pt x="14008" y="6023"/>
                  </a:moveTo>
                  <a:lnTo>
                    <a:pt x="13436" y="8091"/>
                  </a:lnTo>
                  <a:lnTo>
                    <a:pt x="1476" y="8091"/>
                  </a:lnTo>
                  <a:lnTo>
                    <a:pt x="1185" y="6023"/>
                  </a:lnTo>
                  <a:close/>
                  <a:moveTo>
                    <a:pt x="13290" y="8612"/>
                  </a:moveTo>
                  <a:lnTo>
                    <a:pt x="13228" y="8829"/>
                  </a:lnTo>
                  <a:lnTo>
                    <a:pt x="13228" y="8833"/>
                  </a:lnTo>
                  <a:cubicBezTo>
                    <a:pt x="13224" y="8840"/>
                    <a:pt x="13219" y="8853"/>
                    <a:pt x="13215" y="8864"/>
                  </a:cubicBezTo>
                  <a:lnTo>
                    <a:pt x="12859" y="10147"/>
                  </a:lnTo>
                  <a:lnTo>
                    <a:pt x="1762" y="10147"/>
                  </a:lnTo>
                  <a:lnTo>
                    <a:pt x="1547" y="8612"/>
                  </a:lnTo>
                  <a:close/>
                  <a:moveTo>
                    <a:pt x="15876" y="0"/>
                  </a:moveTo>
                  <a:cubicBezTo>
                    <a:pt x="15754" y="0"/>
                    <a:pt x="15653" y="79"/>
                    <a:pt x="15621" y="192"/>
                  </a:cubicBezTo>
                  <a:lnTo>
                    <a:pt x="15381" y="1071"/>
                  </a:lnTo>
                  <a:lnTo>
                    <a:pt x="271" y="1071"/>
                  </a:lnTo>
                  <a:cubicBezTo>
                    <a:pt x="196" y="1071"/>
                    <a:pt x="122" y="1107"/>
                    <a:pt x="75" y="1162"/>
                  </a:cubicBezTo>
                  <a:cubicBezTo>
                    <a:pt x="24" y="1220"/>
                    <a:pt x="0" y="1295"/>
                    <a:pt x="12" y="1370"/>
                  </a:cubicBezTo>
                  <a:lnTo>
                    <a:pt x="255" y="3108"/>
                  </a:lnTo>
                  <a:cubicBezTo>
                    <a:pt x="247" y="3127"/>
                    <a:pt x="247" y="3147"/>
                    <a:pt x="247" y="3170"/>
                  </a:cubicBezTo>
                  <a:cubicBezTo>
                    <a:pt x="247" y="3221"/>
                    <a:pt x="259" y="3264"/>
                    <a:pt x="283" y="3304"/>
                  </a:cubicBezTo>
                  <a:lnTo>
                    <a:pt x="589" y="5501"/>
                  </a:lnTo>
                  <a:lnTo>
                    <a:pt x="659" y="6023"/>
                  </a:lnTo>
                  <a:lnTo>
                    <a:pt x="950" y="8091"/>
                  </a:lnTo>
                  <a:lnTo>
                    <a:pt x="1020" y="8612"/>
                  </a:lnTo>
                  <a:lnTo>
                    <a:pt x="1275" y="10441"/>
                  </a:lnTo>
                  <a:cubicBezTo>
                    <a:pt x="1295" y="10571"/>
                    <a:pt x="1405" y="10669"/>
                    <a:pt x="1534" y="10669"/>
                  </a:cubicBezTo>
                  <a:lnTo>
                    <a:pt x="12714" y="10669"/>
                  </a:lnTo>
                  <a:lnTo>
                    <a:pt x="12348" y="11975"/>
                  </a:lnTo>
                  <a:cubicBezTo>
                    <a:pt x="12180" y="12587"/>
                    <a:pt x="11615" y="13015"/>
                    <a:pt x="10979" y="13015"/>
                  </a:cubicBezTo>
                  <a:lnTo>
                    <a:pt x="3010" y="13015"/>
                  </a:lnTo>
                  <a:cubicBezTo>
                    <a:pt x="2865" y="13015"/>
                    <a:pt x="2751" y="13133"/>
                    <a:pt x="2751" y="13279"/>
                  </a:cubicBezTo>
                  <a:cubicBezTo>
                    <a:pt x="2751" y="13420"/>
                    <a:pt x="2865" y="13538"/>
                    <a:pt x="3010" y="13538"/>
                  </a:cubicBezTo>
                  <a:lnTo>
                    <a:pt x="10979" y="13538"/>
                  </a:lnTo>
                  <a:cubicBezTo>
                    <a:pt x="11850" y="13538"/>
                    <a:pt x="12619" y="12953"/>
                    <a:pt x="12851" y="12117"/>
                  </a:cubicBezTo>
                  <a:lnTo>
                    <a:pt x="13298" y="10512"/>
                  </a:lnTo>
                  <a:lnTo>
                    <a:pt x="13298" y="10508"/>
                  </a:lnTo>
                  <a:cubicBezTo>
                    <a:pt x="13302" y="10501"/>
                    <a:pt x="13306" y="10488"/>
                    <a:pt x="13310" y="10477"/>
                  </a:cubicBezTo>
                  <a:lnTo>
                    <a:pt x="13828" y="8612"/>
                  </a:lnTo>
                  <a:lnTo>
                    <a:pt x="13973" y="8091"/>
                  </a:lnTo>
                  <a:lnTo>
                    <a:pt x="14550" y="6023"/>
                  </a:lnTo>
                  <a:lnTo>
                    <a:pt x="14695" y="5501"/>
                  </a:lnTo>
                  <a:lnTo>
                    <a:pt x="15291" y="3362"/>
                  </a:lnTo>
                  <a:lnTo>
                    <a:pt x="15366" y="3100"/>
                  </a:lnTo>
                  <a:lnTo>
                    <a:pt x="15837" y="1401"/>
                  </a:lnTo>
                  <a:cubicBezTo>
                    <a:pt x="15841" y="1393"/>
                    <a:pt x="15841" y="1385"/>
                    <a:pt x="15841" y="1377"/>
                  </a:cubicBezTo>
                  <a:lnTo>
                    <a:pt x="16076" y="526"/>
                  </a:lnTo>
                  <a:lnTo>
                    <a:pt x="17509" y="526"/>
                  </a:lnTo>
                  <a:lnTo>
                    <a:pt x="17509"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 name="Google Shape;706;p43"/>
            <p:cNvSpPr/>
            <p:nvPr/>
          </p:nvSpPr>
          <p:spPr>
            <a:xfrm>
              <a:off x="3095522" y="891640"/>
              <a:ext cx="207455" cy="52437"/>
            </a:xfrm>
            <a:custGeom>
              <a:avLst/>
              <a:gdLst/>
              <a:ahLst/>
              <a:cxnLst/>
              <a:rect l="l" t="t" r="r" b="b"/>
              <a:pathLst>
                <a:path w="2081" h="526" extrusionOk="0">
                  <a:moveTo>
                    <a:pt x="1" y="0"/>
                  </a:moveTo>
                  <a:lnTo>
                    <a:pt x="1" y="526"/>
                  </a:lnTo>
                  <a:lnTo>
                    <a:pt x="1817" y="526"/>
                  </a:lnTo>
                  <a:cubicBezTo>
                    <a:pt x="1962" y="526"/>
                    <a:pt x="2080" y="408"/>
                    <a:pt x="2080" y="263"/>
                  </a:cubicBezTo>
                  <a:cubicBezTo>
                    <a:pt x="2080" y="118"/>
                    <a:pt x="1962" y="0"/>
                    <a:pt x="1817"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 name="Google Shape;707;p43"/>
            <p:cNvSpPr/>
            <p:nvPr/>
          </p:nvSpPr>
          <p:spPr>
            <a:xfrm>
              <a:off x="976930" y="1231482"/>
              <a:ext cx="522376" cy="455882"/>
            </a:xfrm>
            <a:custGeom>
              <a:avLst/>
              <a:gdLst/>
              <a:ahLst/>
              <a:cxnLst/>
              <a:rect l="l" t="t" r="r" b="b"/>
              <a:pathLst>
                <a:path w="5240" h="4573" extrusionOk="0">
                  <a:moveTo>
                    <a:pt x="2661" y="0"/>
                  </a:moveTo>
                  <a:cubicBezTo>
                    <a:pt x="1606" y="0"/>
                    <a:pt x="810" y="797"/>
                    <a:pt x="359" y="2304"/>
                  </a:cubicBezTo>
                  <a:cubicBezTo>
                    <a:pt x="107" y="3144"/>
                    <a:pt x="33" y="3975"/>
                    <a:pt x="9" y="4352"/>
                  </a:cubicBezTo>
                  <a:cubicBezTo>
                    <a:pt x="1" y="4470"/>
                    <a:pt x="60" y="4568"/>
                    <a:pt x="138" y="4573"/>
                  </a:cubicBezTo>
                  <a:cubicBezTo>
                    <a:pt x="209" y="4573"/>
                    <a:pt x="268" y="4493"/>
                    <a:pt x="272" y="4388"/>
                  </a:cubicBezTo>
                  <a:cubicBezTo>
                    <a:pt x="296" y="4039"/>
                    <a:pt x="366" y="3249"/>
                    <a:pt x="602" y="2469"/>
                  </a:cubicBezTo>
                  <a:cubicBezTo>
                    <a:pt x="1009" y="1096"/>
                    <a:pt x="1704" y="401"/>
                    <a:pt x="2661" y="401"/>
                  </a:cubicBezTo>
                  <a:cubicBezTo>
                    <a:pt x="3615" y="401"/>
                    <a:pt x="4294" y="1092"/>
                    <a:pt x="4678" y="2454"/>
                  </a:cubicBezTo>
                  <a:cubicBezTo>
                    <a:pt x="4898" y="3238"/>
                    <a:pt x="4957" y="4031"/>
                    <a:pt x="4968" y="4384"/>
                  </a:cubicBezTo>
                  <a:cubicBezTo>
                    <a:pt x="4977" y="4490"/>
                    <a:pt x="5031" y="4573"/>
                    <a:pt x="5102" y="4573"/>
                  </a:cubicBezTo>
                  <a:cubicBezTo>
                    <a:pt x="5180" y="4573"/>
                    <a:pt x="5240" y="4474"/>
                    <a:pt x="5236" y="4361"/>
                  </a:cubicBezTo>
                  <a:cubicBezTo>
                    <a:pt x="5220" y="3979"/>
                    <a:pt x="5161" y="3148"/>
                    <a:pt x="4926" y="2308"/>
                  </a:cubicBezTo>
                  <a:cubicBezTo>
                    <a:pt x="4502" y="801"/>
                    <a:pt x="3721" y="0"/>
                    <a:pt x="2661"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43"/>
            <p:cNvSpPr/>
            <p:nvPr/>
          </p:nvSpPr>
          <p:spPr>
            <a:xfrm>
              <a:off x="596416" y="1535435"/>
              <a:ext cx="1268655" cy="894319"/>
            </a:xfrm>
            <a:custGeom>
              <a:avLst/>
              <a:gdLst/>
              <a:ahLst/>
              <a:cxnLst/>
              <a:rect l="l" t="t" r="r" b="b"/>
              <a:pathLst>
                <a:path w="12726" h="8971" extrusionOk="0">
                  <a:moveTo>
                    <a:pt x="1170" y="1"/>
                  </a:moveTo>
                  <a:lnTo>
                    <a:pt x="0" y="8971"/>
                  </a:lnTo>
                  <a:lnTo>
                    <a:pt x="12726" y="8971"/>
                  </a:lnTo>
                  <a:lnTo>
                    <a:pt x="11552" y="1"/>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43"/>
            <p:cNvSpPr/>
            <p:nvPr/>
          </p:nvSpPr>
          <p:spPr>
            <a:xfrm>
              <a:off x="529525" y="1535435"/>
              <a:ext cx="1268655" cy="894319"/>
            </a:xfrm>
            <a:custGeom>
              <a:avLst/>
              <a:gdLst/>
              <a:ahLst/>
              <a:cxnLst/>
              <a:rect l="l" t="t" r="r" b="b"/>
              <a:pathLst>
                <a:path w="12726" h="8971" extrusionOk="0">
                  <a:moveTo>
                    <a:pt x="1169" y="1"/>
                  </a:moveTo>
                  <a:lnTo>
                    <a:pt x="1" y="8971"/>
                  </a:lnTo>
                  <a:lnTo>
                    <a:pt x="12725" y="8971"/>
                  </a:lnTo>
                  <a:lnTo>
                    <a:pt x="11552" y="1"/>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43"/>
            <p:cNvSpPr/>
            <p:nvPr/>
          </p:nvSpPr>
          <p:spPr>
            <a:xfrm>
              <a:off x="1367013" y="1573716"/>
              <a:ext cx="81447" cy="85833"/>
            </a:xfrm>
            <a:custGeom>
              <a:avLst/>
              <a:gdLst/>
              <a:ahLst/>
              <a:cxnLst/>
              <a:rect l="l" t="t" r="r" b="b"/>
              <a:pathLst>
                <a:path w="817" h="861" extrusionOk="0">
                  <a:moveTo>
                    <a:pt x="408" y="1"/>
                  </a:moveTo>
                  <a:cubicBezTo>
                    <a:pt x="184" y="1"/>
                    <a:pt x="1" y="193"/>
                    <a:pt x="1" y="433"/>
                  </a:cubicBezTo>
                  <a:cubicBezTo>
                    <a:pt x="1" y="669"/>
                    <a:pt x="184" y="861"/>
                    <a:pt x="408" y="861"/>
                  </a:cubicBezTo>
                  <a:cubicBezTo>
                    <a:pt x="632" y="861"/>
                    <a:pt x="816" y="669"/>
                    <a:pt x="816" y="433"/>
                  </a:cubicBezTo>
                  <a:cubicBezTo>
                    <a:pt x="816" y="193"/>
                    <a:pt x="632" y="1"/>
                    <a:pt x="408"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43"/>
            <p:cNvSpPr/>
            <p:nvPr/>
          </p:nvSpPr>
          <p:spPr>
            <a:xfrm>
              <a:off x="876842" y="1573716"/>
              <a:ext cx="81447" cy="85833"/>
            </a:xfrm>
            <a:custGeom>
              <a:avLst/>
              <a:gdLst/>
              <a:ahLst/>
              <a:cxnLst/>
              <a:rect l="l" t="t" r="r" b="b"/>
              <a:pathLst>
                <a:path w="817" h="861" extrusionOk="0">
                  <a:moveTo>
                    <a:pt x="409" y="1"/>
                  </a:moveTo>
                  <a:cubicBezTo>
                    <a:pt x="185" y="1"/>
                    <a:pt x="1" y="193"/>
                    <a:pt x="1" y="433"/>
                  </a:cubicBezTo>
                  <a:cubicBezTo>
                    <a:pt x="1" y="669"/>
                    <a:pt x="185" y="861"/>
                    <a:pt x="409" y="861"/>
                  </a:cubicBezTo>
                  <a:cubicBezTo>
                    <a:pt x="633" y="861"/>
                    <a:pt x="816" y="669"/>
                    <a:pt x="816" y="433"/>
                  </a:cubicBezTo>
                  <a:cubicBezTo>
                    <a:pt x="816" y="193"/>
                    <a:pt x="633" y="1"/>
                    <a:pt x="409"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43"/>
            <p:cNvSpPr/>
            <p:nvPr/>
          </p:nvSpPr>
          <p:spPr>
            <a:xfrm>
              <a:off x="902362" y="1221712"/>
              <a:ext cx="516793" cy="406935"/>
            </a:xfrm>
            <a:custGeom>
              <a:avLst/>
              <a:gdLst/>
              <a:ahLst/>
              <a:cxnLst/>
              <a:rect l="l" t="t" r="r" b="b"/>
              <a:pathLst>
                <a:path w="5184" h="4082" extrusionOk="0">
                  <a:moveTo>
                    <a:pt x="2628" y="0"/>
                  </a:moveTo>
                  <a:cubicBezTo>
                    <a:pt x="1569" y="0"/>
                    <a:pt x="772" y="797"/>
                    <a:pt x="325" y="2300"/>
                  </a:cubicBezTo>
                  <a:cubicBezTo>
                    <a:pt x="145" y="2905"/>
                    <a:pt x="55" y="3505"/>
                    <a:pt x="8" y="3936"/>
                  </a:cubicBezTo>
                  <a:cubicBezTo>
                    <a:pt x="0" y="4015"/>
                    <a:pt x="62" y="4082"/>
                    <a:pt x="141" y="4082"/>
                  </a:cubicBezTo>
                  <a:cubicBezTo>
                    <a:pt x="212" y="4082"/>
                    <a:pt x="267" y="4030"/>
                    <a:pt x="274" y="3964"/>
                  </a:cubicBezTo>
                  <a:cubicBezTo>
                    <a:pt x="317" y="3564"/>
                    <a:pt x="404" y="3014"/>
                    <a:pt x="565" y="2465"/>
                  </a:cubicBezTo>
                  <a:cubicBezTo>
                    <a:pt x="977" y="1096"/>
                    <a:pt x="1672" y="397"/>
                    <a:pt x="2628" y="397"/>
                  </a:cubicBezTo>
                  <a:cubicBezTo>
                    <a:pt x="3582" y="397"/>
                    <a:pt x="4261" y="1087"/>
                    <a:pt x="4642" y="2453"/>
                  </a:cubicBezTo>
                  <a:cubicBezTo>
                    <a:pt x="4798" y="3003"/>
                    <a:pt x="4874" y="3556"/>
                    <a:pt x="4908" y="3960"/>
                  </a:cubicBezTo>
                  <a:cubicBezTo>
                    <a:pt x="4916" y="4030"/>
                    <a:pt x="4971" y="4082"/>
                    <a:pt x="5042" y="4082"/>
                  </a:cubicBezTo>
                  <a:cubicBezTo>
                    <a:pt x="5120" y="4082"/>
                    <a:pt x="5183" y="4015"/>
                    <a:pt x="5175" y="3936"/>
                  </a:cubicBezTo>
                  <a:cubicBezTo>
                    <a:pt x="5140" y="3508"/>
                    <a:pt x="5062" y="2912"/>
                    <a:pt x="4889" y="2308"/>
                  </a:cubicBezTo>
                  <a:cubicBezTo>
                    <a:pt x="4469" y="797"/>
                    <a:pt x="3684" y="0"/>
                    <a:pt x="2628"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 name="圖片 1">
            <a:extLst>
              <a:ext uri="{FF2B5EF4-FFF2-40B4-BE49-F238E27FC236}">
                <a16:creationId xmlns:a16="http://schemas.microsoft.com/office/drawing/2014/main" id="{761ACBB5-B68E-8DA2-260C-F38988FFC7C1}"/>
              </a:ext>
            </a:extLst>
          </p:cNvPr>
          <p:cNvPicPr>
            <a:picLocks noChangeAspect="1"/>
          </p:cNvPicPr>
          <p:nvPr/>
        </p:nvPicPr>
        <p:blipFill>
          <a:blip r:embed="rId3"/>
          <a:stretch>
            <a:fillRect/>
          </a:stretch>
        </p:blipFill>
        <p:spPr>
          <a:xfrm>
            <a:off x="1235462" y="2989717"/>
            <a:ext cx="393617" cy="393617"/>
          </a:xfrm>
          <a:prstGeom prst="rect">
            <a:avLst/>
          </a:prstGeom>
        </p:spPr>
      </p:pic>
    </p:spTree>
    <p:extLst>
      <p:ext uri="{BB962C8B-B14F-4D97-AF65-F5344CB8AC3E}">
        <p14:creationId xmlns:p14="http://schemas.microsoft.com/office/powerpoint/2010/main" val="14701388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29" name="矩形 28">
            <a:extLst>
              <a:ext uri="{FF2B5EF4-FFF2-40B4-BE49-F238E27FC236}">
                <a16:creationId xmlns:a16="http://schemas.microsoft.com/office/drawing/2014/main" id="{73645440-9272-748C-90A3-93888971F17D}"/>
              </a:ext>
            </a:extLst>
          </p:cNvPr>
          <p:cNvSpPr/>
          <p:nvPr/>
        </p:nvSpPr>
        <p:spPr>
          <a:xfrm>
            <a:off x="1311208" y="3738360"/>
            <a:ext cx="6670742" cy="751947"/>
          </a:xfrm>
          <a:prstGeom prst="rect">
            <a:avLst/>
          </a:prstGeom>
          <a:ln w="1270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矩形 1">
            <a:extLst>
              <a:ext uri="{FF2B5EF4-FFF2-40B4-BE49-F238E27FC236}">
                <a16:creationId xmlns:a16="http://schemas.microsoft.com/office/drawing/2014/main" id="{8E729D6B-7B09-9973-6EF7-B88C834A3220}"/>
              </a:ext>
            </a:extLst>
          </p:cNvPr>
          <p:cNvSpPr/>
          <p:nvPr/>
        </p:nvSpPr>
        <p:spPr>
          <a:xfrm>
            <a:off x="723016" y="999981"/>
            <a:ext cx="1537584" cy="54119"/>
          </a:xfrm>
          <a:prstGeom prst="rect">
            <a:avLst/>
          </a:prstGeom>
          <a:solidFill>
            <a:srgbClr val="99C8E6">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文字方塊 2">
            <a:extLst>
              <a:ext uri="{FF2B5EF4-FFF2-40B4-BE49-F238E27FC236}">
                <a16:creationId xmlns:a16="http://schemas.microsoft.com/office/drawing/2014/main" id="{BF77DD5E-B724-9B1C-F1F6-E5A964CC939C}"/>
              </a:ext>
            </a:extLst>
          </p:cNvPr>
          <p:cNvSpPr txBox="1"/>
          <p:nvPr/>
        </p:nvSpPr>
        <p:spPr>
          <a:xfrm>
            <a:off x="864027" y="772483"/>
            <a:ext cx="1688673" cy="584775"/>
          </a:xfrm>
          <a:prstGeom prst="rect">
            <a:avLst/>
          </a:prstGeom>
          <a:noFill/>
        </p:spPr>
        <p:txBody>
          <a:bodyPr wrap="square" rtlCol="0">
            <a:spAutoFit/>
          </a:bodyPr>
          <a:lstStyle/>
          <a:p>
            <a:r>
              <a:rPr kumimoji="1" lang="en-US" altLang="zh-TW" sz="1600" b="1" dirty="0">
                <a:latin typeface="Times New Roman" panose="02020603050405020304" pitchFamily="18" charset="0"/>
                <a:cs typeface="Times New Roman" panose="02020603050405020304" pitchFamily="18" charset="0"/>
              </a:rPr>
              <a:t>3.1 </a:t>
            </a:r>
            <a:r>
              <a:rPr kumimoji="1" lang="zh-TW" altLang="en-US" sz="1600" b="1" dirty="0">
                <a:latin typeface="Times New Roman" panose="02020603050405020304" pitchFamily="18" charset="0"/>
                <a:cs typeface="Times New Roman" panose="02020603050405020304" pitchFamily="18" charset="0"/>
              </a:rPr>
              <a:t>問題定義</a:t>
            </a:r>
            <a:endParaRPr kumimoji="1" lang="en-US" altLang="zh-TW" sz="1600" b="1" dirty="0">
              <a:latin typeface="Times New Roman" panose="02020603050405020304" pitchFamily="18" charset="0"/>
              <a:cs typeface="Times New Roman" panose="02020603050405020304" pitchFamily="18" charset="0"/>
            </a:endParaRPr>
          </a:p>
          <a:p>
            <a:endParaRPr kumimoji="1" lang="zh-TW" altLang="en-US" sz="1600"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D60798F9-46F0-AD77-0C6F-A804DB7BDF2B}"/>
                  </a:ext>
                </a:extLst>
              </p:cNvPr>
              <p:cNvSpPr txBox="1"/>
              <p:nvPr/>
            </p:nvSpPr>
            <p:spPr>
              <a:xfrm>
                <a:off x="1221223" y="1137522"/>
                <a:ext cx="7058750" cy="76931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TW" altLang="en-US" dirty="0">
                    <a:latin typeface="Times New Roman" panose="02020603050405020304" pitchFamily="18" charset="0"/>
                    <a:ea typeface="Microsoft JhengHei" panose="020B0604030504040204" pitchFamily="34" charset="-120"/>
                    <a:cs typeface="Times New Roman" panose="02020603050405020304" pitchFamily="18" charset="0"/>
                  </a:rPr>
                  <a:t>假設有一組用戶集合 </a:t>
                </a:r>
                <a14:m>
                  <m:oMath xmlns:m="http://schemas.openxmlformats.org/officeDocument/2006/math">
                    <m:r>
                      <a:rPr lang="en-US" altLang="zh-TW" i="1" dirty="0">
                        <a:latin typeface="Cambria Math" panose="02040503050406030204" pitchFamily="18" charset="0"/>
                      </a:rPr>
                      <m:t>𝑈</m:t>
                    </m:r>
                    <m:r>
                      <a:rPr lang="zh-TW" altLang="en-US" i="1" dirty="0">
                        <a:latin typeface="Cambria Math" panose="02040503050406030204" pitchFamily="18" charset="0"/>
                      </a:rPr>
                      <m:t> </m:t>
                    </m:r>
                    <m:r>
                      <a:rPr lang="en-US" altLang="zh-TW" i="1" dirty="0">
                        <a:latin typeface="Cambria Math" panose="02040503050406030204" pitchFamily="18" charset="0"/>
                      </a:rPr>
                      <m:t>=</m:t>
                    </m:r>
                    <m:r>
                      <a:rPr lang="zh-TW" altLang="en-US" i="1" dirty="0">
                        <a:latin typeface="Cambria Math" panose="02040503050406030204" pitchFamily="18" charset="0"/>
                      </a:rPr>
                      <m:t> </m:t>
                    </m:r>
                    <m:r>
                      <a:rPr lang="en-US" altLang="zh-TW" i="1" dirty="0">
                        <a:latin typeface="Cambria Math" panose="02040503050406030204" pitchFamily="18" charset="0"/>
                      </a:rPr>
                      <m:t>{</m:t>
                    </m:r>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𝑢</m:t>
                        </m:r>
                      </m:e>
                      <m:sub>
                        <m:r>
                          <a:rPr lang="en-US" altLang="zh-TW" i="1" dirty="0">
                            <a:latin typeface="Cambria Math" panose="02040503050406030204" pitchFamily="18" charset="0"/>
                          </a:rPr>
                          <m:t>1</m:t>
                        </m:r>
                      </m:sub>
                    </m:sSub>
                    <m:r>
                      <a:rPr lang="en-US" altLang="zh-TW" i="1" dirty="0">
                        <a:latin typeface="Cambria Math" panose="02040503050406030204" pitchFamily="18" charset="0"/>
                      </a:rPr>
                      <m:t>,</m:t>
                    </m:r>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𝑢</m:t>
                        </m:r>
                      </m:e>
                      <m:sub>
                        <m:r>
                          <a:rPr lang="en-US" altLang="zh-TW" i="1" dirty="0">
                            <a:latin typeface="Cambria Math" panose="02040503050406030204" pitchFamily="18" charset="0"/>
                          </a:rPr>
                          <m:t>2</m:t>
                        </m:r>
                      </m:sub>
                    </m:sSub>
                    <m:r>
                      <a:rPr lang="en-US" altLang="zh-TW" i="1" dirty="0">
                        <a:latin typeface="Cambria Math" panose="02040503050406030204" pitchFamily="18" charset="0"/>
                      </a:rPr>
                      <m:t>,…,</m:t>
                    </m:r>
                    <m:sSub>
                      <m:sSubPr>
                        <m:ctrlPr>
                          <a:rPr lang="en-US" altLang="zh-TW" i="1" dirty="0">
                            <a:latin typeface="Cambria Math" panose="02040503050406030204" pitchFamily="18" charset="0"/>
                          </a:rPr>
                        </m:ctrlPr>
                      </m:sSubPr>
                      <m:e>
                        <m:r>
                          <a:rPr lang="en-US" altLang="zh-TW" i="1" dirty="0" err="1">
                            <a:latin typeface="Cambria Math" panose="02040503050406030204" pitchFamily="18" charset="0"/>
                          </a:rPr>
                          <m:t>𝑢</m:t>
                        </m:r>
                      </m:e>
                      <m:sub>
                        <m:d>
                          <m:dPr>
                            <m:begChr m:val="|"/>
                            <m:endChr m:val="|"/>
                            <m:ctrlPr>
                              <a:rPr lang="en-US" altLang="zh-TW" i="1" dirty="0">
                                <a:latin typeface="Cambria Math" panose="02040503050406030204" pitchFamily="18" charset="0"/>
                              </a:rPr>
                            </m:ctrlPr>
                          </m:dPr>
                          <m:e>
                            <m:r>
                              <a:rPr lang="en-US" altLang="zh-TW" i="1" dirty="0" err="1">
                                <a:latin typeface="Cambria Math" panose="02040503050406030204" pitchFamily="18" charset="0"/>
                              </a:rPr>
                              <m:t>𝑈</m:t>
                            </m:r>
                          </m:e>
                        </m:d>
                      </m:sub>
                    </m:sSub>
                    <m:r>
                      <a:rPr lang="en-US" altLang="zh-TW" i="1" dirty="0">
                        <a:latin typeface="Cambria Math" panose="02040503050406030204" pitchFamily="18" charset="0"/>
                      </a:rPr>
                      <m:t>}</m:t>
                    </m:r>
                  </m:oMath>
                </a14:m>
                <a:r>
                  <a:rPr lang="zh-TW" altLang="en-US" dirty="0">
                    <a:latin typeface="Times New Roman" panose="02020603050405020304" pitchFamily="18" charset="0"/>
                    <a:ea typeface="Microsoft JhengHei" panose="020B0604030504040204" pitchFamily="34" charset="-120"/>
                    <a:cs typeface="Times New Roman" panose="02020603050405020304" pitchFamily="18" charset="0"/>
                  </a:rPr>
                  <a:t>、項目集合 </a:t>
                </a:r>
                <a14:m>
                  <m:oMath xmlns:m="http://schemas.openxmlformats.org/officeDocument/2006/math">
                    <m:r>
                      <a:rPr lang="en-US" altLang="zh-TW" i="1" dirty="0">
                        <a:latin typeface="Cambria Math" panose="02040503050406030204" pitchFamily="18" charset="0"/>
                      </a:rPr>
                      <m:t>𝐼</m:t>
                    </m:r>
                    <m:r>
                      <a:rPr lang="en-US" altLang="zh-TW" i="1" dirty="0">
                        <a:latin typeface="Cambria Math" panose="02040503050406030204" pitchFamily="18" charset="0"/>
                      </a:rPr>
                      <m:t> = {</m:t>
                    </m:r>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𝑖</m:t>
                        </m:r>
                      </m:e>
                      <m:sub>
                        <m:r>
                          <a:rPr lang="en-US" altLang="zh-TW" i="1" dirty="0">
                            <a:latin typeface="Cambria Math" panose="02040503050406030204" pitchFamily="18" charset="0"/>
                          </a:rPr>
                          <m:t>1</m:t>
                        </m:r>
                      </m:sub>
                    </m:sSub>
                    <m:r>
                      <a:rPr lang="en-US" altLang="zh-TW" i="1" dirty="0">
                        <a:latin typeface="Cambria Math" panose="02040503050406030204" pitchFamily="18" charset="0"/>
                      </a:rPr>
                      <m:t>, </m:t>
                    </m:r>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𝑖</m:t>
                        </m:r>
                      </m:e>
                      <m:sub>
                        <m:r>
                          <a:rPr lang="en-US" altLang="zh-TW" i="1" dirty="0">
                            <a:latin typeface="Cambria Math" panose="02040503050406030204" pitchFamily="18" charset="0"/>
                          </a:rPr>
                          <m:t>2</m:t>
                        </m:r>
                      </m:sub>
                    </m:sSub>
                    <m:r>
                      <a:rPr lang="en-US" altLang="zh-TW" i="1" dirty="0">
                        <a:latin typeface="Cambria Math" panose="02040503050406030204" pitchFamily="18" charset="0"/>
                      </a:rPr>
                      <m:t>, . . . , </m:t>
                    </m:r>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𝑖</m:t>
                        </m:r>
                      </m:e>
                      <m:sub>
                        <m:d>
                          <m:dPr>
                            <m:begChr m:val="|"/>
                            <m:endChr m:val="|"/>
                            <m:ctrlPr>
                              <a:rPr lang="en-US" altLang="zh-TW" i="1" dirty="0">
                                <a:latin typeface="Cambria Math" panose="02040503050406030204" pitchFamily="18" charset="0"/>
                              </a:rPr>
                            </m:ctrlPr>
                          </m:dPr>
                          <m:e>
                            <m:r>
                              <a:rPr lang="en-US" altLang="zh-TW" i="1" dirty="0">
                                <a:latin typeface="Cambria Math" panose="02040503050406030204" pitchFamily="18" charset="0"/>
                              </a:rPr>
                              <m:t>𝐼</m:t>
                            </m:r>
                          </m:e>
                        </m:d>
                      </m:sub>
                    </m:sSub>
                    <m:r>
                      <a:rPr lang="en-US" altLang="zh-TW" i="1" dirty="0">
                        <a:latin typeface="Cambria Math" panose="02040503050406030204" pitchFamily="18" charset="0"/>
                      </a:rPr>
                      <m:t>}</m:t>
                    </m:r>
                  </m:oMath>
                </a14:m>
                <a:r>
                  <a:rPr lang="zh-TW" altLang="en-US" dirty="0">
                    <a:latin typeface="Times New Roman" panose="02020603050405020304" pitchFamily="18" charset="0"/>
                    <a:ea typeface="Microsoft JhengHei" panose="020B0604030504040204" pitchFamily="34" charset="-120"/>
                    <a:cs typeface="Times New Roman" panose="02020603050405020304" pitchFamily="18" charset="0"/>
                  </a:rPr>
                  <a:t>，以及由所有用戶與項目交互而產生的購物籃集合 </a:t>
                </a:r>
                <a14:m>
                  <m:oMath xmlns:m="http://schemas.openxmlformats.org/officeDocument/2006/math">
                    <m:r>
                      <a:rPr lang="en-US" altLang="zh-TW" i="1" dirty="0">
                        <a:latin typeface="Cambria Math" panose="02040503050406030204" pitchFamily="18" charset="0"/>
                      </a:rPr>
                      <m:t>𝐵</m:t>
                    </m:r>
                    <m:r>
                      <a:rPr lang="en-US" altLang="zh-TW" i="1" dirty="0">
                        <a:latin typeface="Cambria Math" panose="02040503050406030204" pitchFamily="18" charset="0"/>
                      </a:rPr>
                      <m:t>=</m:t>
                    </m:r>
                    <m:d>
                      <m:dPr>
                        <m:begChr m:val="{"/>
                        <m:endChr m:val="}"/>
                        <m:ctrlPr>
                          <a:rPr lang="en-US" altLang="zh-TW" b="0" i="1" dirty="0">
                            <a:latin typeface="Cambria Math" panose="02040503050406030204" pitchFamily="18" charset="0"/>
                          </a:rPr>
                        </m:ctrlPr>
                      </m:dPr>
                      <m:e>
                        <m:sSup>
                          <m:sSupPr>
                            <m:ctrlPr>
                              <a:rPr lang="en-US" altLang="zh-TW" b="0" i="1" dirty="0" smtClean="0">
                                <a:latin typeface="Cambria Math" panose="02040503050406030204" pitchFamily="18" charset="0"/>
                              </a:rPr>
                            </m:ctrlPr>
                          </m:sSupPr>
                          <m:e>
                            <m:r>
                              <a:rPr lang="en-US" altLang="zh-TW" b="0" i="1" dirty="0" smtClean="0">
                                <a:latin typeface="Cambria Math" panose="02040503050406030204" pitchFamily="18" charset="0"/>
                              </a:rPr>
                              <m:t>𝐵</m:t>
                            </m:r>
                          </m:e>
                          <m:sup>
                            <m:r>
                              <a:rPr lang="en-US" altLang="zh-TW" b="0" i="1" dirty="0" smtClean="0">
                                <a:latin typeface="Cambria Math" panose="02040503050406030204" pitchFamily="18" charset="0"/>
                              </a:rPr>
                              <m:t>1</m:t>
                            </m:r>
                          </m:sup>
                        </m:sSup>
                        <m:r>
                          <a:rPr lang="en-US" altLang="zh-TW" i="1" dirty="0">
                            <a:latin typeface="Cambria Math" panose="02040503050406030204" pitchFamily="18" charset="0"/>
                          </a:rPr>
                          <m:t>, </m:t>
                        </m:r>
                        <m:sSup>
                          <m:sSupPr>
                            <m:ctrlPr>
                              <a:rPr lang="en-US" altLang="zh-TW" b="0" i="1" dirty="0" smtClean="0">
                                <a:latin typeface="Cambria Math" panose="02040503050406030204" pitchFamily="18" charset="0"/>
                              </a:rPr>
                            </m:ctrlPr>
                          </m:sSupPr>
                          <m:e>
                            <m:r>
                              <a:rPr lang="en-US" altLang="zh-TW" b="0" i="1" dirty="0" smtClean="0">
                                <a:latin typeface="Cambria Math" panose="02040503050406030204" pitchFamily="18" charset="0"/>
                              </a:rPr>
                              <m:t>𝐵</m:t>
                            </m:r>
                          </m:e>
                          <m:sup>
                            <m:r>
                              <a:rPr lang="en-US" altLang="zh-TW" b="0" i="1" dirty="0" smtClean="0">
                                <a:latin typeface="Cambria Math" panose="02040503050406030204" pitchFamily="18" charset="0"/>
                              </a:rPr>
                              <m:t>2</m:t>
                            </m:r>
                          </m:sup>
                        </m:sSup>
                        <m:r>
                          <a:rPr lang="en-US" altLang="zh-TW" i="1" dirty="0" smtClean="0">
                            <a:latin typeface="Cambria Math" panose="02040503050406030204" pitchFamily="18" charset="0"/>
                          </a:rPr>
                          <m:t>,</m:t>
                        </m:r>
                        <m:r>
                          <a:rPr lang="en-US" altLang="zh-TW" b="0" i="1" dirty="0" smtClean="0">
                            <a:latin typeface="Cambria Math" panose="02040503050406030204" pitchFamily="18" charset="0"/>
                          </a:rPr>
                          <m:t>…,</m:t>
                        </m:r>
                        <m:sSup>
                          <m:sSupPr>
                            <m:ctrlPr>
                              <a:rPr lang="en-US" altLang="zh-TW" b="0" i="1" dirty="0" smtClean="0">
                                <a:latin typeface="Cambria Math" panose="02040503050406030204" pitchFamily="18" charset="0"/>
                              </a:rPr>
                            </m:ctrlPr>
                          </m:sSupPr>
                          <m:e>
                            <m:r>
                              <a:rPr lang="en-US" altLang="zh-TW" b="0" i="1" dirty="0" smtClean="0">
                                <a:latin typeface="Cambria Math" panose="02040503050406030204" pitchFamily="18" charset="0"/>
                              </a:rPr>
                              <m:t>𝐵</m:t>
                            </m:r>
                          </m:e>
                          <m:sup>
                            <m:r>
                              <a:rPr lang="en-US" altLang="zh-TW" b="0" i="1" dirty="0" smtClean="0">
                                <a:latin typeface="Cambria Math" panose="02040503050406030204" pitchFamily="18" charset="0"/>
                              </a:rPr>
                              <m:t>𝑢</m:t>
                            </m:r>
                          </m:sup>
                        </m:sSup>
                        <m:r>
                          <a:rPr lang="en-US" altLang="zh-TW" b="0" i="1" dirty="0" smtClean="0">
                            <a:latin typeface="Cambria Math" panose="02040503050406030204" pitchFamily="18" charset="0"/>
                          </a:rPr>
                          <m:t>,</m:t>
                        </m:r>
                        <m:r>
                          <a:rPr lang="en-US" altLang="zh-TW" i="1" dirty="0">
                            <a:latin typeface="Cambria Math" panose="02040503050406030204" pitchFamily="18" charset="0"/>
                          </a:rPr>
                          <m:t>… ,</m:t>
                        </m:r>
                        <m:sSup>
                          <m:sSupPr>
                            <m:ctrlPr>
                              <a:rPr lang="en-US" altLang="zh-TW" b="0" i="1" dirty="0" smtClean="0">
                                <a:latin typeface="Cambria Math" panose="02040503050406030204" pitchFamily="18" charset="0"/>
                              </a:rPr>
                            </m:ctrlPr>
                          </m:sSupPr>
                          <m:e>
                            <m:r>
                              <a:rPr lang="en-US" altLang="zh-TW" b="0" i="1" dirty="0" smtClean="0">
                                <a:latin typeface="Cambria Math" panose="02040503050406030204" pitchFamily="18" charset="0"/>
                              </a:rPr>
                              <m:t>𝐵</m:t>
                            </m:r>
                          </m:e>
                          <m:sup>
                            <m:d>
                              <m:dPr>
                                <m:begChr m:val="|"/>
                                <m:endChr m:val="|"/>
                                <m:ctrlPr>
                                  <a:rPr lang="en-US" altLang="zh-TW" b="0" i="1" dirty="0" smtClean="0">
                                    <a:latin typeface="Cambria Math" panose="02040503050406030204" pitchFamily="18" charset="0"/>
                                  </a:rPr>
                                </m:ctrlPr>
                              </m:dPr>
                              <m:e>
                                <m:r>
                                  <a:rPr lang="en-US" altLang="zh-TW" b="0" i="1" dirty="0" smtClean="0">
                                    <a:latin typeface="Cambria Math" panose="02040503050406030204" pitchFamily="18" charset="0"/>
                                  </a:rPr>
                                  <m:t>𝑈</m:t>
                                </m:r>
                              </m:e>
                            </m:d>
                          </m:sup>
                        </m:sSup>
                      </m:e>
                    </m:d>
                  </m:oMath>
                </a14:m>
                <a:r>
                  <a:rPr lang="zh-TW" altLang="en-US" dirty="0">
                    <a:latin typeface="Times New Roman" panose="02020603050405020304" pitchFamily="18" charset="0"/>
                    <a:ea typeface="Microsoft JhengHei" panose="020B0604030504040204" pitchFamily="34" charset="-120"/>
                    <a:cs typeface="Times New Roman" panose="02020603050405020304" pitchFamily="18" charset="0"/>
                  </a:rPr>
                  <a:t>。</a:t>
                </a:r>
                <a:endParaRPr lang="en-US" altLang="zh-TW" dirty="0">
                  <a:latin typeface="Times New Roman" panose="02020603050405020304" pitchFamily="18" charset="0"/>
                  <a:ea typeface="Microsoft JhengHei" panose="020B0604030504040204" pitchFamily="34" charset="-120"/>
                  <a:cs typeface="Times New Roman" panose="02020603050405020304" pitchFamily="18" charset="0"/>
                </a:endParaRPr>
              </a:p>
            </p:txBody>
          </p:sp>
        </mc:Choice>
        <mc:Fallback xmlns="">
          <p:sp>
            <p:nvSpPr>
              <p:cNvPr id="4" name="文字方塊 3">
                <a:extLst>
                  <a:ext uri="{FF2B5EF4-FFF2-40B4-BE49-F238E27FC236}">
                    <a16:creationId xmlns:a16="http://schemas.microsoft.com/office/drawing/2014/main" id="{D60798F9-46F0-AD77-0C6F-A804DB7BDF2B}"/>
                  </a:ext>
                </a:extLst>
              </p:cNvPr>
              <p:cNvSpPr txBox="1">
                <a:spLocks noRot="1" noChangeAspect="1" noMove="1" noResize="1" noEditPoints="1" noAdjustHandles="1" noChangeArrowheads="1" noChangeShapeType="1" noTextEdit="1"/>
              </p:cNvSpPr>
              <p:nvPr/>
            </p:nvSpPr>
            <p:spPr>
              <a:xfrm>
                <a:off x="1221223" y="1137522"/>
                <a:ext cx="7058750" cy="769313"/>
              </a:xfrm>
              <a:prstGeom prst="rect">
                <a:avLst/>
              </a:prstGeom>
              <a:blipFill>
                <a:blip r:embed="rId6"/>
                <a:stretch>
                  <a:fillRect l="-180" b="-4839"/>
                </a:stretch>
              </a:blipFill>
            </p:spPr>
            <p:txBody>
              <a:bodyPr/>
              <a:lstStyle/>
              <a:p>
                <a:r>
                  <a:rPr lang="zh-TW" altLang="en-US">
                    <a:noFill/>
                  </a:rPr>
                  <a:t> </a:t>
                </a:r>
              </a:p>
            </p:txBody>
          </p:sp>
        </mc:Fallback>
      </mc:AlternateContent>
      <p:pic>
        <p:nvPicPr>
          <p:cNvPr id="15" name="圖片 14">
            <a:extLst>
              <a:ext uri="{FF2B5EF4-FFF2-40B4-BE49-F238E27FC236}">
                <a16:creationId xmlns:a16="http://schemas.microsoft.com/office/drawing/2014/main" id="{1D746DFE-774C-9D04-C08E-776F287A1512}"/>
              </a:ext>
            </a:extLst>
          </p:cNvPr>
          <p:cNvPicPr>
            <a:picLocks noChangeAspect="1"/>
          </p:cNvPicPr>
          <p:nvPr/>
        </p:nvPicPr>
        <p:blipFill>
          <a:blip r:embed="rId7"/>
          <a:stretch>
            <a:fillRect/>
          </a:stretch>
        </p:blipFill>
        <p:spPr>
          <a:xfrm>
            <a:off x="782141" y="1227560"/>
            <a:ext cx="357196" cy="357196"/>
          </a:xfrm>
          <a:prstGeom prst="rect">
            <a:avLst/>
          </a:prstGeom>
        </p:spPr>
      </p:pic>
      <p:grpSp>
        <p:nvGrpSpPr>
          <p:cNvPr id="16" name="群組 15">
            <a:extLst>
              <a:ext uri="{FF2B5EF4-FFF2-40B4-BE49-F238E27FC236}">
                <a16:creationId xmlns:a16="http://schemas.microsoft.com/office/drawing/2014/main" id="{1D0C7782-7408-5EFC-7EC2-1E2EC1F8CB58}"/>
              </a:ext>
            </a:extLst>
          </p:cNvPr>
          <p:cNvGrpSpPr/>
          <p:nvPr/>
        </p:nvGrpSpPr>
        <p:grpSpPr>
          <a:xfrm>
            <a:off x="1708363" y="1990257"/>
            <a:ext cx="4374954" cy="366661"/>
            <a:chOff x="2235797" y="2805126"/>
            <a:chExt cx="6143513" cy="332645"/>
          </a:xfrm>
        </p:grpSpPr>
        <p:sp>
          <p:nvSpPr>
            <p:cNvPr id="17" name="矩形: 圓角 17">
              <a:extLst>
                <a:ext uri="{FF2B5EF4-FFF2-40B4-BE49-F238E27FC236}">
                  <a16:creationId xmlns:a16="http://schemas.microsoft.com/office/drawing/2014/main" id="{83886C07-AB31-EB3A-8104-5E5C04AFE5A0}"/>
                </a:ext>
              </a:extLst>
            </p:cNvPr>
            <p:cNvSpPr/>
            <p:nvPr/>
          </p:nvSpPr>
          <p:spPr>
            <a:xfrm>
              <a:off x="2235797" y="2805126"/>
              <a:ext cx="6143512" cy="332645"/>
            </a:xfrm>
            <a:prstGeom prst="roundRect">
              <a:avLst>
                <a:gd name="adj" fmla="val 50000"/>
              </a:avLst>
            </a:prstGeom>
            <a:solidFill>
              <a:srgbClr val="99C8E6">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mc:AlternateContent xmlns:mc="http://schemas.openxmlformats.org/markup-compatibility/2006" xmlns:a14="http://schemas.microsoft.com/office/drawing/2010/main">
          <mc:Choice Requires="a14">
            <p:sp>
              <p:nvSpPr>
                <p:cNvPr id="18" name="文字方塊 17">
                  <a:extLst>
                    <a:ext uri="{FF2B5EF4-FFF2-40B4-BE49-F238E27FC236}">
                      <a16:creationId xmlns:a16="http://schemas.microsoft.com/office/drawing/2014/main" id="{73694F23-A28E-5CCC-058A-6A193B9D1654}"/>
                    </a:ext>
                  </a:extLst>
                </p:cNvPr>
                <p:cNvSpPr txBox="1"/>
                <p:nvPr/>
              </p:nvSpPr>
              <p:spPr>
                <a:xfrm>
                  <a:off x="2439296" y="2842422"/>
                  <a:ext cx="5940014" cy="251301"/>
                </a:xfrm>
                <a:prstGeom prst="rect">
                  <a:avLst/>
                </a:prstGeom>
                <a:noFill/>
              </p:spPr>
              <p:txBody>
                <a:bodyPr wrap="square">
                  <a:spAutoFit/>
                </a:bodyPr>
                <a:lstStyle/>
                <a:p>
                  <a:pPr marL="285750" indent="-285750">
                    <a:buFont typeface="Wingdings" panose="05000000000000000000" pitchFamily="2" charset="2"/>
                    <a:buChar char="Ø"/>
                  </a:pPr>
                  <a14:m>
                    <m:oMath xmlns:m="http://schemas.openxmlformats.org/officeDocument/2006/math">
                      <m:r>
                        <a:rPr lang="en-US" altLang="zh-TW" sz="1200" i="1" smtClean="0">
                          <a:latin typeface="Cambria Math" panose="02040503050406030204" pitchFamily="18" charset="0"/>
                        </a:rPr>
                        <m:t>𝑢</m:t>
                      </m:r>
                      <m:r>
                        <a:rPr lang="en-US" altLang="zh-TW" sz="1200" i="1">
                          <a:latin typeface="Cambria Math" panose="02040503050406030204" pitchFamily="18" charset="0"/>
                          <a:ea typeface="Cambria Math" panose="02040503050406030204" pitchFamily="18" charset="0"/>
                        </a:rPr>
                        <m:t>∈</m:t>
                      </m:r>
                      <m:r>
                        <a:rPr lang="en-US" altLang="zh-TW" sz="1200" i="1">
                          <a:latin typeface="Cambria Math" panose="02040503050406030204" pitchFamily="18" charset="0"/>
                          <a:ea typeface="Cambria Math" panose="02040503050406030204" pitchFamily="18" charset="0"/>
                        </a:rPr>
                        <m:t>𝑈</m:t>
                      </m:r>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a:t>
                  </a:r>
                  <a14:m>
                    <m:oMath xmlns:m="http://schemas.openxmlformats.org/officeDocument/2006/math">
                      <m:r>
                        <a:rPr lang="en-US" altLang="zh-TW" sz="1200" i="1">
                          <a:latin typeface="Cambria Math" panose="02040503050406030204" pitchFamily="18" charset="0"/>
                        </a:rPr>
                        <m:t>𝑖</m:t>
                      </m:r>
                      <m:r>
                        <a:rPr lang="en-US" altLang="zh-TW" sz="1200" i="1">
                          <a:latin typeface="Cambria Math" panose="02040503050406030204" pitchFamily="18" charset="0"/>
                          <a:ea typeface="Cambria Math" panose="02040503050406030204" pitchFamily="18" charset="0"/>
                        </a:rPr>
                        <m:t>∈</m:t>
                      </m:r>
                      <m:r>
                        <a:rPr lang="en-US" altLang="zh-TW" sz="1200" i="1">
                          <a:latin typeface="Cambria Math" panose="02040503050406030204" pitchFamily="18" charset="0"/>
                          <a:ea typeface="Cambria Math" panose="02040503050406030204" pitchFamily="18" charset="0"/>
                        </a:rPr>
                        <m:t>𝐼</m:t>
                      </m:r>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 </a:t>
                  </a:r>
                  <a14:m>
                    <m:oMath xmlns:m="http://schemas.openxmlformats.org/officeDocument/2006/math">
                      <m:d>
                        <m:dPr>
                          <m:begChr m:val="|"/>
                          <m:endChr m:val="|"/>
                          <m:ctrlPr>
                            <a:rPr lang="en-US" altLang="zh-TW" sz="1200" i="1" dirty="0">
                              <a:latin typeface="Cambria Math" panose="02040503050406030204" pitchFamily="18" charset="0"/>
                            </a:rPr>
                          </m:ctrlPr>
                        </m:dPr>
                        <m:e>
                          <m:r>
                            <a:rPr lang="en-US" altLang="zh-TW" sz="1200" i="1" dirty="0" err="1">
                              <a:latin typeface="Cambria Math" panose="02040503050406030204" pitchFamily="18" charset="0"/>
                            </a:rPr>
                            <m:t>𝑈</m:t>
                          </m:r>
                        </m:e>
                      </m:d>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和 </a:t>
                  </a:r>
                  <a14:m>
                    <m:oMath xmlns:m="http://schemas.openxmlformats.org/officeDocument/2006/math">
                      <m:d>
                        <m:dPr>
                          <m:begChr m:val="|"/>
                          <m:endChr m:val="|"/>
                          <m:ctrlPr>
                            <a:rPr lang="en-US" altLang="zh-TW" sz="1200" i="1" dirty="0">
                              <a:latin typeface="Cambria Math" panose="02040503050406030204" pitchFamily="18" charset="0"/>
                            </a:rPr>
                          </m:ctrlPr>
                        </m:dPr>
                        <m:e>
                          <m:r>
                            <a:rPr lang="en-US" altLang="zh-TW" sz="1200" i="1" dirty="0">
                              <a:latin typeface="Cambria Math" panose="02040503050406030204" pitchFamily="18" charset="0"/>
                            </a:rPr>
                            <m:t>𝐼</m:t>
                          </m:r>
                        </m:e>
                      </m:d>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分別表示用戶和項目的數量。</a:t>
                  </a:r>
                  <a:endPar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p:txBody>
            </p:sp>
          </mc:Choice>
          <mc:Fallback xmlns="">
            <p:sp>
              <p:nvSpPr>
                <p:cNvPr id="18" name="文字方塊 17">
                  <a:extLst>
                    <a:ext uri="{FF2B5EF4-FFF2-40B4-BE49-F238E27FC236}">
                      <a16:creationId xmlns:a16="http://schemas.microsoft.com/office/drawing/2014/main" id="{73694F23-A28E-5CCC-058A-6A193B9D1654}"/>
                    </a:ext>
                  </a:extLst>
                </p:cNvPr>
                <p:cNvSpPr txBox="1">
                  <a:spLocks noRot="1" noChangeAspect="1" noMove="1" noResize="1" noEditPoints="1" noAdjustHandles="1" noChangeArrowheads="1" noChangeShapeType="1" noTextEdit="1"/>
                </p:cNvSpPr>
                <p:nvPr/>
              </p:nvSpPr>
              <p:spPr>
                <a:xfrm>
                  <a:off x="2439296" y="2842422"/>
                  <a:ext cx="5940014" cy="251301"/>
                </a:xfrm>
                <a:prstGeom prst="rect">
                  <a:avLst/>
                </a:prstGeom>
                <a:blipFill>
                  <a:blip r:embed="rId8"/>
                  <a:stretch>
                    <a:fillRect b="-17391"/>
                  </a:stretch>
                </a:blipFill>
              </p:spPr>
              <p:txBody>
                <a:bodyPr/>
                <a:lstStyle/>
                <a:p>
                  <a:r>
                    <a:rPr lang="zh-TW" altLang="en-US">
                      <a:noFill/>
                    </a:rPr>
                    <a:t> </a:t>
                  </a:r>
                </a:p>
              </p:txBody>
            </p:sp>
          </mc:Fallback>
        </mc:AlternateContent>
      </p:grpSp>
      <mc:AlternateContent xmlns:mc="http://schemas.openxmlformats.org/markup-compatibility/2006" xmlns:a14="http://schemas.microsoft.com/office/drawing/2010/main">
        <mc:Choice Requires="a14">
          <p:sp>
            <p:nvSpPr>
              <p:cNvPr id="20" name="文字方塊 19">
                <a:extLst>
                  <a:ext uri="{FF2B5EF4-FFF2-40B4-BE49-F238E27FC236}">
                    <a16:creationId xmlns:a16="http://schemas.microsoft.com/office/drawing/2014/main" id="{5E50AC5A-6F03-1579-EC81-AD90B3492619}"/>
                  </a:ext>
                </a:extLst>
              </p:cNvPr>
              <p:cNvSpPr txBox="1"/>
              <p:nvPr/>
            </p:nvSpPr>
            <p:spPr>
              <a:xfrm>
                <a:off x="1229578" y="2398028"/>
                <a:ext cx="7175500" cy="69993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TW" altLang="en-US" sz="1400" dirty="0">
                    <a:latin typeface="Times New Roman" panose="02020603050405020304" pitchFamily="18" charset="0"/>
                    <a:ea typeface="Microsoft JhengHei" panose="020B0604030504040204" pitchFamily="34" charset="-120"/>
                    <a:cs typeface="Times New Roman" panose="02020603050405020304" pitchFamily="18" charset="0"/>
                  </a:rPr>
                  <a:t>每個用戶 </a:t>
                </a:r>
                <a14:m>
                  <m:oMath xmlns:m="http://schemas.openxmlformats.org/officeDocument/2006/math">
                    <m:r>
                      <a:rPr lang="en-US" altLang="zh-TW" sz="1400" i="1" dirty="0" smtClean="0">
                        <a:latin typeface="Cambria Math" panose="02040503050406030204" pitchFamily="18" charset="0"/>
                        <a:ea typeface="微軟正黑體" panose="020B0604030504040204" pitchFamily="34" charset="-120"/>
                        <a:cs typeface="Times New Roman" panose="02020603050405020304" pitchFamily="18" charset="0"/>
                      </a:rPr>
                      <m:t>𝑢</m:t>
                    </m:r>
                  </m:oMath>
                </a14:m>
                <a:r>
                  <a:rPr lang="zh-TW" altLang="en-US" sz="1400" dirty="0">
                    <a:latin typeface="Times New Roman" panose="02020603050405020304" pitchFamily="18" charset="0"/>
                    <a:ea typeface="Microsoft JhengHei" panose="020B0604030504040204" pitchFamily="34" charset="-120"/>
                    <a:cs typeface="Times New Roman" panose="02020603050405020304" pitchFamily="18" charset="0"/>
                  </a:rPr>
                  <a:t> 的購買歷史是由按時間排序的購物籃序列 </a:t>
                </a:r>
                <a14:m>
                  <m:oMath xmlns:m="http://schemas.openxmlformats.org/officeDocument/2006/math">
                    <m:sSup>
                      <m:sSupPr>
                        <m:ctrlPr>
                          <a:rPr lang="en-US" altLang="zh-TW" sz="1400" b="0" i="1" dirty="0" smtClean="0">
                            <a:latin typeface="Cambria Math" panose="02040503050406030204" pitchFamily="18" charset="0"/>
                          </a:rPr>
                        </m:ctrlPr>
                      </m:sSupPr>
                      <m:e>
                        <m:r>
                          <a:rPr lang="en-US" altLang="zh-TW" sz="1400" b="0" i="1" dirty="0" smtClean="0">
                            <a:latin typeface="Cambria Math" panose="02040503050406030204" pitchFamily="18" charset="0"/>
                          </a:rPr>
                          <m:t>𝐵</m:t>
                        </m:r>
                      </m:e>
                      <m:sup>
                        <m:r>
                          <a:rPr lang="en-US" altLang="zh-TW" sz="1400" b="0" i="1" dirty="0" smtClean="0">
                            <a:latin typeface="Cambria Math" panose="02040503050406030204" pitchFamily="18" charset="0"/>
                          </a:rPr>
                          <m:t>𝑢</m:t>
                        </m:r>
                      </m:sup>
                    </m:sSup>
                    <m:r>
                      <a:rPr lang="en-US" altLang="zh-TW" sz="1400" b="0" i="1" dirty="0" smtClean="0">
                        <a:latin typeface="Cambria Math" panose="02040503050406030204" pitchFamily="18" charset="0"/>
                      </a:rPr>
                      <m:t>={</m:t>
                    </m:r>
                    <m:sSubSup>
                      <m:sSubSupPr>
                        <m:ctrlPr>
                          <a:rPr lang="en-US" altLang="zh-TW" sz="1400" i="1" dirty="0">
                            <a:latin typeface="Cambria Math" panose="02040503050406030204" pitchFamily="18" charset="0"/>
                          </a:rPr>
                        </m:ctrlPr>
                      </m:sSubSupPr>
                      <m:e>
                        <m:r>
                          <a:rPr lang="en-US" altLang="zh-TW" sz="1400" i="1" dirty="0">
                            <a:latin typeface="Cambria Math" panose="02040503050406030204" pitchFamily="18" charset="0"/>
                          </a:rPr>
                          <m:t>𝑏</m:t>
                        </m:r>
                      </m:e>
                      <m:sub>
                        <m:r>
                          <a:rPr lang="en-US" altLang="zh-TW" sz="1400" i="1" dirty="0">
                            <a:latin typeface="Cambria Math" panose="02040503050406030204" pitchFamily="18" charset="0"/>
                          </a:rPr>
                          <m:t>1</m:t>
                        </m:r>
                      </m:sub>
                      <m:sup>
                        <m:r>
                          <a:rPr lang="en-US" altLang="zh-TW" sz="1400" i="1" dirty="0">
                            <a:latin typeface="Cambria Math" panose="02040503050406030204" pitchFamily="18" charset="0"/>
                          </a:rPr>
                          <m:t>𝑢</m:t>
                        </m:r>
                      </m:sup>
                    </m:sSubSup>
                    <m:r>
                      <a:rPr lang="en-US" altLang="zh-TW" sz="1400" i="1" dirty="0">
                        <a:latin typeface="Cambria Math" panose="02040503050406030204" pitchFamily="18" charset="0"/>
                      </a:rPr>
                      <m:t>, </m:t>
                    </m:r>
                    <m:sSubSup>
                      <m:sSubSupPr>
                        <m:ctrlPr>
                          <a:rPr lang="en-US" altLang="zh-TW" sz="1400" i="1" dirty="0">
                            <a:latin typeface="Cambria Math" panose="02040503050406030204" pitchFamily="18" charset="0"/>
                          </a:rPr>
                        </m:ctrlPr>
                      </m:sSubSupPr>
                      <m:e>
                        <m:r>
                          <a:rPr lang="en-US" altLang="zh-TW" sz="1400" i="1" dirty="0">
                            <a:latin typeface="Cambria Math" panose="02040503050406030204" pitchFamily="18" charset="0"/>
                          </a:rPr>
                          <m:t>𝑏</m:t>
                        </m:r>
                      </m:e>
                      <m:sub>
                        <m:r>
                          <a:rPr lang="en-US" altLang="zh-TW" sz="1400" i="1" dirty="0">
                            <a:latin typeface="Cambria Math" panose="02040503050406030204" pitchFamily="18" charset="0"/>
                          </a:rPr>
                          <m:t>2</m:t>
                        </m:r>
                      </m:sub>
                      <m:sup>
                        <m:r>
                          <a:rPr lang="en-US" altLang="zh-TW" sz="1400" i="1" dirty="0">
                            <a:latin typeface="Cambria Math" panose="02040503050406030204" pitchFamily="18" charset="0"/>
                          </a:rPr>
                          <m:t>𝑢</m:t>
                        </m:r>
                      </m:sup>
                    </m:sSubSup>
                    <m:r>
                      <a:rPr lang="en-US" altLang="zh-TW" sz="1400" i="1" dirty="0">
                        <a:latin typeface="Cambria Math" panose="02040503050406030204" pitchFamily="18" charset="0"/>
                      </a:rPr>
                      <m:t>, …,</m:t>
                    </m:r>
                    <m:sSubSup>
                      <m:sSubSupPr>
                        <m:ctrlPr>
                          <a:rPr lang="en-US" altLang="zh-TW" sz="1400" i="1" dirty="0">
                            <a:latin typeface="Cambria Math" panose="02040503050406030204" pitchFamily="18" charset="0"/>
                          </a:rPr>
                        </m:ctrlPr>
                      </m:sSubSupPr>
                      <m:e>
                        <m:r>
                          <a:rPr lang="en-US" altLang="zh-TW" sz="1400" i="1" dirty="0">
                            <a:latin typeface="Cambria Math" panose="02040503050406030204" pitchFamily="18" charset="0"/>
                          </a:rPr>
                          <m:t>𝑏</m:t>
                        </m:r>
                      </m:e>
                      <m:sub>
                        <m:r>
                          <a:rPr lang="en-US" altLang="zh-TW" sz="1400" i="1" dirty="0">
                            <a:latin typeface="Cambria Math" panose="02040503050406030204" pitchFamily="18" charset="0"/>
                          </a:rPr>
                          <m:t>𝑡</m:t>
                        </m:r>
                      </m:sub>
                      <m:sup>
                        <m:r>
                          <a:rPr lang="en-US" altLang="zh-TW" sz="1400" i="1" dirty="0">
                            <a:latin typeface="Cambria Math" panose="02040503050406030204" pitchFamily="18" charset="0"/>
                          </a:rPr>
                          <m:t>𝑢</m:t>
                        </m:r>
                      </m:sup>
                    </m:sSubSup>
                    <m:r>
                      <a:rPr lang="en-US" altLang="zh-TW" sz="1400" b="0" i="1" dirty="0" smtClean="0">
                        <a:latin typeface="Cambria Math" panose="02040503050406030204" pitchFamily="18" charset="0"/>
                      </a:rPr>
                      <m:t>}</m:t>
                    </m:r>
                  </m:oMath>
                </a14:m>
                <a:r>
                  <a:rPr lang="zh-TW" altLang="en-US" sz="1400" dirty="0">
                    <a:latin typeface="Times New Roman" panose="02020603050405020304" pitchFamily="18" charset="0"/>
                    <a:ea typeface="Microsoft JhengHei" panose="020B0604030504040204" pitchFamily="34" charset="-120"/>
                    <a:cs typeface="Times New Roman" panose="02020603050405020304" pitchFamily="18" charset="0"/>
                  </a:rPr>
                  <a:t> 為表示。</a:t>
                </a:r>
                <a:endParaRPr lang="en-US" altLang="zh-TW" sz="1400" dirty="0">
                  <a:latin typeface="Times New Roman" panose="02020603050405020304" pitchFamily="18" charset="0"/>
                  <a:ea typeface="Microsoft JhengHei" panose="020B0604030504040204" pitchFamily="34" charset="-120"/>
                  <a:cs typeface="Times New Roman" panose="02020603050405020304" pitchFamily="18" charset="0"/>
                </a:endParaRPr>
              </a:p>
              <a:p>
                <a:pPr marL="285750" indent="-285750">
                  <a:lnSpc>
                    <a:spcPct val="150000"/>
                  </a:lnSpc>
                  <a:buFont typeface="Arial" panose="020B0604020202020204" pitchFamily="34" charset="0"/>
                  <a:buChar char="•"/>
                </a:pPr>
                <a:endParaRPr lang="en-US" altLang="zh-TW" dirty="0">
                  <a:latin typeface="Times New Roman" panose="02020603050405020304" pitchFamily="18" charset="0"/>
                  <a:ea typeface="Microsoft JhengHei" panose="020B0604030504040204" pitchFamily="34" charset="-120"/>
                  <a:cs typeface="Times New Roman" panose="02020603050405020304" pitchFamily="18" charset="0"/>
                </a:endParaRPr>
              </a:p>
            </p:txBody>
          </p:sp>
        </mc:Choice>
        <mc:Fallback xmlns="">
          <p:sp>
            <p:nvSpPr>
              <p:cNvPr id="20" name="文字方塊 19">
                <a:extLst>
                  <a:ext uri="{FF2B5EF4-FFF2-40B4-BE49-F238E27FC236}">
                    <a16:creationId xmlns:a16="http://schemas.microsoft.com/office/drawing/2014/main" id="{5E50AC5A-6F03-1579-EC81-AD90B3492619}"/>
                  </a:ext>
                </a:extLst>
              </p:cNvPr>
              <p:cNvSpPr txBox="1">
                <a:spLocks noRot="1" noChangeAspect="1" noMove="1" noResize="1" noEditPoints="1" noAdjustHandles="1" noChangeArrowheads="1" noChangeShapeType="1" noTextEdit="1"/>
              </p:cNvSpPr>
              <p:nvPr/>
            </p:nvSpPr>
            <p:spPr>
              <a:xfrm>
                <a:off x="1229578" y="2398028"/>
                <a:ext cx="7175500" cy="699935"/>
              </a:xfrm>
              <a:prstGeom prst="rect">
                <a:avLst/>
              </a:prstGeom>
              <a:blipFill>
                <a:blip r:embed="rId9"/>
                <a:stretch>
                  <a:fillRect/>
                </a:stretch>
              </a:blipFill>
            </p:spPr>
            <p:txBody>
              <a:bodyPr/>
              <a:lstStyle/>
              <a:p>
                <a:r>
                  <a:rPr lang="zh-TW" altLang="en-US">
                    <a:noFill/>
                  </a:rPr>
                  <a:t> </a:t>
                </a:r>
              </a:p>
            </p:txBody>
          </p:sp>
        </mc:Fallback>
      </mc:AlternateContent>
      <p:sp>
        <p:nvSpPr>
          <p:cNvPr id="21" name="矩形: 圓角 17">
            <a:extLst>
              <a:ext uri="{FF2B5EF4-FFF2-40B4-BE49-F238E27FC236}">
                <a16:creationId xmlns:a16="http://schemas.microsoft.com/office/drawing/2014/main" id="{570635D2-15AA-5104-799C-36E3993DA810}"/>
              </a:ext>
            </a:extLst>
          </p:cNvPr>
          <p:cNvSpPr/>
          <p:nvPr/>
        </p:nvSpPr>
        <p:spPr>
          <a:xfrm>
            <a:off x="1708363" y="2848111"/>
            <a:ext cx="4374953" cy="366661"/>
          </a:xfrm>
          <a:prstGeom prst="roundRect">
            <a:avLst>
              <a:gd name="adj" fmla="val 50000"/>
            </a:avLst>
          </a:prstGeom>
          <a:solidFill>
            <a:srgbClr val="99C8E6">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sz="1000"/>
          </a:p>
        </p:txBody>
      </p:sp>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5DE5CCF8-AAA7-3D68-0045-FB1465475CF4}"/>
                  </a:ext>
                </a:extLst>
              </p:cNvPr>
              <p:cNvSpPr txBox="1"/>
              <p:nvPr/>
            </p:nvSpPr>
            <p:spPr>
              <a:xfrm>
                <a:off x="1853281" y="2889222"/>
                <a:ext cx="4039520" cy="276999"/>
              </a:xfrm>
              <a:prstGeom prst="rect">
                <a:avLst/>
              </a:prstGeom>
              <a:noFill/>
            </p:spPr>
            <p:txBody>
              <a:bodyPr wrap="square">
                <a:spAutoFit/>
              </a:bodyPr>
              <a:lstStyle/>
              <a:p>
                <a:pPr marL="285750" indent="-285750">
                  <a:buFont typeface="Wingdings" panose="05000000000000000000" pitchFamily="2" charset="2"/>
                  <a:buChar char="Ø"/>
                </a:pPr>
                <a14:m>
                  <m:oMath xmlns:m="http://schemas.openxmlformats.org/officeDocument/2006/math">
                    <m:sSubSup>
                      <m:sSubSupPr>
                        <m:ctrlPr>
                          <a:rPr lang="en-US" altLang="zh-TW" sz="1200" i="1" dirty="0">
                            <a:latin typeface="Cambria Math" panose="02040503050406030204" pitchFamily="18" charset="0"/>
                          </a:rPr>
                        </m:ctrlPr>
                      </m:sSubSupPr>
                      <m:e>
                        <m:r>
                          <a:rPr lang="en-US" altLang="zh-TW" sz="1200" i="1" dirty="0">
                            <a:latin typeface="Cambria Math" panose="02040503050406030204" pitchFamily="18" charset="0"/>
                          </a:rPr>
                          <m:t>𝑏</m:t>
                        </m:r>
                      </m:e>
                      <m:sub>
                        <m:r>
                          <a:rPr lang="en-US" altLang="zh-TW" sz="1200" i="1" dirty="0">
                            <a:latin typeface="Cambria Math" panose="02040503050406030204" pitchFamily="18" charset="0"/>
                          </a:rPr>
                          <m:t>𝑡</m:t>
                        </m:r>
                      </m:sub>
                      <m:sup>
                        <m:r>
                          <a:rPr lang="en-US" altLang="zh-TW" sz="1200" i="1" dirty="0">
                            <a:latin typeface="Cambria Math" panose="02040503050406030204" pitchFamily="18" charset="0"/>
                          </a:rPr>
                          <m:t>𝑢</m:t>
                        </m:r>
                      </m:sup>
                    </m:sSubSup>
                    <m:r>
                      <a:rPr lang="en-US" altLang="zh-TW" sz="1200" i="1" dirty="0">
                        <a:latin typeface="Cambria Math" panose="02040503050406030204" pitchFamily="18" charset="0"/>
                        <a:ea typeface="Cambria Math" panose="02040503050406030204" pitchFamily="18" charset="0"/>
                      </a:rPr>
                      <m:t>⊆</m:t>
                    </m:r>
                    <m:r>
                      <m:rPr>
                        <m:sty m:val="p"/>
                      </m:rPr>
                      <a:rPr lang="en-US" altLang="zh-TW" sz="1200" i="1" dirty="0">
                        <a:latin typeface="Cambria Math" panose="02040503050406030204" pitchFamily="18" charset="0"/>
                        <a:ea typeface="Cambria Math" panose="02040503050406030204" pitchFamily="18" charset="0"/>
                      </a:rPr>
                      <m:t>I</m:t>
                    </m:r>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是用戶 </a:t>
                </a:r>
                <a14:m>
                  <m:oMath xmlns:m="http://schemas.openxmlformats.org/officeDocument/2006/math">
                    <m:r>
                      <a:rPr lang="en-US" altLang="zh-TW" sz="1200" i="1" dirty="0">
                        <a:latin typeface="Cambria Math" panose="02040503050406030204" pitchFamily="18" charset="0"/>
                      </a:rPr>
                      <m:t>𝑢</m:t>
                    </m:r>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購買的第 </a:t>
                </a:r>
                <a14:m>
                  <m:oMath xmlns:m="http://schemas.openxmlformats.org/officeDocument/2006/math">
                    <m:r>
                      <a:rPr lang="en-US" altLang="zh-TW" sz="1200" i="1" dirty="0">
                        <a:latin typeface="Cambria Math" panose="02040503050406030204" pitchFamily="18" charset="0"/>
                      </a:rPr>
                      <m:t>𝑡</m:t>
                    </m:r>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個購物籃。</a:t>
                </a:r>
                <a:endPar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p:txBody>
          </p:sp>
        </mc:Choice>
        <mc:Fallback xmlns="">
          <p:sp>
            <p:nvSpPr>
              <p:cNvPr id="22" name="文字方塊 21">
                <a:extLst>
                  <a:ext uri="{FF2B5EF4-FFF2-40B4-BE49-F238E27FC236}">
                    <a16:creationId xmlns:a16="http://schemas.microsoft.com/office/drawing/2014/main" id="{5DE5CCF8-AAA7-3D68-0045-FB1465475CF4}"/>
                  </a:ext>
                </a:extLst>
              </p:cNvPr>
              <p:cNvSpPr txBox="1">
                <a:spLocks noRot="1" noChangeAspect="1" noMove="1" noResize="1" noEditPoints="1" noAdjustHandles="1" noChangeArrowheads="1" noChangeShapeType="1" noTextEdit="1"/>
              </p:cNvSpPr>
              <p:nvPr/>
            </p:nvSpPr>
            <p:spPr>
              <a:xfrm>
                <a:off x="1853281" y="2889222"/>
                <a:ext cx="4039520" cy="276999"/>
              </a:xfrm>
              <a:prstGeom prst="rect">
                <a:avLst/>
              </a:prstGeom>
              <a:blipFill>
                <a:blip r:embed="rId10"/>
                <a:stretch>
                  <a:fillRect b="-17391"/>
                </a:stretch>
              </a:blipFill>
            </p:spPr>
            <p:txBody>
              <a:bodyPr/>
              <a:lstStyle/>
              <a:p>
                <a:r>
                  <a:rPr lang="zh-TW" altLang="en-US">
                    <a:noFill/>
                  </a:rPr>
                  <a:t> </a:t>
                </a:r>
              </a:p>
            </p:txBody>
          </p:sp>
        </mc:Fallback>
      </mc:AlternateContent>
      <p:sp>
        <p:nvSpPr>
          <p:cNvPr id="24" name="文字方塊 23">
            <a:extLst>
              <a:ext uri="{FF2B5EF4-FFF2-40B4-BE49-F238E27FC236}">
                <a16:creationId xmlns:a16="http://schemas.microsoft.com/office/drawing/2014/main" id="{5A5119F5-838A-C1FD-0252-70445540AB8B}"/>
              </a:ext>
            </a:extLst>
          </p:cNvPr>
          <p:cNvSpPr txBox="1"/>
          <p:nvPr/>
        </p:nvSpPr>
        <p:spPr>
          <a:xfrm>
            <a:off x="1241358" y="3288277"/>
            <a:ext cx="7050395" cy="376578"/>
          </a:xfrm>
          <a:prstGeom prst="rect">
            <a:avLst/>
          </a:prstGeom>
          <a:noFill/>
        </p:spPr>
        <p:txBody>
          <a:bodyPr wrap="square">
            <a:spAutoFit/>
          </a:bodyPr>
          <a:lstStyle/>
          <a:p>
            <a:pPr>
              <a:lnSpc>
                <a:spcPct val="150000"/>
              </a:lnSpc>
            </a:pPr>
            <a:r>
              <a:rPr lang="zh-TW" altLang="en-US" sz="1400" b="1" dirty="0">
                <a:latin typeface="Times New Roman" panose="02020603050405020304" pitchFamily="18" charset="0"/>
                <a:ea typeface="Microsoft JhengHei" panose="020B0604030504040204" pitchFamily="34" charset="-120"/>
                <a:cs typeface="Times New Roman" panose="02020603050405020304" pitchFamily="18" charset="0"/>
              </a:rPr>
              <a:t>任務目標</a:t>
            </a:r>
            <a:endPar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endParaRPr>
          </a:p>
        </p:txBody>
      </p:sp>
      <p:pic>
        <p:nvPicPr>
          <p:cNvPr id="25" name="圖片 24">
            <a:extLst>
              <a:ext uri="{FF2B5EF4-FFF2-40B4-BE49-F238E27FC236}">
                <a16:creationId xmlns:a16="http://schemas.microsoft.com/office/drawing/2014/main" id="{6FC17896-0A82-C813-DAF7-10C4560F2482}"/>
              </a:ext>
            </a:extLst>
          </p:cNvPr>
          <p:cNvPicPr>
            <a:picLocks noChangeAspect="1"/>
          </p:cNvPicPr>
          <p:nvPr/>
        </p:nvPicPr>
        <p:blipFill>
          <a:blip r:embed="rId11"/>
          <a:stretch>
            <a:fillRect/>
          </a:stretch>
        </p:blipFill>
        <p:spPr>
          <a:xfrm>
            <a:off x="757140" y="3281654"/>
            <a:ext cx="407198" cy="407198"/>
          </a:xfrm>
          <a:prstGeom prst="rect">
            <a:avLst/>
          </a:prstGeom>
        </p:spPr>
      </p:pic>
      <mc:AlternateContent xmlns:mc="http://schemas.openxmlformats.org/markup-compatibility/2006" xmlns:a14="http://schemas.microsoft.com/office/drawing/2010/main">
        <mc:Choice Requires="a14">
          <p:sp>
            <p:nvSpPr>
              <p:cNvPr id="27" name="文字方塊 26">
                <a:extLst>
                  <a:ext uri="{FF2B5EF4-FFF2-40B4-BE49-F238E27FC236}">
                    <a16:creationId xmlns:a16="http://schemas.microsoft.com/office/drawing/2014/main" id="{14FDEE92-E100-2B9D-91CF-939DB7D32BD6}"/>
                  </a:ext>
                </a:extLst>
              </p:cNvPr>
              <p:cNvSpPr txBox="1"/>
              <p:nvPr/>
            </p:nvSpPr>
            <p:spPr>
              <a:xfrm>
                <a:off x="1311208" y="3738360"/>
                <a:ext cx="6810442" cy="699743"/>
              </a:xfrm>
              <a:prstGeom prst="rect">
                <a:avLst/>
              </a:prstGeom>
              <a:noFill/>
            </p:spPr>
            <p:txBody>
              <a:bodyPr wrap="square">
                <a:spAutoFit/>
              </a:bodyPr>
              <a:lstStyle/>
              <a:p>
                <a:pPr>
                  <a:lnSpc>
                    <a:spcPct val="150000"/>
                  </a:lnSpc>
                </a:pPr>
                <a:r>
                  <a:rPr lang="zh-TW" altLang="en-US" sz="1400" b="1" dirty="0">
                    <a:latin typeface="Times New Roman" panose="02020603050405020304" pitchFamily="18" charset="0"/>
                    <a:ea typeface="Microsoft JhengHei" panose="020B0604030504040204" pitchFamily="34" charset="-120"/>
                    <a:cs typeface="Times New Roman" panose="02020603050405020304" pitchFamily="18" charset="0"/>
                  </a:rPr>
                  <a:t>給定用戶 </a:t>
                </a:r>
                <a14:m>
                  <m:oMath xmlns:m="http://schemas.openxmlformats.org/officeDocument/2006/math">
                    <m:r>
                      <a:rPr lang="en-US" altLang="zh-TW" sz="1400" b="1" i="1">
                        <a:latin typeface="Cambria Math" panose="02040503050406030204" pitchFamily="18" charset="0"/>
                        <a:ea typeface="微軟正黑體" panose="020B0604030504040204" pitchFamily="34" charset="-120"/>
                        <a:cs typeface="Times New Roman" panose="02020603050405020304" pitchFamily="18" charset="0"/>
                      </a:rPr>
                      <m:t>𝒖</m:t>
                    </m:r>
                  </m:oMath>
                </a14:m>
                <a:r>
                  <a:rPr lang="zh-TW" altLang="en-US" sz="1400" b="1" dirty="0">
                    <a:latin typeface="Times New Roman" panose="02020603050405020304" pitchFamily="18" charset="0"/>
                    <a:ea typeface="Microsoft JhengHei" panose="020B0604030504040204" pitchFamily="34" charset="-120"/>
                    <a:cs typeface="Times New Roman" panose="02020603050405020304" pitchFamily="18" charset="0"/>
                  </a:rPr>
                  <a:t> 一系列歷史購物籃序列 </a:t>
                </a:r>
                <a14:m>
                  <m:oMath xmlns:m="http://schemas.openxmlformats.org/officeDocument/2006/math">
                    <m:sSup>
                      <m:sSupPr>
                        <m:ctrlPr>
                          <a:rPr lang="en-US" altLang="zh-TW" sz="1400" b="1" i="1" dirty="0" smtClean="0">
                            <a:latin typeface="Cambria Math" panose="02040503050406030204" pitchFamily="18" charset="0"/>
                          </a:rPr>
                        </m:ctrlPr>
                      </m:sSupPr>
                      <m:e>
                        <m:r>
                          <a:rPr lang="en-US" altLang="zh-TW" sz="1400" b="1" i="1" dirty="0" smtClean="0">
                            <a:latin typeface="Cambria Math" panose="02040503050406030204" pitchFamily="18" charset="0"/>
                          </a:rPr>
                          <m:t>𝑩</m:t>
                        </m:r>
                      </m:e>
                      <m:sup>
                        <m:r>
                          <a:rPr lang="en-US" altLang="zh-TW" sz="1400" b="1" i="1" dirty="0" smtClean="0">
                            <a:latin typeface="Cambria Math" panose="02040503050406030204" pitchFamily="18" charset="0"/>
                          </a:rPr>
                          <m:t>𝒖</m:t>
                        </m:r>
                      </m:sup>
                    </m:sSup>
                    <m:r>
                      <a:rPr lang="en-US" altLang="zh-TW" sz="1400" b="1" i="1" dirty="0" smtClean="0">
                        <a:latin typeface="Cambria Math" panose="02040503050406030204" pitchFamily="18" charset="0"/>
                      </a:rPr>
                      <m:t>′</m:t>
                    </m:r>
                    <m:r>
                      <a:rPr lang="en-US" altLang="zh-TW" sz="1400" b="1" i="1" dirty="0">
                        <a:latin typeface="Cambria Math" panose="02040503050406030204" pitchFamily="18" charset="0"/>
                      </a:rPr>
                      <m:t>={</m:t>
                    </m:r>
                    <m:sSubSup>
                      <m:sSubSupPr>
                        <m:ctrlPr>
                          <a:rPr lang="en-US" altLang="zh-TW" sz="1400" b="1" i="1" dirty="0" smtClean="0">
                            <a:latin typeface="Cambria Math" panose="02040503050406030204" pitchFamily="18" charset="0"/>
                          </a:rPr>
                        </m:ctrlPr>
                      </m:sSubSupPr>
                      <m:e>
                        <m:r>
                          <a:rPr lang="en-US" altLang="zh-TW" sz="1400" b="1" i="1" dirty="0" smtClean="0">
                            <a:latin typeface="Cambria Math" panose="02040503050406030204" pitchFamily="18" charset="0"/>
                          </a:rPr>
                          <m:t>𝒃</m:t>
                        </m:r>
                      </m:e>
                      <m:sub>
                        <m:r>
                          <a:rPr lang="en-US" altLang="zh-TW" sz="1400" b="1" i="1" dirty="0" smtClean="0">
                            <a:latin typeface="Cambria Math" panose="02040503050406030204" pitchFamily="18" charset="0"/>
                          </a:rPr>
                          <m:t>𝟏</m:t>
                        </m:r>
                      </m:sub>
                      <m:sup>
                        <m:r>
                          <a:rPr lang="en-US" altLang="zh-TW" sz="1400" b="1" i="1" dirty="0" smtClean="0">
                            <a:latin typeface="Cambria Math" panose="02040503050406030204" pitchFamily="18" charset="0"/>
                          </a:rPr>
                          <m:t>𝒖</m:t>
                        </m:r>
                      </m:sup>
                    </m:sSubSup>
                    <m:r>
                      <a:rPr lang="en-US" altLang="zh-TW" sz="1400" b="1" i="1" dirty="0">
                        <a:latin typeface="Cambria Math" panose="02040503050406030204" pitchFamily="18" charset="0"/>
                      </a:rPr>
                      <m:t>, </m:t>
                    </m:r>
                    <m:sSubSup>
                      <m:sSubSupPr>
                        <m:ctrlPr>
                          <a:rPr lang="en-US" altLang="zh-TW" sz="1400" b="1" i="1" dirty="0" smtClean="0">
                            <a:latin typeface="Cambria Math" panose="02040503050406030204" pitchFamily="18" charset="0"/>
                          </a:rPr>
                        </m:ctrlPr>
                      </m:sSubSupPr>
                      <m:e>
                        <m:r>
                          <a:rPr lang="en-US" altLang="zh-TW" sz="1400" b="1" i="1" dirty="0" smtClean="0">
                            <a:latin typeface="Cambria Math" panose="02040503050406030204" pitchFamily="18" charset="0"/>
                          </a:rPr>
                          <m:t>𝒃</m:t>
                        </m:r>
                      </m:e>
                      <m:sub>
                        <m:r>
                          <a:rPr lang="en-US" altLang="zh-TW" sz="1400" b="1" i="1" dirty="0" smtClean="0">
                            <a:latin typeface="Cambria Math" panose="02040503050406030204" pitchFamily="18" charset="0"/>
                          </a:rPr>
                          <m:t>𝟐</m:t>
                        </m:r>
                      </m:sub>
                      <m:sup>
                        <m:r>
                          <a:rPr lang="en-US" altLang="zh-TW" sz="1400" b="1" i="1" dirty="0" smtClean="0">
                            <a:latin typeface="Cambria Math" panose="02040503050406030204" pitchFamily="18" charset="0"/>
                          </a:rPr>
                          <m:t>𝒖</m:t>
                        </m:r>
                      </m:sup>
                    </m:sSubSup>
                    <m:r>
                      <a:rPr lang="en-US" altLang="zh-TW" sz="1400" b="1" i="1" dirty="0">
                        <a:latin typeface="Cambria Math" panose="02040503050406030204" pitchFamily="18" charset="0"/>
                      </a:rPr>
                      <m:t>,… ,</m:t>
                    </m:r>
                    <m:sSubSup>
                      <m:sSubSupPr>
                        <m:ctrlPr>
                          <a:rPr lang="en-US" altLang="zh-TW" sz="1400" b="1" i="1" dirty="0" smtClean="0">
                            <a:latin typeface="Cambria Math" panose="02040503050406030204" pitchFamily="18" charset="0"/>
                          </a:rPr>
                        </m:ctrlPr>
                      </m:sSubSupPr>
                      <m:e>
                        <m:r>
                          <a:rPr lang="en-US" altLang="zh-TW" sz="1400" b="1" i="1" dirty="0" smtClean="0">
                            <a:latin typeface="Cambria Math" panose="02040503050406030204" pitchFamily="18" charset="0"/>
                          </a:rPr>
                          <m:t>𝒃</m:t>
                        </m:r>
                      </m:e>
                      <m:sub>
                        <m:r>
                          <a:rPr lang="en-US" altLang="zh-TW" sz="1400" b="1" i="1" dirty="0" smtClean="0">
                            <a:latin typeface="Cambria Math" panose="02040503050406030204" pitchFamily="18" charset="0"/>
                          </a:rPr>
                          <m:t>𝒕</m:t>
                        </m:r>
                        <m:r>
                          <a:rPr lang="en-US" altLang="zh-TW" sz="1400" b="1" i="1" dirty="0" smtClean="0">
                            <a:latin typeface="Cambria Math" panose="02040503050406030204" pitchFamily="18" charset="0"/>
                          </a:rPr>
                          <m:t>−</m:t>
                        </m:r>
                        <m:r>
                          <a:rPr lang="en-US" altLang="zh-TW" sz="1400" b="1" i="1" dirty="0" smtClean="0">
                            <a:latin typeface="Cambria Math" panose="02040503050406030204" pitchFamily="18" charset="0"/>
                          </a:rPr>
                          <m:t>𝟏</m:t>
                        </m:r>
                      </m:sub>
                      <m:sup>
                        <m:r>
                          <a:rPr lang="en-US" altLang="zh-TW" sz="1400" b="1" i="1" dirty="0" smtClean="0">
                            <a:latin typeface="Cambria Math" panose="02040503050406030204" pitchFamily="18" charset="0"/>
                          </a:rPr>
                          <m:t>𝒖</m:t>
                        </m:r>
                      </m:sup>
                    </m:sSubSup>
                    <m:r>
                      <a:rPr lang="en-US" altLang="zh-TW" sz="1400" b="1" i="1" dirty="0">
                        <a:latin typeface="Cambria Math" panose="02040503050406030204" pitchFamily="18" charset="0"/>
                      </a:rPr>
                      <m:t>}</m:t>
                    </m:r>
                  </m:oMath>
                </a14:m>
                <a:r>
                  <a:rPr lang="zh-TW" altLang="en-US" sz="1400" b="1" dirty="0">
                    <a:latin typeface="Times New Roman" panose="02020603050405020304" pitchFamily="18" charset="0"/>
                    <a:ea typeface="Microsoft JhengHei" panose="020B0604030504040204" pitchFamily="34" charset="-120"/>
                    <a:cs typeface="Times New Roman" panose="02020603050405020304" pitchFamily="18" charset="0"/>
                  </a:rPr>
                  <a:t>，預測用戶在下個購物籃 </a:t>
                </a:r>
                <a14:m>
                  <m:oMath xmlns:m="http://schemas.openxmlformats.org/officeDocument/2006/math">
                    <m:sSubSup>
                      <m:sSubSupPr>
                        <m:ctrlPr>
                          <a:rPr lang="en-US" altLang="zh-TW" sz="1400" b="1" i="1" dirty="0" smtClean="0">
                            <a:latin typeface="Cambria Math" panose="02040503050406030204" pitchFamily="18" charset="0"/>
                          </a:rPr>
                        </m:ctrlPr>
                      </m:sSubSupPr>
                      <m:e>
                        <m:r>
                          <a:rPr lang="en-US" altLang="zh-TW" sz="1400" b="1" i="1" dirty="0" smtClean="0">
                            <a:latin typeface="Cambria Math" panose="02040503050406030204" pitchFamily="18" charset="0"/>
                          </a:rPr>
                          <m:t>𝒃</m:t>
                        </m:r>
                      </m:e>
                      <m:sub>
                        <m:r>
                          <a:rPr lang="en-US" altLang="zh-TW" sz="1400" b="1" i="1" dirty="0" smtClean="0">
                            <a:latin typeface="Cambria Math" panose="02040503050406030204" pitchFamily="18" charset="0"/>
                          </a:rPr>
                          <m:t>𝒕</m:t>
                        </m:r>
                      </m:sub>
                      <m:sup>
                        <m:r>
                          <a:rPr lang="en-US" altLang="zh-TW" sz="1400" b="1" i="1" dirty="0" smtClean="0">
                            <a:latin typeface="Cambria Math" panose="02040503050406030204" pitchFamily="18" charset="0"/>
                          </a:rPr>
                          <m:t>𝒖</m:t>
                        </m:r>
                      </m:sup>
                    </m:sSubSup>
                    <m:r>
                      <a:rPr lang="en-US" altLang="zh-TW" sz="1400" b="1" i="1" dirty="0" smtClean="0">
                        <a:latin typeface="Cambria Math" panose="02040503050406030204" pitchFamily="18" charset="0"/>
                      </a:rPr>
                      <m:t> </m:t>
                    </m:r>
                  </m:oMath>
                </a14:m>
                <a:r>
                  <a:rPr lang="zh-TW" altLang="en-US" sz="1400" b="1" dirty="0">
                    <a:latin typeface="Times New Roman" panose="02020603050405020304" pitchFamily="18" charset="0"/>
                    <a:ea typeface="Microsoft JhengHei" panose="020B0604030504040204" pitchFamily="34" charset="-120"/>
                    <a:cs typeface="Times New Roman" panose="02020603050405020304" pitchFamily="18" charset="0"/>
                  </a:rPr>
                  <a:t> 中最有可能會購買的項目集合 </a:t>
                </a:r>
                <a14:m>
                  <m:oMath xmlns:m="http://schemas.openxmlformats.org/officeDocument/2006/math">
                    <m:r>
                      <a:rPr lang="en-US" altLang="zh-TW" sz="1400" b="1" i="1" dirty="0">
                        <a:latin typeface="Cambria Math" panose="02040503050406030204" pitchFamily="18" charset="0"/>
                        <a:ea typeface="微軟正黑體" panose="020B0604030504040204" pitchFamily="34" charset="-120"/>
                        <a:cs typeface="Times New Roman" panose="02020603050405020304" pitchFamily="18" charset="0"/>
                      </a:rPr>
                      <m:t>𝒀</m:t>
                    </m:r>
                    <m:r>
                      <a:rPr lang="en-US" altLang="zh-TW" sz="1400" b="1" i="1" dirty="0" smtClean="0">
                        <a:latin typeface="Cambria Math" panose="02040503050406030204" pitchFamily="18" charset="0"/>
                        <a:ea typeface="微軟正黑體" panose="020B0604030504040204" pitchFamily="34" charset="-120"/>
                        <a:cs typeface="Times New Roman" panose="02020603050405020304" pitchFamily="18" charset="0"/>
                      </a:rPr>
                      <m:t>={</m:t>
                    </m:r>
                    <m:sSub>
                      <m:sSubPr>
                        <m:ctrlPr>
                          <a:rPr lang="en-US" altLang="zh-TW" sz="1400" b="1" i="1" dirty="0" smtClean="0">
                            <a:latin typeface="Cambria Math" panose="02040503050406030204" pitchFamily="18" charset="0"/>
                            <a:ea typeface="微軟正黑體" panose="020B0604030504040204" pitchFamily="34" charset="-120"/>
                            <a:cs typeface="Times New Roman" panose="02020603050405020304" pitchFamily="18" charset="0"/>
                          </a:rPr>
                        </m:ctrlPr>
                      </m:sSubPr>
                      <m:e>
                        <m:r>
                          <a:rPr lang="en-US" altLang="zh-TW" sz="1400" b="1" i="1" dirty="0" smtClean="0">
                            <a:latin typeface="Cambria Math" panose="02040503050406030204" pitchFamily="18" charset="0"/>
                            <a:ea typeface="微軟正黑體" panose="020B0604030504040204" pitchFamily="34" charset="-120"/>
                            <a:cs typeface="Times New Roman" panose="02020603050405020304" pitchFamily="18" charset="0"/>
                          </a:rPr>
                          <m:t>𝒚</m:t>
                        </m:r>
                      </m:e>
                      <m:sub>
                        <m:r>
                          <a:rPr lang="en-US" altLang="zh-TW" sz="1400" b="1" i="1" dirty="0" smtClean="0">
                            <a:latin typeface="Cambria Math" panose="02040503050406030204" pitchFamily="18" charset="0"/>
                            <a:ea typeface="微軟正黑體" panose="020B0604030504040204" pitchFamily="34" charset="-120"/>
                            <a:cs typeface="Times New Roman" panose="02020603050405020304" pitchFamily="18" charset="0"/>
                          </a:rPr>
                          <m:t>𝟏</m:t>
                        </m:r>
                      </m:sub>
                    </m:sSub>
                    <m:r>
                      <a:rPr lang="en-US" altLang="zh-TW" sz="1400" b="1" i="1" dirty="0" smtClean="0">
                        <a:latin typeface="Cambria Math" panose="02040503050406030204" pitchFamily="18" charset="0"/>
                        <a:ea typeface="微軟正黑體" panose="020B0604030504040204" pitchFamily="34" charset="-120"/>
                        <a:cs typeface="Times New Roman" panose="02020603050405020304" pitchFamily="18" charset="0"/>
                      </a:rPr>
                      <m:t>, </m:t>
                    </m:r>
                    <m:sSub>
                      <m:sSubPr>
                        <m:ctrlPr>
                          <a:rPr lang="en-US" altLang="zh-TW" sz="1400" b="1" i="1" dirty="0" smtClean="0">
                            <a:latin typeface="Cambria Math" panose="02040503050406030204" pitchFamily="18" charset="0"/>
                            <a:ea typeface="微軟正黑體" panose="020B0604030504040204" pitchFamily="34" charset="-120"/>
                            <a:cs typeface="Times New Roman" panose="02020603050405020304" pitchFamily="18" charset="0"/>
                          </a:rPr>
                        </m:ctrlPr>
                      </m:sSubPr>
                      <m:e>
                        <m:r>
                          <a:rPr lang="en-US" altLang="zh-TW" sz="1400" b="1" i="1" dirty="0" smtClean="0">
                            <a:latin typeface="Cambria Math" panose="02040503050406030204" pitchFamily="18" charset="0"/>
                            <a:ea typeface="微軟正黑體" panose="020B0604030504040204" pitchFamily="34" charset="-120"/>
                            <a:cs typeface="Times New Roman" panose="02020603050405020304" pitchFamily="18" charset="0"/>
                          </a:rPr>
                          <m:t>𝒚</m:t>
                        </m:r>
                      </m:e>
                      <m:sub>
                        <m:r>
                          <a:rPr lang="en-US" altLang="zh-TW" sz="1400" b="1" i="1" dirty="0" smtClean="0">
                            <a:latin typeface="Cambria Math" panose="02040503050406030204" pitchFamily="18" charset="0"/>
                            <a:ea typeface="微軟正黑體" panose="020B0604030504040204" pitchFamily="34" charset="-120"/>
                            <a:cs typeface="Times New Roman" panose="02020603050405020304" pitchFamily="18" charset="0"/>
                          </a:rPr>
                          <m:t>𝟐</m:t>
                        </m:r>
                      </m:sub>
                    </m:sSub>
                    <m:r>
                      <a:rPr lang="en-US" altLang="zh-TW" sz="1400" b="1" i="1" dirty="0" smtClean="0">
                        <a:latin typeface="Cambria Math" panose="02040503050406030204" pitchFamily="18" charset="0"/>
                        <a:ea typeface="微軟正黑體" panose="020B0604030504040204" pitchFamily="34" charset="-120"/>
                        <a:cs typeface="Times New Roman" panose="02020603050405020304" pitchFamily="18" charset="0"/>
                      </a:rPr>
                      <m:t>, …,</m:t>
                    </m:r>
                    <m:sSub>
                      <m:sSubPr>
                        <m:ctrlPr>
                          <a:rPr lang="en-US" altLang="zh-TW" sz="1400" b="1" i="1" dirty="0" smtClean="0">
                            <a:latin typeface="Cambria Math" panose="02040503050406030204" pitchFamily="18" charset="0"/>
                            <a:ea typeface="微軟正黑體" panose="020B0604030504040204" pitchFamily="34" charset="-120"/>
                            <a:cs typeface="Times New Roman" panose="02020603050405020304" pitchFamily="18" charset="0"/>
                          </a:rPr>
                        </m:ctrlPr>
                      </m:sSubPr>
                      <m:e>
                        <m:r>
                          <a:rPr lang="en-US" altLang="zh-TW" sz="1400" b="1" i="1" dirty="0" smtClean="0">
                            <a:latin typeface="Cambria Math" panose="02040503050406030204" pitchFamily="18" charset="0"/>
                            <a:ea typeface="微軟正黑體" panose="020B0604030504040204" pitchFamily="34" charset="-120"/>
                            <a:cs typeface="Times New Roman" panose="02020603050405020304" pitchFamily="18" charset="0"/>
                          </a:rPr>
                          <m:t>𝒚</m:t>
                        </m:r>
                      </m:e>
                      <m:sub>
                        <m:r>
                          <a:rPr lang="en-US" altLang="zh-TW" sz="1400" b="1" i="1" dirty="0" smtClean="0">
                            <a:latin typeface="Cambria Math" panose="02040503050406030204" pitchFamily="18" charset="0"/>
                            <a:ea typeface="微軟正黑體" panose="020B0604030504040204" pitchFamily="34" charset="-120"/>
                            <a:cs typeface="Times New Roman" panose="02020603050405020304" pitchFamily="18" charset="0"/>
                          </a:rPr>
                          <m:t>𝒌</m:t>
                        </m:r>
                      </m:sub>
                    </m:sSub>
                    <m:r>
                      <a:rPr lang="en-US" altLang="zh-TW" sz="1400" b="1" i="1" dirty="0" smtClean="0">
                        <a:latin typeface="Cambria Math" panose="02040503050406030204" pitchFamily="18" charset="0"/>
                        <a:ea typeface="微軟正黑體" panose="020B0604030504040204" pitchFamily="34" charset="-120"/>
                        <a:cs typeface="Times New Roman" panose="02020603050405020304" pitchFamily="18" charset="0"/>
                      </a:rPr>
                      <m:t>}</m:t>
                    </m:r>
                  </m:oMath>
                </a14:m>
                <a:r>
                  <a:rPr lang="zh-TW" altLang="en-US" sz="1400" dirty="0">
                    <a:latin typeface="Times New Roman" panose="02020603050405020304" pitchFamily="18" charset="0"/>
                    <a:ea typeface="Microsoft JhengHei" panose="020B0604030504040204" pitchFamily="34" charset="-120"/>
                    <a:cs typeface="Times New Roman" panose="02020603050405020304" pitchFamily="18" charset="0"/>
                  </a:rPr>
                  <a:t>，其中</a:t>
                </a:r>
                <a:r>
                  <a:rPr lang="en-US" altLang="zh-TW" sz="1400" dirty="0">
                    <a:latin typeface="Times New Roman" panose="02020603050405020304" pitchFamily="18" charset="0"/>
                    <a:ea typeface="Microsoft JhengHei" panose="020B0604030504040204" pitchFamily="34" charset="-120"/>
                    <a:cs typeface="Times New Roman" panose="02020603050405020304" pitchFamily="18" charset="0"/>
                  </a:rPr>
                  <a:t> </a:t>
                </a:r>
                <a14:m>
                  <m:oMath xmlns:m="http://schemas.openxmlformats.org/officeDocument/2006/math">
                    <m:r>
                      <m:rPr>
                        <m:sty m:val="p"/>
                      </m:rPr>
                      <a:rPr lang="en-US" altLang="zh-TW" sz="1400" i="1" dirty="0" smtClean="0">
                        <a:latin typeface="Cambria Math" panose="02040503050406030204" pitchFamily="18" charset="0"/>
                        <a:ea typeface="微軟正黑體" panose="020B0604030504040204" pitchFamily="34" charset="-120"/>
                        <a:cs typeface="Times New Roman" panose="02020603050405020304" pitchFamily="18" charset="0"/>
                      </a:rPr>
                      <m:t>Y</m:t>
                    </m:r>
                    <m:r>
                      <a:rPr lang="en-US" altLang="zh-TW" sz="14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TW" sz="1400" b="0" i="1" dirty="0" smtClean="0">
                        <a:latin typeface="Cambria Math" panose="02040503050406030204" pitchFamily="18" charset="0"/>
                        <a:ea typeface="Cambria Math" panose="02040503050406030204" pitchFamily="18" charset="0"/>
                        <a:cs typeface="Times New Roman" panose="02020603050405020304" pitchFamily="18" charset="0"/>
                      </a:rPr>
                      <m:t>𝐼</m:t>
                    </m:r>
                    <m:r>
                      <a:rPr lang="en-US" altLang="zh-TW" sz="1400" i="1" dirty="0">
                        <a:latin typeface="Cambria Math" panose="02040503050406030204" pitchFamily="18" charset="0"/>
                        <a:ea typeface="微軟正黑體" panose="020B0604030504040204" pitchFamily="34" charset="-120"/>
                        <a:cs typeface="Times New Roman" panose="02020603050405020304" pitchFamily="18" charset="0"/>
                      </a:rPr>
                      <m:t> </m:t>
                    </m:r>
                    <m:r>
                      <a:rPr lang="zh-TW" altLang="en-US" sz="1400" i="1" dirty="0" smtClean="0">
                        <a:latin typeface="Cambria Math" panose="02040503050406030204" pitchFamily="18" charset="0"/>
                        <a:ea typeface="微軟正黑體" panose="020B0604030504040204" pitchFamily="34" charset="-120"/>
                        <a:cs typeface="Times New Roman" panose="02020603050405020304" pitchFamily="18" charset="0"/>
                      </a:rPr>
                      <m:t>、</m:t>
                    </m:r>
                    <m:sSub>
                      <m:sSubPr>
                        <m:ctrlPr>
                          <a:rPr lang="en-US" altLang="zh-TW" sz="1400" i="1" dirty="0">
                            <a:latin typeface="Cambria Math" panose="02040503050406030204" pitchFamily="18" charset="0"/>
                            <a:ea typeface="微軟正黑體" panose="020B0604030504040204" pitchFamily="34" charset="-120"/>
                            <a:cs typeface="Times New Roman" panose="02020603050405020304" pitchFamily="18" charset="0"/>
                          </a:rPr>
                        </m:ctrlPr>
                      </m:sSubPr>
                      <m:e>
                        <m:r>
                          <a:rPr lang="en-US" altLang="zh-TW" sz="1400" i="1" dirty="0">
                            <a:latin typeface="Cambria Math" panose="02040503050406030204" pitchFamily="18" charset="0"/>
                            <a:ea typeface="微軟正黑體" panose="020B0604030504040204" pitchFamily="34" charset="-120"/>
                            <a:cs typeface="Times New Roman" panose="02020603050405020304" pitchFamily="18" charset="0"/>
                          </a:rPr>
                          <m:t>𝑦</m:t>
                        </m:r>
                      </m:e>
                      <m:sub>
                        <m:r>
                          <a:rPr lang="en-US" altLang="zh-TW" sz="1400" i="1" dirty="0">
                            <a:latin typeface="Cambria Math" panose="02040503050406030204" pitchFamily="18" charset="0"/>
                            <a:ea typeface="微軟正黑體" panose="020B0604030504040204" pitchFamily="34" charset="-120"/>
                            <a:cs typeface="Times New Roman" panose="02020603050405020304" pitchFamily="18" charset="0"/>
                          </a:rPr>
                          <m:t>𝑘</m:t>
                        </m:r>
                      </m:sub>
                    </m:sSub>
                    <m:r>
                      <a:rPr lang="en-US" altLang="zh-TW" sz="1400" i="1">
                        <a:latin typeface="Cambria Math" panose="02040503050406030204" pitchFamily="18" charset="0"/>
                        <a:ea typeface="Cambria Math" panose="02040503050406030204" pitchFamily="18" charset="0"/>
                      </a:rPr>
                      <m:t>∈</m:t>
                    </m:r>
                    <m:r>
                      <a:rPr lang="en-US" altLang="zh-TW" sz="1400" b="0" i="1" smtClean="0">
                        <a:latin typeface="Cambria Math" panose="02040503050406030204" pitchFamily="18" charset="0"/>
                        <a:ea typeface="Cambria Math" panose="02040503050406030204" pitchFamily="18" charset="0"/>
                      </a:rPr>
                      <m:t>𝐼</m:t>
                    </m:r>
                  </m:oMath>
                </a14:m>
                <a:r>
                  <a:rPr lang="zh-TW" altLang="en-US" sz="1400" dirty="0">
                    <a:latin typeface="Times New Roman" panose="02020603050405020304" pitchFamily="18" charset="0"/>
                    <a:ea typeface="Microsoft JhengHei" panose="020B0604030504040204" pitchFamily="34" charset="-120"/>
                    <a:cs typeface="Times New Roman" panose="02020603050405020304" pitchFamily="18" charset="0"/>
                  </a:rPr>
                  <a:t>、 </a:t>
                </a:r>
                <a14:m>
                  <m:oMath xmlns:m="http://schemas.openxmlformats.org/officeDocument/2006/math">
                    <m:r>
                      <a:rPr lang="en-US" altLang="zh-TW" sz="1400" i="1" dirty="0" smtClean="0">
                        <a:latin typeface="Cambria Math" panose="02040503050406030204" pitchFamily="18" charset="0"/>
                        <a:ea typeface="Microsoft JhengHei" panose="020B0604030504040204" pitchFamily="34" charset="-120"/>
                        <a:cs typeface="Times New Roman" panose="02020603050405020304" pitchFamily="18" charset="0"/>
                      </a:rPr>
                      <m:t>𝑘</m:t>
                    </m:r>
                    <m:r>
                      <a:rPr lang="zh-TW" altLang="en-US" sz="1400" i="1" dirty="0" smtClean="0">
                        <a:latin typeface="Cambria Math" panose="02040503050406030204" pitchFamily="18" charset="0"/>
                        <a:ea typeface="Microsoft JhengHei" panose="020B0604030504040204" pitchFamily="34" charset="-120"/>
                        <a:cs typeface="Times New Roman" panose="02020603050405020304" pitchFamily="18" charset="0"/>
                      </a:rPr>
                      <m:t>∈</m:t>
                    </m:r>
                    <m:r>
                      <a:rPr lang="zh-TW" altLang="en-US" sz="1400" i="1" dirty="0">
                        <a:latin typeface="Cambria Math" panose="02040503050406030204" pitchFamily="18" charset="0"/>
                        <a:ea typeface="Microsoft JhengHei" panose="020B0604030504040204" pitchFamily="34" charset="-120"/>
                        <a:cs typeface="Times New Roman" panose="02020603050405020304" pitchFamily="18" charset="0"/>
                      </a:rPr>
                      <m:t>𝑁</m:t>
                    </m:r>
                    <m:r>
                      <a:rPr lang="zh-TW" altLang="en-US" sz="1400" i="1" dirty="0">
                        <a:latin typeface="Cambria Math" panose="02040503050406030204" pitchFamily="18" charset="0"/>
                        <a:ea typeface="Microsoft JhengHei" panose="020B0604030504040204" pitchFamily="34" charset="-120"/>
                        <a:cs typeface="Times New Roman" panose="02020603050405020304" pitchFamily="18" charset="0"/>
                      </a:rPr>
                      <m:t> </m:t>
                    </m:r>
                  </m:oMath>
                </a14:m>
                <a:r>
                  <a:rPr lang="zh-TW" altLang="en-US" sz="1400" dirty="0">
                    <a:latin typeface="Times New Roman" panose="02020603050405020304" pitchFamily="18" charset="0"/>
                    <a:ea typeface="Microsoft JhengHei" panose="020B0604030504040204" pitchFamily="34" charset="-120"/>
                    <a:cs typeface="Times New Roman" panose="02020603050405020304" pitchFamily="18" charset="0"/>
                  </a:rPr>
                  <a:t>。</a:t>
                </a:r>
                <a:endParaRPr lang="en-US" altLang="zh-TW" sz="1400" dirty="0">
                  <a:latin typeface="Times New Roman" panose="02020603050405020304" pitchFamily="18" charset="0"/>
                  <a:ea typeface="Microsoft JhengHei" panose="020B0604030504040204" pitchFamily="34" charset="-120"/>
                  <a:cs typeface="Times New Roman" panose="02020603050405020304" pitchFamily="18" charset="0"/>
                </a:endParaRPr>
              </a:p>
            </p:txBody>
          </p:sp>
        </mc:Choice>
        <mc:Fallback xmlns="">
          <p:sp>
            <p:nvSpPr>
              <p:cNvPr id="27" name="文字方塊 26">
                <a:extLst>
                  <a:ext uri="{FF2B5EF4-FFF2-40B4-BE49-F238E27FC236}">
                    <a16:creationId xmlns:a16="http://schemas.microsoft.com/office/drawing/2014/main" id="{14FDEE92-E100-2B9D-91CF-939DB7D32BD6}"/>
                  </a:ext>
                </a:extLst>
              </p:cNvPr>
              <p:cNvSpPr txBox="1">
                <a:spLocks noRot="1" noChangeAspect="1" noMove="1" noResize="1" noEditPoints="1" noAdjustHandles="1" noChangeArrowheads="1" noChangeShapeType="1" noTextEdit="1"/>
              </p:cNvSpPr>
              <p:nvPr/>
            </p:nvSpPr>
            <p:spPr>
              <a:xfrm>
                <a:off x="1311208" y="3738360"/>
                <a:ext cx="6810442" cy="699743"/>
              </a:xfrm>
              <a:prstGeom prst="rect">
                <a:avLst/>
              </a:prstGeom>
              <a:blipFill>
                <a:blip r:embed="rId12"/>
                <a:stretch>
                  <a:fillRect l="-372" b="-7143"/>
                </a:stretch>
              </a:blipFill>
            </p:spPr>
            <p:txBody>
              <a:bodyPr/>
              <a:lstStyle/>
              <a:p>
                <a:r>
                  <a:rPr lang="zh-TW" altLang="en-US">
                    <a:noFill/>
                  </a:rPr>
                  <a:t> </a:t>
                </a:r>
              </a:p>
            </p:txBody>
          </p:sp>
        </mc:Fallback>
      </mc:AlternateContent>
      <p:sp>
        <p:nvSpPr>
          <p:cNvPr id="26" name="Google Shape;1616;p32">
            <a:extLst>
              <a:ext uri="{FF2B5EF4-FFF2-40B4-BE49-F238E27FC236}">
                <a16:creationId xmlns:a16="http://schemas.microsoft.com/office/drawing/2014/main" id="{DB5D491A-F5B3-4798-8607-87E663A04B67}"/>
              </a:ext>
            </a:extLst>
          </p:cNvPr>
          <p:cNvSpPr/>
          <p:nvPr/>
        </p:nvSpPr>
        <p:spPr>
          <a:xfrm>
            <a:off x="4892820" y="0"/>
            <a:ext cx="892500" cy="561300"/>
          </a:xfrm>
          <a:prstGeom prst="rect">
            <a:avLst/>
          </a:prstGeom>
          <a:solidFill>
            <a:srgbClr val="8FB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 name="Google Shape;235;p30">
            <a:hlinkClick r:id="rId13" action="ppaction://hlinksldjump"/>
            <a:extLst>
              <a:ext uri="{FF2B5EF4-FFF2-40B4-BE49-F238E27FC236}">
                <a16:creationId xmlns:a16="http://schemas.microsoft.com/office/drawing/2014/main" id="{3B51204D-8FC8-4379-9F13-DD90F1C08F5B}"/>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研究方法</a:t>
            </a:r>
          </a:p>
        </p:txBody>
      </p:sp>
      <p:sp>
        <p:nvSpPr>
          <p:cNvPr id="30" name="Google Shape;236;p30">
            <a:hlinkClick r:id="rId14" action="ppaction://hlinksldjump"/>
            <a:extLst>
              <a:ext uri="{FF2B5EF4-FFF2-40B4-BE49-F238E27FC236}">
                <a16:creationId xmlns:a16="http://schemas.microsoft.com/office/drawing/2014/main" id="{5168CC54-0A9E-49DA-9034-69BA7E77EEF2}"/>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文獻探討</a:t>
            </a:r>
          </a:p>
        </p:txBody>
      </p:sp>
      <p:sp>
        <p:nvSpPr>
          <p:cNvPr id="31" name="Google Shape;237;p30">
            <a:hlinkClick r:id="rId15" action="ppaction://hlinksldjump"/>
            <a:extLst>
              <a:ext uri="{FF2B5EF4-FFF2-40B4-BE49-F238E27FC236}">
                <a16:creationId xmlns:a16="http://schemas.microsoft.com/office/drawing/2014/main" id="{17A61380-75B1-4FCA-BD85-3FD97DE7B06F}"/>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32" name="Google Shape;239;p30">
            <a:hlinkClick r:id="" action="ppaction://noaction"/>
            <a:extLst>
              <a:ext uri="{FF2B5EF4-FFF2-40B4-BE49-F238E27FC236}">
                <a16:creationId xmlns:a16="http://schemas.microsoft.com/office/drawing/2014/main" id="{135CB151-58F5-44EB-9C80-0259E609C4F4}"/>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實驗結果</a:t>
            </a:r>
          </a:p>
        </p:txBody>
      </p:sp>
      <p:sp>
        <p:nvSpPr>
          <p:cNvPr id="33" name="Google Shape;240;p30">
            <a:hlinkClick r:id="" action="ppaction://noaction"/>
            <a:extLst>
              <a:ext uri="{FF2B5EF4-FFF2-40B4-BE49-F238E27FC236}">
                <a16:creationId xmlns:a16="http://schemas.microsoft.com/office/drawing/2014/main" id="{96308563-7AD1-43AF-8596-493976E6229F}"/>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實驗設計</a:t>
            </a:r>
          </a:p>
        </p:txBody>
      </p:sp>
      <p:sp>
        <p:nvSpPr>
          <p:cNvPr id="34" name="Google Shape;237;p30">
            <a:hlinkClick r:id="rId15" action="ppaction://hlinksldjump"/>
            <a:extLst>
              <a:ext uri="{FF2B5EF4-FFF2-40B4-BE49-F238E27FC236}">
                <a16:creationId xmlns:a16="http://schemas.microsoft.com/office/drawing/2014/main" id="{D04057FE-D5A2-49AA-8E89-04DA2EB171A5}"/>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35" name="文字方塊 34">
            <a:extLst>
              <a:ext uri="{FF2B5EF4-FFF2-40B4-BE49-F238E27FC236}">
                <a16:creationId xmlns:a16="http://schemas.microsoft.com/office/drawing/2014/main" id="{5834B775-A58B-404B-9C38-36D0F0270997}"/>
              </a:ext>
            </a:extLst>
          </p:cNvPr>
          <p:cNvSpPr txBox="1"/>
          <p:nvPr/>
        </p:nvSpPr>
        <p:spPr>
          <a:xfrm>
            <a:off x="8539718" y="4872599"/>
            <a:ext cx="604282" cy="246221"/>
          </a:xfrm>
          <a:prstGeom prst="rect">
            <a:avLst/>
          </a:prstGeom>
          <a:noFill/>
        </p:spPr>
        <p:txBody>
          <a:bodyPr wrap="square" rtlCol="0">
            <a:spAutoFit/>
          </a:bodyPr>
          <a:lstStyle/>
          <a:p>
            <a:pPr algn="ctr"/>
            <a:r>
              <a:rPr lang="en-US" altLang="zh-TW" sz="1000" b="1" dirty="0">
                <a:latin typeface="Times New Roman" panose="02020603050405020304" pitchFamily="18" charset="0"/>
                <a:cs typeface="Times New Roman" panose="02020603050405020304" pitchFamily="18" charset="0"/>
              </a:rPr>
              <a:t>18 / 57</a:t>
            </a:r>
            <a:endParaRPr lang="zh-TW" altLang="en-US" sz="1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397484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文字方塊 2">
            <a:extLst>
              <a:ext uri="{FF2B5EF4-FFF2-40B4-BE49-F238E27FC236}">
                <a16:creationId xmlns:a16="http://schemas.microsoft.com/office/drawing/2014/main" id="{84339D7F-4937-AE1C-69B7-D68F4A1B20F2}"/>
              </a:ext>
            </a:extLst>
          </p:cNvPr>
          <p:cNvSpPr txBox="1"/>
          <p:nvPr/>
        </p:nvSpPr>
        <p:spPr>
          <a:xfrm>
            <a:off x="4285151" y="4344690"/>
            <a:ext cx="1811714" cy="253916"/>
          </a:xfrm>
          <a:prstGeom prst="rect">
            <a:avLst/>
          </a:prstGeom>
          <a:noFill/>
        </p:spPr>
        <p:txBody>
          <a:bodyPr wrap="none" rtlCol="0">
            <a:spAutoFit/>
          </a:bodyPr>
          <a:lstStyle/>
          <a:p>
            <a:r>
              <a:rPr kumimoji="1" lang="zh-TW" altLang="en-US" sz="1050" dirty="0">
                <a:latin typeface="Times New Roman" panose="02020603050405020304" pitchFamily="18" charset="0"/>
                <a:ea typeface="Microsoft JhengHei" panose="020B0604030504040204" pitchFamily="34" charset="-120"/>
                <a:cs typeface="Times New Roman" panose="02020603050405020304" pitchFamily="18" charset="0"/>
              </a:rPr>
              <a:t>圖 </a:t>
            </a:r>
            <a:r>
              <a:rPr kumimoji="1" lang="en-US" altLang="zh-TW" sz="1050" dirty="0">
                <a:latin typeface="Times New Roman" panose="02020603050405020304" pitchFamily="18" charset="0"/>
                <a:ea typeface="Microsoft JhengHei" panose="020B0604030504040204" pitchFamily="34" charset="-120"/>
                <a:cs typeface="Times New Roman" panose="02020603050405020304" pitchFamily="18" charset="0"/>
              </a:rPr>
              <a:t>3</a:t>
            </a:r>
            <a:r>
              <a:rPr kumimoji="1" lang="zh-TW" altLang="en-US" sz="1050" dirty="0">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PIFTA4Rec</a:t>
            </a:r>
            <a:r>
              <a:rPr lang="zh-TW" altLang="en-US"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模型框架</a:t>
            </a:r>
            <a:endParaRPr kumimoji="1" lang="zh-TW" altLang="en-US" sz="1050" dirty="0">
              <a:latin typeface="Times New Roman" panose="02020603050405020304" pitchFamily="18" charset="0"/>
              <a:ea typeface="Microsoft JhengHei" panose="020B0604030504040204" pitchFamily="34" charset="-120"/>
              <a:cs typeface="Times New Roman" panose="02020603050405020304" pitchFamily="18" charset="0"/>
            </a:endParaRPr>
          </a:p>
        </p:txBody>
      </p:sp>
      <p:pic>
        <p:nvPicPr>
          <p:cNvPr id="4" name="圖片 3">
            <a:extLst>
              <a:ext uri="{FF2B5EF4-FFF2-40B4-BE49-F238E27FC236}">
                <a16:creationId xmlns:a16="http://schemas.microsoft.com/office/drawing/2014/main" id="{BE9C97EA-338A-37C2-057A-DFC01997E662}"/>
              </a:ext>
            </a:extLst>
          </p:cNvPr>
          <p:cNvPicPr>
            <a:picLocks noChangeAspect="1"/>
          </p:cNvPicPr>
          <p:nvPr/>
        </p:nvPicPr>
        <p:blipFill>
          <a:blip r:embed="rId3"/>
          <a:stretch>
            <a:fillRect/>
          </a:stretch>
        </p:blipFill>
        <p:spPr>
          <a:xfrm>
            <a:off x="1722807" y="2778350"/>
            <a:ext cx="396595" cy="396595"/>
          </a:xfrm>
          <a:prstGeom prst="rect">
            <a:avLst/>
          </a:prstGeom>
        </p:spPr>
      </p:pic>
      <p:cxnSp>
        <p:nvCxnSpPr>
          <p:cNvPr id="8" name="直線接點 7">
            <a:extLst>
              <a:ext uri="{FF2B5EF4-FFF2-40B4-BE49-F238E27FC236}">
                <a16:creationId xmlns:a16="http://schemas.microsoft.com/office/drawing/2014/main" id="{B8DB5F56-6EF9-2BAC-2AD5-6E9F91BAC3D9}"/>
              </a:ext>
            </a:extLst>
          </p:cNvPr>
          <p:cNvCxnSpPr>
            <a:cxnSpLocks/>
            <a:stCxn id="4" idx="3"/>
          </p:cNvCxnSpPr>
          <p:nvPr/>
        </p:nvCxnSpPr>
        <p:spPr>
          <a:xfrm>
            <a:off x="2119402" y="2976648"/>
            <a:ext cx="364694" cy="0"/>
          </a:xfrm>
          <a:prstGeom prst="line">
            <a:avLst/>
          </a:prstGeom>
          <a:ln w="28575">
            <a:solidFill>
              <a:srgbClr val="1BBDF2"/>
            </a:solidFill>
            <a:prstDash val="sysDot"/>
          </a:ln>
        </p:spPr>
        <p:style>
          <a:lnRef idx="1">
            <a:schemeClr val="accent1"/>
          </a:lnRef>
          <a:fillRef idx="0">
            <a:schemeClr val="accent1"/>
          </a:fillRef>
          <a:effectRef idx="0">
            <a:schemeClr val="accent1"/>
          </a:effectRef>
          <a:fontRef idx="minor">
            <a:schemeClr val="tx1"/>
          </a:fontRef>
        </p:style>
      </p:cxnSp>
      <p:pic>
        <p:nvPicPr>
          <p:cNvPr id="10" name="圖片 9">
            <a:extLst>
              <a:ext uri="{FF2B5EF4-FFF2-40B4-BE49-F238E27FC236}">
                <a16:creationId xmlns:a16="http://schemas.microsoft.com/office/drawing/2014/main" id="{DA9D600B-0719-064D-58E2-684E5EC295C1}"/>
              </a:ext>
            </a:extLst>
          </p:cNvPr>
          <p:cNvPicPr>
            <a:picLocks noChangeAspect="1"/>
          </p:cNvPicPr>
          <p:nvPr/>
        </p:nvPicPr>
        <p:blipFill>
          <a:blip r:embed="rId4"/>
          <a:stretch>
            <a:fillRect/>
          </a:stretch>
        </p:blipFill>
        <p:spPr>
          <a:xfrm>
            <a:off x="8116052" y="1100381"/>
            <a:ext cx="411720" cy="411720"/>
          </a:xfrm>
          <a:prstGeom prst="rect">
            <a:avLst/>
          </a:prstGeom>
        </p:spPr>
      </p:pic>
      <p:cxnSp>
        <p:nvCxnSpPr>
          <p:cNvPr id="11" name="直線接點 10">
            <a:extLst>
              <a:ext uri="{FF2B5EF4-FFF2-40B4-BE49-F238E27FC236}">
                <a16:creationId xmlns:a16="http://schemas.microsoft.com/office/drawing/2014/main" id="{2486119B-8BB0-62C2-B82E-2B41FCB2A0F1}"/>
              </a:ext>
            </a:extLst>
          </p:cNvPr>
          <p:cNvCxnSpPr>
            <a:cxnSpLocks/>
          </p:cNvCxnSpPr>
          <p:nvPr/>
        </p:nvCxnSpPr>
        <p:spPr>
          <a:xfrm>
            <a:off x="7792003" y="1322632"/>
            <a:ext cx="322654" cy="0"/>
          </a:xfrm>
          <a:prstGeom prst="line">
            <a:avLst/>
          </a:prstGeom>
          <a:ln w="28575">
            <a:solidFill>
              <a:srgbClr val="1BBDF2"/>
            </a:solidFill>
            <a:prstDash val="sysDot"/>
          </a:ln>
        </p:spPr>
        <p:style>
          <a:lnRef idx="1">
            <a:schemeClr val="accent1"/>
          </a:lnRef>
          <a:fillRef idx="0">
            <a:schemeClr val="accent1"/>
          </a:fillRef>
          <a:effectRef idx="0">
            <a:schemeClr val="accent1"/>
          </a:effectRef>
          <a:fontRef idx="minor">
            <a:schemeClr val="tx1"/>
          </a:fontRef>
        </p:style>
      </p:cxnSp>
      <p:pic>
        <p:nvPicPr>
          <p:cNvPr id="12" name="圖片 11">
            <a:extLst>
              <a:ext uri="{FF2B5EF4-FFF2-40B4-BE49-F238E27FC236}">
                <a16:creationId xmlns:a16="http://schemas.microsoft.com/office/drawing/2014/main" id="{BDBE0208-D2EF-CF15-AEAC-847D913F1D45}"/>
              </a:ext>
            </a:extLst>
          </p:cNvPr>
          <p:cNvPicPr>
            <a:picLocks noChangeAspect="1"/>
          </p:cNvPicPr>
          <p:nvPr/>
        </p:nvPicPr>
        <p:blipFill>
          <a:blip r:embed="rId5"/>
          <a:stretch>
            <a:fillRect/>
          </a:stretch>
        </p:blipFill>
        <p:spPr>
          <a:xfrm>
            <a:off x="1722807" y="1306241"/>
            <a:ext cx="396595" cy="396595"/>
          </a:xfrm>
          <a:prstGeom prst="rect">
            <a:avLst/>
          </a:prstGeom>
        </p:spPr>
      </p:pic>
      <p:cxnSp>
        <p:nvCxnSpPr>
          <p:cNvPr id="13" name="直線接點 12">
            <a:extLst>
              <a:ext uri="{FF2B5EF4-FFF2-40B4-BE49-F238E27FC236}">
                <a16:creationId xmlns:a16="http://schemas.microsoft.com/office/drawing/2014/main" id="{3F7DC06F-6EFA-480D-9BD5-354946CB9AF0}"/>
              </a:ext>
            </a:extLst>
          </p:cNvPr>
          <p:cNvCxnSpPr>
            <a:cxnSpLocks/>
          </p:cNvCxnSpPr>
          <p:nvPr/>
        </p:nvCxnSpPr>
        <p:spPr>
          <a:xfrm>
            <a:off x="2161442" y="1511173"/>
            <a:ext cx="322654" cy="0"/>
          </a:xfrm>
          <a:prstGeom prst="line">
            <a:avLst/>
          </a:prstGeom>
          <a:ln w="28575">
            <a:solidFill>
              <a:srgbClr val="C00000"/>
            </a:solidFill>
            <a:prstDash val="sysDot"/>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86FBBDC0-8742-F6FC-C636-BD7F0CF81C4B}"/>
              </a:ext>
            </a:extLst>
          </p:cNvPr>
          <p:cNvSpPr/>
          <p:nvPr/>
        </p:nvSpPr>
        <p:spPr>
          <a:xfrm>
            <a:off x="723016" y="999981"/>
            <a:ext cx="1537584" cy="54119"/>
          </a:xfrm>
          <a:prstGeom prst="rect">
            <a:avLst/>
          </a:prstGeom>
          <a:solidFill>
            <a:srgbClr val="99C8E6">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7" name="文字方塊 16">
            <a:extLst>
              <a:ext uri="{FF2B5EF4-FFF2-40B4-BE49-F238E27FC236}">
                <a16:creationId xmlns:a16="http://schemas.microsoft.com/office/drawing/2014/main" id="{6FD67861-9314-1830-8E25-1F559348105A}"/>
              </a:ext>
            </a:extLst>
          </p:cNvPr>
          <p:cNvSpPr txBox="1"/>
          <p:nvPr/>
        </p:nvSpPr>
        <p:spPr>
          <a:xfrm>
            <a:off x="864027" y="772483"/>
            <a:ext cx="1688673" cy="584775"/>
          </a:xfrm>
          <a:prstGeom prst="rect">
            <a:avLst/>
          </a:prstGeom>
          <a:noFill/>
        </p:spPr>
        <p:txBody>
          <a:bodyPr wrap="square" rtlCol="0">
            <a:spAutoFit/>
          </a:bodyPr>
          <a:lstStyle/>
          <a:p>
            <a:r>
              <a:rPr kumimoji="1" lang="en-US" altLang="zh-TW" sz="1600" b="1" dirty="0">
                <a:latin typeface="Times New Roman" panose="02020603050405020304" pitchFamily="18" charset="0"/>
                <a:cs typeface="Times New Roman" panose="02020603050405020304" pitchFamily="18" charset="0"/>
              </a:rPr>
              <a:t>3.2 </a:t>
            </a:r>
            <a:r>
              <a:rPr kumimoji="1" lang="zh-TW" altLang="en-US" sz="1600" b="1" dirty="0">
                <a:latin typeface="Times New Roman" panose="02020603050405020304" pitchFamily="18" charset="0"/>
                <a:cs typeface="Times New Roman" panose="02020603050405020304" pitchFamily="18" charset="0"/>
              </a:rPr>
              <a:t>模型架構</a:t>
            </a:r>
            <a:endParaRPr kumimoji="1" lang="en-US" altLang="zh-TW" sz="1600" b="1" dirty="0">
              <a:latin typeface="Times New Roman" panose="02020603050405020304" pitchFamily="18" charset="0"/>
              <a:cs typeface="Times New Roman" panose="02020603050405020304" pitchFamily="18" charset="0"/>
            </a:endParaRPr>
          </a:p>
          <a:p>
            <a:endParaRPr kumimoji="1" lang="zh-TW" altLang="en-US" sz="1600" b="1" dirty="0">
              <a:latin typeface="Arial" panose="020B0604020202020204" pitchFamily="34" charset="0"/>
              <a:cs typeface="Arial" panose="020B0604020202020204" pitchFamily="34" charset="0"/>
            </a:endParaRPr>
          </a:p>
        </p:txBody>
      </p:sp>
      <p:pic>
        <p:nvPicPr>
          <p:cNvPr id="21" name="圖片 20" descr="一張含有 螢幕擷取畫面, 文字, 軟體, 多媒體軟體 的圖片&#10;&#10;自動產生的描述">
            <a:extLst>
              <a:ext uri="{FF2B5EF4-FFF2-40B4-BE49-F238E27FC236}">
                <a16:creationId xmlns:a16="http://schemas.microsoft.com/office/drawing/2014/main" id="{EAFBC0CA-7F74-46A8-9A52-444DE8A39968}"/>
              </a:ext>
            </a:extLst>
          </p:cNvPr>
          <p:cNvPicPr>
            <a:picLocks noChangeAspect="1"/>
          </p:cNvPicPr>
          <p:nvPr/>
        </p:nvPicPr>
        <p:blipFill>
          <a:blip r:embed="rId6"/>
          <a:stretch>
            <a:fillRect/>
          </a:stretch>
        </p:blipFill>
        <p:spPr>
          <a:xfrm>
            <a:off x="2260600" y="808093"/>
            <a:ext cx="5924056" cy="3516149"/>
          </a:xfrm>
          <a:prstGeom prst="rect">
            <a:avLst/>
          </a:prstGeom>
        </p:spPr>
      </p:pic>
      <p:sp>
        <p:nvSpPr>
          <p:cNvPr id="22" name="Google Shape;1616;p32">
            <a:extLst>
              <a:ext uri="{FF2B5EF4-FFF2-40B4-BE49-F238E27FC236}">
                <a16:creationId xmlns:a16="http://schemas.microsoft.com/office/drawing/2014/main" id="{5A3EE6FE-364D-4E39-9360-4C603D9246EB}"/>
              </a:ext>
            </a:extLst>
          </p:cNvPr>
          <p:cNvSpPr/>
          <p:nvPr/>
        </p:nvSpPr>
        <p:spPr>
          <a:xfrm>
            <a:off x="4892820" y="0"/>
            <a:ext cx="892500" cy="561300"/>
          </a:xfrm>
          <a:prstGeom prst="rect">
            <a:avLst/>
          </a:prstGeom>
          <a:solidFill>
            <a:srgbClr val="8FB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35;p30">
            <a:hlinkClick r:id="rId7" action="ppaction://hlinksldjump"/>
            <a:extLst>
              <a:ext uri="{FF2B5EF4-FFF2-40B4-BE49-F238E27FC236}">
                <a16:creationId xmlns:a16="http://schemas.microsoft.com/office/drawing/2014/main" id="{1B164490-32F7-484B-A64D-DCF0A076CDD2}"/>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研究方法</a:t>
            </a:r>
          </a:p>
        </p:txBody>
      </p:sp>
      <p:sp>
        <p:nvSpPr>
          <p:cNvPr id="24" name="Google Shape;236;p30">
            <a:hlinkClick r:id="rId8" action="ppaction://hlinksldjump"/>
            <a:extLst>
              <a:ext uri="{FF2B5EF4-FFF2-40B4-BE49-F238E27FC236}">
                <a16:creationId xmlns:a16="http://schemas.microsoft.com/office/drawing/2014/main" id="{CB50AEE7-1B90-4292-99EC-C37059881E27}"/>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文獻探討</a:t>
            </a:r>
          </a:p>
        </p:txBody>
      </p:sp>
      <p:sp>
        <p:nvSpPr>
          <p:cNvPr id="25" name="Google Shape;237;p30">
            <a:hlinkClick r:id="rId9" action="ppaction://hlinksldjump"/>
            <a:extLst>
              <a:ext uri="{FF2B5EF4-FFF2-40B4-BE49-F238E27FC236}">
                <a16:creationId xmlns:a16="http://schemas.microsoft.com/office/drawing/2014/main" id="{40666DB1-F65F-4460-BE8E-5A6149EE19C3}"/>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26" name="Google Shape;239;p30">
            <a:hlinkClick r:id="" action="ppaction://noaction"/>
            <a:extLst>
              <a:ext uri="{FF2B5EF4-FFF2-40B4-BE49-F238E27FC236}">
                <a16:creationId xmlns:a16="http://schemas.microsoft.com/office/drawing/2014/main" id="{4EA52452-E047-40CB-943D-C9D6D90B1707}"/>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實驗結果</a:t>
            </a:r>
          </a:p>
        </p:txBody>
      </p:sp>
      <p:sp>
        <p:nvSpPr>
          <p:cNvPr id="27" name="Google Shape;240;p30">
            <a:hlinkClick r:id="" action="ppaction://noaction"/>
            <a:extLst>
              <a:ext uri="{FF2B5EF4-FFF2-40B4-BE49-F238E27FC236}">
                <a16:creationId xmlns:a16="http://schemas.microsoft.com/office/drawing/2014/main" id="{216F9D21-8444-47B1-B2E5-9FB46AB4501E}"/>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實驗設計</a:t>
            </a:r>
          </a:p>
        </p:txBody>
      </p:sp>
      <p:sp>
        <p:nvSpPr>
          <p:cNvPr id="28" name="Google Shape;237;p30">
            <a:hlinkClick r:id="rId9" action="ppaction://hlinksldjump"/>
            <a:extLst>
              <a:ext uri="{FF2B5EF4-FFF2-40B4-BE49-F238E27FC236}">
                <a16:creationId xmlns:a16="http://schemas.microsoft.com/office/drawing/2014/main" id="{2A078E37-CB63-42D3-B890-320E3FF8AADF}"/>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29" name="文字方塊 28">
            <a:extLst>
              <a:ext uri="{FF2B5EF4-FFF2-40B4-BE49-F238E27FC236}">
                <a16:creationId xmlns:a16="http://schemas.microsoft.com/office/drawing/2014/main" id="{111E7749-CFF5-4E92-974E-36E3C3E567B7}"/>
              </a:ext>
            </a:extLst>
          </p:cNvPr>
          <p:cNvSpPr txBox="1"/>
          <p:nvPr/>
        </p:nvSpPr>
        <p:spPr>
          <a:xfrm>
            <a:off x="8539718" y="4872599"/>
            <a:ext cx="604282" cy="246221"/>
          </a:xfrm>
          <a:prstGeom prst="rect">
            <a:avLst/>
          </a:prstGeom>
          <a:noFill/>
        </p:spPr>
        <p:txBody>
          <a:bodyPr wrap="square" rtlCol="0">
            <a:spAutoFit/>
          </a:bodyPr>
          <a:lstStyle/>
          <a:p>
            <a:pPr algn="ctr"/>
            <a:r>
              <a:rPr lang="en-US" altLang="zh-TW" sz="1000" b="1" dirty="0">
                <a:latin typeface="Times New Roman" panose="02020603050405020304" pitchFamily="18" charset="0"/>
                <a:cs typeface="Times New Roman" panose="02020603050405020304" pitchFamily="18" charset="0"/>
              </a:rPr>
              <a:t>19 / 57</a:t>
            </a:r>
            <a:endParaRPr lang="zh-TW" altLang="en-US" sz="1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2485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84"/>
        <p:cNvGrpSpPr/>
        <p:nvPr/>
      </p:nvGrpSpPr>
      <p:grpSpPr>
        <a:xfrm>
          <a:off x="0" y="0"/>
          <a:ext cx="0" cy="0"/>
          <a:chOff x="0" y="0"/>
          <a:chExt cx="0" cy="0"/>
        </a:xfrm>
      </p:grpSpPr>
      <p:sp>
        <p:nvSpPr>
          <p:cNvPr id="2" name="Google Shape;1093;p31">
            <a:extLst>
              <a:ext uri="{FF2B5EF4-FFF2-40B4-BE49-F238E27FC236}">
                <a16:creationId xmlns:a16="http://schemas.microsoft.com/office/drawing/2014/main" id="{E6A4E45F-CA0A-2579-EF9C-13A082555150}"/>
              </a:ext>
            </a:extLst>
          </p:cNvPr>
          <p:cNvSpPr/>
          <p:nvPr/>
        </p:nvSpPr>
        <p:spPr>
          <a:xfrm>
            <a:off x="679815" y="0"/>
            <a:ext cx="1284451" cy="561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5" name="Google Shape;1785;p33"/>
          <p:cNvSpPr/>
          <p:nvPr/>
        </p:nvSpPr>
        <p:spPr>
          <a:xfrm>
            <a:off x="3673187" y="1248400"/>
            <a:ext cx="1806600" cy="67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86" name="Google Shape;1786;p33"/>
          <p:cNvSpPr txBox="1">
            <a:spLocks noGrp="1"/>
          </p:cNvSpPr>
          <p:nvPr>
            <p:ph type="title"/>
          </p:nvPr>
        </p:nvSpPr>
        <p:spPr>
          <a:xfrm>
            <a:off x="3685999" y="1442632"/>
            <a:ext cx="1806600" cy="48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latin typeface="Times New Roman" panose="02020603050405020304" pitchFamily="18" charset="0"/>
                <a:ea typeface="微軟正黑體" panose="020B0604030504040204" pitchFamily="34" charset="-120"/>
                <a:cs typeface="Times New Roman" panose="02020603050405020304" pitchFamily="18" charset="0"/>
              </a:rPr>
              <a:t>0 2 </a:t>
            </a:r>
            <a:endParaRPr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787" name="Google Shape;1787;p33"/>
          <p:cNvSpPr txBox="1">
            <a:spLocks noGrp="1"/>
          </p:cNvSpPr>
          <p:nvPr>
            <p:ph type="subTitle" idx="1"/>
          </p:nvPr>
        </p:nvSpPr>
        <p:spPr>
          <a:xfrm>
            <a:off x="3685999" y="1825258"/>
            <a:ext cx="1806600" cy="87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2000" b="1" dirty="0">
                <a:latin typeface="Times New Roman" panose="02020603050405020304" pitchFamily="18" charset="0"/>
                <a:ea typeface="微軟正黑體" panose="020B0604030504040204" pitchFamily="34" charset="-120"/>
                <a:cs typeface="Times New Roman" panose="02020603050405020304" pitchFamily="18" charset="0"/>
              </a:rPr>
              <a:t>文獻探討</a:t>
            </a:r>
            <a:endParaRPr sz="2000" b="1"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788" name="Google Shape;1788;p33"/>
          <p:cNvSpPr txBox="1">
            <a:spLocks noGrp="1"/>
          </p:cNvSpPr>
          <p:nvPr>
            <p:ph type="title" idx="2"/>
          </p:nvPr>
        </p:nvSpPr>
        <p:spPr>
          <a:xfrm>
            <a:off x="5987593" y="1442632"/>
            <a:ext cx="1806600" cy="48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latin typeface="Times New Roman" panose="02020603050405020304" pitchFamily="18" charset="0"/>
                <a:ea typeface="微軟正黑體" panose="020B0604030504040204" pitchFamily="34" charset="-120"/>
                <a:cs typeface="Times New Roman" panose="02020603050405020304" pitchFamily="18" charset="0"/>
              </a:rPr>
              <a:t>0 3</a:t>
            </a:r>
            <a:endParaRPr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789" name="Google Shape;1789;p33"/>
          <p:cNvSpPr txBox="1">
            <a:spLocks noGrp="1"/>
          </p:cNvSpPr>
          <p:nvPr>
            <p:ph type="subTitle" idx="3"/>
          </p:nvPr>
        </p:nvSpPr>
        <p:spPr>
          <a:xfrm>
            <a:off x="5987592" y="1825258"/>
            <a:ext cx="1806600" cy="87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2000" b="1" dirty="0">
                <a:latin typeface="Times New Roman" panose="02020603050405020304" pitchFamily="18" charset="0"/>
                <a:ea typeface="微軟正黑體" panose="020B0604030504040204" pitchFamily="34" charset="-120"/>
                <a:cs typeface="Times New Roman" panose="02020603050405020304" pitchFamily="18" charset="0"/>
              </a:rPr>
              <a:t>研究方法</a:t>
            </a:r>
            <a:endParaRPr sz="2000" b="1"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790" name="Google Shape;1790;p33"/>
          <p:cNvSpPr txBox="1">
            <a:spLocks noGrp="1"/>
          </p:cNvSpPr>
          <p:nvPr>
            <p:ph type="title" idx="4"/>
          </p:nvPr>
        </p:nvSpPr>
        <p:spPr>
          <a:xfrm>
            <a:off x="3686002" y="3201082"/>
            <a:ext cx="1806600" cy="48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latin typeface="Times New Roman" panose="02020603050405020304" pitchFamily="18" charset="0"/>
                <a:ea typeface="微軟正黑體" panose="020B0604030504040204" pitchFamily="34" charset="-120"/>
                <a:cs typeface="Times New Roman" panose="02020603050405020304" pitchFamily="18" charset="0"/>
              </a:rPr>
              <a:t>0 5</a:t>
            </a:r>
            <a:endParaRPr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791" name="Google Shape;1791;p33"/>
          <p:cNvSpPr txBox="1">
            <a:spLocks noGrp="1"/>
          </p:cNvSpPr>
          <p:nvPr>
            <p:ph type="subTitle" idx="5"/>
          </p:nvPr>
        </p:nvSpPr>
        <p:spPr>
          <a:xfrm>
            <a:off x="3686000" y="3583625"/>
            <a:ext cx="1806600" cy="87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err="1">
                <a:latin typeface="Times New Roman" panose="02020603050405020304" pitchFamily="18" charset="0"/>
                <a:ea typeface="微軟正黑體" panose="020B0604030504040204" pitchFamily="34" charset="-120"/>
                <a:cs typeface="Times New Roman" panose="02020603050405020304" pitchFamily="18" charset="0"/>
              </a:rPr>
              <a:t>實驗結果</a:t>
            </a:r>
            <a:endParaRPr sz="2000" b="1"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792" name="Google Shape;1792;p33"/>
          <p:cNvSpPr txBox="1">
            <a:spLocks noGrp="1"/>
          </p:cNvSpPr>
          <p:nvPr>
            <p:ph type="title" idx="6"/>
          </p:nvPr>
        </p:nvSpPr>
        <p:spPr>
          <a:xfrm>
            <a:off x="5987589" y="3201093"/>
            <a:ext cx="1806600" cy="48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latin typeface="Times New Roman" panose="02020603050405020304" pitchFamily="18" charset="0"/>
                <a:ea typeface="微軟正黑體" panose="020B0604030504040204" pitchFamily="34" charset="-120"/>
                <a:cs typeface="Times New Roman" panose="02020603050405020304" pitchFamily="18" charset="0"/>
              </a:rPr>
              <a:t>0 6</a:t>
            </a:r>
            <a:endParaRPr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793" name="Google Shape;1793;p33"/>
          <p:cNvSpPr txBox="1">
            <a:spLocks noGrp="1"/>
          </p:cNvSpPr>
          <p:nvPr>
            <p:ph type="subTitle" idx="7"/>
          </p:nvPr>
        </p:nvSpPr>
        <p:spPr>
          <a:xfrm>
            <a:off x="5987586" y="3583633"/>
            <a:ext cx="1806600" cy="87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2000" b="1" dirty="0">
                <a:latin typeface="Times New Roman" panose="02020603050405020304" pitchFamily="18" charset="0"/>
                <a:ea typeface="微軟正黑體" panose="020B0604030504040204" pitchFamily="34" charset="-120"/>
                <a:cs typeface="Times New Roman" panose="02020603050405020304" pitchFamily="18" charset="0"/>
              </a:rPr>
              <a:t>總結</a:t>
            </a:r>
            <a:endParaRPr sz="2000" b="1"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794" name="Google Shape;1794;p33">
            <a:hlinkClick r:id="" action="ppaction://hlinkshowjump?jump=firstslide"/>
          </p:cNvPr>
          <p:cNvSpPr txBox="1">
            <a:spLocks noGrp="1"/>
          </p:cNvSpPr>
          <p:nvPr>
            <p:ph type="subTitle" idx="4294967295"/>
          </p:nvPr>
        </p:nvSpPr>
        <p:spPr>
          <a:xfrm>
            <a:off x="679815" y="205133"/>
            <a:ext cx="1284451" cy="15103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Contents</a:t>
            </a:r>
            <a:endParaRPr sz="1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795" name="Google Shape;1795;p33"/>
          <p:cNvSpPr/>
          <p:nvPr/>
        </p:nvSpPr>
        <p:spPr>
          <a:xfrm>
            <a:off x="1371600" y="1248400"/>
            <a:ext cx="1806600" cy="67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6" name="Google Shape;1796;p33"/>
          <p:cNvSpPr/>
          <p:nvPr/>
        </p:nvSpPr>
        <p:spPr>
          <a:xfrm>
            <a:off x="1371600" y="2995400"/>
            <a:ext cx="1806600" cy="67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97" name="Google Shape;1797;p33"/>
          <p:cNvSpPr/>
          <p:nvPr/>
        </p:nvSpPr>
        <p:spPr>
          <a:xfrm>
            <a:off x="3673187" y="2995400"/>
            <a:ext cx="1806600" cy="67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5" name="Google Shape;1805;p33">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6" name="Google Shape;1806;p33"/>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7" name="Google Shape;1807;p33">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8" name="Google Shape;1808;p33"/>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09" name="Google Shape;1809;p33"/>
          <p:cNvSpPr txBox="1">
            <a:spLocks noGrp="1"/>
          </p:cNvSpPr>
          <p:nvPr>
            <p:ph type="title" idx="8"/>
          </p:nvPr>
        </p:nvSpPr>
        <p:spPr>
          <a:xfrm>
            <a:off x="1384438" y="1442632"/>
            <a:ext cx="1806600" cy="48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latin typeface="Times New Roman" panose="02020603050405020304" pitchFamily="18" charset="0"/>
                <a:ea typeface="微軟正黑體" panose="020B0604030504040204" pitchFamily="34" charset="-120"/>
                <a:cs typeface="Times New Roman" panose="02020603050405020304" pitchFamily="18" charset="0"/>
              </a:rPr>
              <a:t>0 1 </a:t>
            </a:r>
            <a:endParaRPr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810" name="Google Shape;1810;p33"/>
          <p:cNvSpPr txBox="1">
            <a:spLocks noGrp="1"/>
          </p:cNvSpPr>
          <p:nvPr>
            <p:ph type="subTitle" idx="9"/>
          </p:nvPr>
        </p:nvSpPr>
        <p:spPr>
          <a:xfrm>
            <a:off x="1384438" y="1825258"/>
            <a:ext cx="1806600" cy="87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2000" b="1" dirty="0">
                <a:latin typeface="Times New Roman" panose="02020603050405020304" pitchFamily="18" charset="0"/>
                <a:ea typeface="微軟正黑體" panose="020B0604030504040204" pitchFamily="34" charset="-120"/>
                <a:cs typeface="Times New Roman" panose="02020603050405020304" pitchFamily="18" charset="0"/>
              </a:rPr>
              <a:t>緒論</a:t>
            </a:r>
            <a:endParaRPr sz="2000" b="1"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811" name="Google Shape;1811;p33"/>
          <p:cNvSpPr txBox="1">
            <a:spLocks noGrp="1"/>
          </p:cNvSpPr>
          <p:nvPr>
            <p:ph type="title" idx="13"/>
          </p:nvPr>
        </p:nvSpPr>
        <p:spPr>
          <a:xfrm>
            <a:off x="1384413" y="3201082"/>
            <a:ext cx="1806600" cy="482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latin typeface="Times New Roman" panose="02020603050405020304" pitchFamily="18" charset="0"/>
                <a:ea typeface="微軟正黑體" panose="020B0604030504040204" pitchFamily="34" charset="-120"/>
                <a:cs typeface="Times New Roman" panose="02020603050405020304" pitchFamily="18" charset="0"/>
              </a:rPr>
              <a:t>0 4</a:t>
            </a:r>
            <a:endParaRPr sz="2800"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812" name="Google Shape;1812;p33"/>
          <p:cNvSpPr txBox="1">
            <a:spLocks noGrp="1"/>
          </p:cNvSpPr>
          <p:nvPr>
            <p:ph type="subTitle" idx="14"/>
          </p:nvPr>
        </p:nvSpPr>
        <p:spPr>
          <a:xfrm>
            <a:off x="1384411" y="3583625"/>
            <a:ext cx="1806600" cy="875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TW" altLang="en-US" sz="2000" b="1" dirty="0">
                <a:latin typeface="Times New Roman" panose="02020603050405020304" pitchFamily="18" charset="0"/>
                <a:ea typeface="微軟正黑體" panose="020B0604030504040204" pitchFamily="34" charset="-120"/>
                <a:cs typeface="Times New Roman" panose="02020603050405020304" pitchFamily="18" charset="0"/>
              </a:rPr>
              <a:t>實驗設計</a:t>
            </a:r>
            <a:endParaRPr sz="2000" b="1" dirty="0">
              <a:latin typeface="Times New Roman" panose="02020603050405020304" pitchFamily="18" charset="0"/>
              <a:ea typeface="微軟正黑體" panose="020B0604030504040204" pitchFamily="34" charset="-120"/>
              <a:cs typeface="Times New Roman" panose="02020603050405020304" pitchFamily="18" charset="0"/>
            </a:endParaRPr>
          </a:p>
          <a:p>
            <a:pPr marL="0" lvl="0" indent="0" algn="l" rtl="0">
              <a:spcBef>
                <a:spcPts val="0"/>
              </a:spcBef>
              <a:spcAft>
                <a:spcPts val="0"/>
              </a:spcAft>
              <a:buNone/>
            </a:pPr>
            <a:endParaRPr sz="2000" b="1"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813" name="Google Shape;1813;p33"/>
          <p:cNvSpPr/>
          <p:nvPr/>
        </p:nvSpPr>
        <p:spPr>
          <a:xfrm>
            <a:off x="5974775" y="1248400"/>
            <a:ext cx="1806600" cy="67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14" name="Google Shape;1814;p33"/>
          <p:cNvSpPr/>
          <p:nvPr/>
        </p:nvSpPr>
        <p:spPr>
          <a:xfrm>
            <a:off x="5974775" y="2995400"/>
            <a:ext cx="1806600" cy="67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文字方塊 2">
            <a:extLst>
              <a:ext uri="{FF2B5EF4-FFF2-40B4-BE49-F238E27FC236}">
                <a16:creationId xmlns:a16="http://schemas.microsoft.com/office/drawing/2014/main" id="{074D1A3A-D4B1-4DD3-AEEF-88ABEC20009C}"/>
              </a:ext>
            </a:extLst>
          </p:cNvPr>
          <p:cNvSpPr txBox="1"/>
          <p:nvPr/>
        </p:nvSpPr>
        <p:spPr>
          <a:xfrm>
            <a:off x="8539718" y="4872599"/>
            <a:ext cx="604282" cy="246221"/>
          </a:xfrm>
          <a:prstGeom prst="rect">
            <a:avLst/>
          </a:prstGeom>
          <a:noFill/>
        </p:spPr>
        <p:txBody>
          <a:bodyPr wrap="square" rtlCol="0">
            <a:spAutoFit/>
          </a:bodyPr>
          <a:lstStyle/>
          <a:p>
            <a:pPr algn="ctr"/>
            <a:r>
              <a:rPr lang="en-US" altLang="zh-TW" sz="1000" b="1" dirty="0">
                <a:latin typeface="Times New Roman" panose="02020603050405020304" pitchFamily="18" charset="0"/>
                <a:cs typeface="Times New Roman" panose="02020603050405020304" pitchFamily="18" charset="0"/>
              </a:rPr>
              <a:t>2 / 57</a:t>
            </a:r>
            <a:endParaRPr lang="zh-TW" altLang="en-US" sz="1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矩形 1">
            <a:extLst>
              <a:ext uri="{FF2B5EF4-FFF2-40B4-BE49-F238E27FC236}">
                <a16:creationId xmlns:a16="http://schemas.microsoft.com/office/drawing/2014/main" id="{4E375153-0B60-FBF1-70D6-D11019247537}"/>
              </a:ext>
            </a:extLst>
          </p:cNvPr>
          <p:cNvSpPr/>
          <p:nvPr/>
        </p:nvSpPr>
        <p:spPr>
          <a:xfrm flipV="1">
            <a:off x="723016" y="934783"/>
            <a:ext cx="2084730" cy="65199"/>
          </a:xfrm>
          <a:prstGeom prst="rect">
            <a:avLst/>
          </a:prstGeom>
          <a:solidFill>
            <a:srgbClr val="99C8E6">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文字方塊 2">
            <a:extLst>
              <a:ext uri="{FF2B5EF4-FFF2-40B4-BE49-F238E27FC236}">
                <a16:creationId xmlns:a16="http://schemas.microsoft.com/office/drawing/2014/main" id="{EF177476-551D-9FF2-A097-A5EE6BAEF7F3}"/>
              </a:ext>
            </a:extLst>
          </p:cNvPr>
          <p:cNvSpPr txBox="1"/>
          <p:nvPr/>
        </p:nvSpPr>
        <p:spPr>
          <a:xfrm>
            <a:off x="864027" y="772483"/>
            <a:ext cx="2352509" cy="338554"/>
          </a:xfrm>
          <a:prstGeom prst="rect">
            <a:avLst/>
          </a:prstGeom>
          <a:noFill/>
        </p:spPr>
        <p:txBody>
          <a:bodyPr wrap="square" rtlCol="0">
            <a:spAutoFit/>
          </a:bodyPr>
          <a:lstStyle/>
          <a:p>
            <a:r>
              <a:rPr kumimoji="1" lang="en-US" altLang="zh-TW" sz="1600" b="1" dirty="0">
                <a:latin typeface="Times New Roman" panose="02020603050405020304" pitchFamily="18" charset="0"/>
                <a:cs typeface="Times New Roman" panose="02020603050405020304" pitchFamily="18" charset="0"/>
              </a:rPr>
              <a:t>3.3 </a:t>
            </a:r>
            <a:r>
              <a:rPr kumimoji="1" lang="zh-TW" altLang="en-US" sz="1600" b="1" dirty="0">
                <a:latin typeface="Times New Roman" panose="02020603050405020304" pitchFamily="18" charset="0"/>
                <a:cs typeface="Times New Roman" panose="02020603050405020304" pitchFamily="18" charset="0"/>
              </a:rPr>
              <a:t>前處理 </a:t>
            </a:r>
            <a:r>
              <a:rPr kumimoji="1" lang="en-US" altLang="zh-TW" sz="1600" b="1" dirty="0">
                <a:latin typeface="Times New Roman" panose="02020603050405020304" pitchFamily="18" charset="0"/>
                <a:cs typeface="Times New Roman" panose="02020603050405020304" pitchFamily="18" charset="0"/>
              </a:rPr>
              <a:t>– KIM</a:t>
            </a:r>
            <a:endParaRPr kumimoji="1" lang="zh-TW" altLang="en-US" sz="1600" b="1" dirty="0">
              <a:latin typeface="Arial" panose="020B0604020202020204" pitchFamily="34" charset="0"/>
              <a:cs typeface="Arial" panose="020B0604020202020204" pitchFamily="34" charset="0"/>
            </a:endParaRPr>
          </a:p>
        </p:txBody>
      </p:sp>
      <p:sp>
        <p:nvSpPr>
          <p:cNvPr id="4" name="文字方塊 3">
            <a:extLst>
              <a:ext uri="{FF2B5EF4-FFF2-40B4-BE49-F238E27FC236}">
                <a16:creationId xmlns:a16="http://schemas.microsoft.com/office/drawing/2014/main" id="{362BB853-CB80-24C0-7E93-A2A62DF57C2C}"/>
              </a:ext>
            </a:extLst>
          </p:cNvPr>
          <p:cNvSpPr txBox="1"/>
          <p:nvPr/>
        </p:nvSpPr>
        <p:spPr>
          <a:xfrm>
            <a:off x="3516254" y="4280373"/>
            <a:ext cx="2104701" cy="305533"/>
          </a:xfrm>
          <a:prstGeom prst="rect">
            <a:avLst/>
          </a:prstGeom>
          <a:noFill/>
        </p:spPr>
        <p:txBody>
          <a:bodyPr wrap="square" rtlCol="0">
            <a:spAutoFit/>
          </a:bodyPr>
          <a:lstStyle/>
          <a:p>
            <a:pPr algn="ctr">
              <a:lnSpc>
                <a:spcPct val="150000"/>
              </a:lnSpc>
            </a:pPr>
            <a:r>
              <a:rPr kumimoji="1" lang="zh-TW" altLang="en-US" sz="1050" dirty="0">
                <a:latin typeface="Times New Roman" panose="02020603050405020304" pitchFamily="18" charset="0"/>
                <a:ea typeface="Microsoft JhengHei" panose="020B0604030504040204" pitchFamily="34" charset="-120"/>
                <a:cs typeface="Times New Roman" panose="02020603050405020304" pitchFamily="18" charset="0"/>
              </a:rPr>
              <a:t>圖 </a:t>
            </a:r>
            <a:r>
              <a:rPr kumimoji="1" lang="en-US" altLang="zh-TW" sz="1050" dirty="0">
                <a:latin typeface="Times New Roman" panose="02020603050405020304" pitchFamily="18" charset="0"/>
                <a:ea typeface="Microsoft JhengHei" panose="020B0604030504040204" pitchFamily="34" charset="-120"/>
                <a:cs typeface="Times New Roman" panose="02020603050405020304" pitchFamily="18" charset="0"/>
              </a:rPr>
              <a:t>4</a:t>
            </a:r>
            <a:r>
              <a:rPr kumimoji="1" lang="zh-TW" altLang="en-US" sz="1050" dirty="0">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KIM </a:t>
            </a:r>
            <a:r>
              <a:rPr lang="zh-TW" altLang="en-US"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資料前處理階段</a:t>
            </a:r>
            <a:endParaRPr kumimoji="1" lang="zh-TW" altLang="en-US" sz="1050" dirty="0">
              <a:latin typeface="Times New Roman" panose="02020603050405020304" pitchFamily="18" charset="0"/>
              <a:ea typeface="Microsoft JhengHei" panose="020B0604030504040204" pitchFamily="34" charset="-120"/>
              <a:cs typeface="Times New Roman" panose="02020603050405020304" pitchFamily="18" charset="0"/>
            </a:endParaRPr>
          </a:p>
        </p:txBody>
      </p:sp>
      <p:pic>
        <p:nvPicPr>
          <p:cNvPr id="8" name="圖片 7">
            <a:extLst>
              <a:ext uri="{FF2B5EF4-FFF2-40B4-BE49-F238E27FC236}">
                <a16:creationId xmlns:a16="http://schemas.microsoft.com/office/drawing/2014/main" id="{BD089504-2CB7-5B70-3496-AE18A7E7761B}"/>
              </a:ext>
            </a:extLst>
          </p:cNvPr>
          <p:cNvPicPr>
            <a:picLocks noChangeAspect="1"/>
          </p:cNvPicPr>
          <p:nvPr/>
        </p:nvPicPr>
        <p:blipFill>
          <a:blip r:embed="rId3"/>
          <a:stretch>
            <a:fillRect/>
          </a:stretch>
        </p:blipFill>
        <p:spPr>
          <a:xfrm>
            <a:off x="1205436" y="1173219"/>
            <a:ext cx="6726339" cy="3100653"/>
          </a:xfrm>
          <a:prstGeom prst="rect">
            <a:avLst/>
          </a:prstGeom>
        </p:spPr>
      </p:pic>
      <p:sp>
        <p:nvSpPr>
          <p:cNvPr id="15" name="Google Shape;1616;p32">
            <a:extLst>
              <a:ext uri="{FF2B5EF4-FFF2-40B4-BE49-F238E27FC236}">
                <a16:creationId xmlns:a16="http://schemas.microsoft.com/office/drawing/2014/main" id="{C0CE7B4B-F739-4165-9482-99292162E13C}"/>
              </a:ext>
            </a:extLst>
          </p:cNvPr>
          <p:cNvSpPr/>
          <p:nvPr/>
        </p:nvSpPr>
        <p:spPr>
          <a:xfrm>
            <a:off x="4892820" y="0"/>
            <a:ext cx="892500" cy="561300"/>
          </a:xfrm>
          <a:prstGeom prst="rect">
            <a:avLst/>
          </a:prstGeom>
          <a:solidFill>
            <a:srgbClr val="8FB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235;p30">
            <a:hlinkClick r:id="rId4" action="ppaction://hlinksldjump"/>
            <a:extLst>
              <a:ext uri="{FF2B5EF4-FFF2-40B4-BE49-F238E27FC236}">
                <a16:creationId xmlns:a16="http://schemas.microsoft.com/office/drawing/2014/main" id="{955BBE32-1B32-412D-A57C-5079A1A731DA}"/>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研究方法</a:t>
            </a:r>
          </a:p>
        </p:txBody>
      </p:sp>
      <p:sp>
        <p:nvSpPr>
          <p:cNvPr id="17" name="Google Shape;236;p30">
            <a:hlinkClick r:id="rId5" action="ppaction://hlinksldjump"/>
            <a:extLst>
              <a:ext uri="{FF2B5EF4-FFF2-40B4-BE49-F238E27FC236}">
                <a16:creationId xmlns:a16="http://schemas.microsoft.com/office/drawing/2014/main" id="{F882E6AF-9A30-4BAC-8555-06334F30FDE6}"/>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文獻探討</a:t>
            </a:r>
          </a:p>
        </p:txBody>
      </p:sp>
      <p:sp>
        <p:nvSpPr>
          <p:cNvPr id="18" name="Google Shape;237;p30">
            <a:hlinkClick r:id="rId6" action="ppaction://hlinksldjump"/>
            <a:extLst>
              <a:ext uri="{FF2B5EF4-FFF2-40B4-BE49-F238E27FC236}">
                <a16:creationId xmlns:a16="http://schemas.microsoft.com/office/drawing/2014/main" id="{B4DE71C7-9F22-4629-8E5B-B541DBE3965A}"/>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19" name="Google Shape;239;p30">
            <a:hlinkClick r:id="" action="ppaction://noaction"/>
            <a:extLst>
              <a:ext uri="{FF2B5EF4-FFF2-40B4-BE49-F238E27FC236}">
                <a16:creationId xmlns:a16="http://schemas.microsoft.com/office/drawing/2014/main" id="{4BE76B74-0AC4-47F5-9746-B59D2EDB5F23}"/>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實驗結果</a:t>
            </a:r>
          </a:p>
        </p:txBody>
      </p:sp>
      <p:sp>
        <p:nvSpPr>
          <p:cNvPr id="20" name="Google Shape;240;p30">
            <a:hlinkClick r:id="" action="ppaction://noaction"/>
            <a:extLst>
              <a:ext uri="{FF2B5EF4-FFF2-40B4-BE49-F238E27FC236}">
                <a16:creationId xmlns:a16="http://schemas.microsoft.com/office/drawing/2014/main" id="{986D0BD5-1C98-4FCE-82C0-797D4DF8E8FE}"/>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實驗設計</a:t>
            </a:r>
          </a:p>
        </p:txBody>
      </p:sp>
      <p:sp>
        <p:nvSpPr>
          <p:cNvPr id="21" name="Google Shape;237;p30">
            <a:hlinkClick r:id="rId6" action="ppaction://hlinksldjump"/>
            <a:extLst>
              <a:ext uri="{FF2B5EF4-FFF2-40B4-BE49-F238E27FC236}">
                <a16:creationId xmlns:a16="http://schemas.microsoft.com/office/drawing/2014/main" id="{0B186B3E-5D89-409E-8194-EA62FB3CF2D0}"/>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12" name="矩形 11">
            <a:extLst>
              <a:ext uri="{FF2B5EF4-FFF2-40B4-BE49-F238E27FC236}">
                <a16:creationId xmlns:a16="http://schemas.microsoft.com/office/drawing/2014/main" id="{7EE638B8-4A01-423A-9ED0-5170D19DB3A8}"/>
              </a:ext>
            </a:extLst>
          </p:cNvPr>
          <p:cNvSpPr/>
          <p:nvPr/>
        </p:nvSpPr>
        <p:spPr>
          <a:xfrm>
            <a:off x="1721224" y="1368016"/>
            <a:ext cx="2732442" cy="121449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0FC2B755-A8A8-40EF-9C46-EA0F4E8FD6AC}"/>
              </a:ext>
            </a:extLst>
          </p:cNvPr>
          <p:cNvSpPr/>
          <p:nvPr/>
        </p:nvSpPr>
        <p:spPr>
          <a:xfrm>
            <a:off x="1242936" y="2820944"/>
            <a:ext cx="2732442" cy="140252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矩形 25">
            <a:extLst>
              <a:ext uri="{FF2B5EF4-FFF2-40B4-BE49-F238E27FC236}">
                <a16:creationId xmlns:a16="http://schemas.microsoft.com/office/drawing/2014/main" id="{153F4BF3-2B17-42E4-B646-2C9933AD9F87}"/>
              </a:ext>
            </a:extLst>
          </p:cNvPr>
          <p:cNvSpPr/>
          <p:nvPr/>
        </p:nvSpPr>
        <p:spPr>
          <a:xfrm>
            <a:off x="3975378" y="2820944"/>
            <a:ext cx="1059201" cy="140252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4" name="群組 13">
            <a:extLst>
              <a:ext uri="{FF2B5EF4-FFF2-40B4-BE49-F238E27FC236}">
                <a16:creationId xmlns:a16="http://schemas.microsoft.com/office/drawing/2014/main" id="{990AFD4D-628E-4BF7-B10F-1E3835B16DE9}"/>
              </a:ext>
            </a:extLst>
          </p:cNvPr>
          <p:cNvGrpSpPr/>
          <p:nvPr/>
        </p:nvGrpSpPr>
        <p:grpSpPr>
          <a:xfrm>
            <a:off x="4805314" y="1259967"/>
            <a:ext cx="3201943" cy="2974263"/>
            <a:chOff x="4805314" y="1259967"/>
            <a:chExt cx="3201943" cy="2974263"/>
          </a:xfrm>
        </p:grpSpPr>
        <p:sp>
          <p:nvSpPr>
            <p:cNvPr id="27" name="矩形 26">
              <a:extLst>
                <a:ext uri="{FF2B5EF4-FFF2-40B4-BE49-F238E27FC236}">
                  <a16:creationId xmlns:a16="http://schemas.microsoft.com/office/drawing/2014/main" id="{2A94881A-B153-4F11-B205-2506D54B86F8}"/>
                </a:ext>
              </a:extLst>
            </p:cNvPr>
            <p:cNvSpPr/>
            <p:nvPr/>
          </p:nvSpPr>
          <p:spPr>
            <a:xfrm>
              <a:off x="5184335" y="2593266"/>
              <a:ext cx="2822922" cy="164096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2C5E9206-C0D7-4BD6-9D1D-4FD4CB836AF7}"/>
                    </a:ext>
                  </a:extLst>
                </p:cNvPr>
                <p:cNvSpPr txBox="1"/>
                <p:nvPr/>
              </p:nvSpPr>
              <p:spPr>
                <a:xfrm>
                  <a:off x="4805314" y="1259967"/>
                  <a:ext cx="3140171" cy="657616"/>
                </a:xfrm>
                <a:prstGeom prst="rect">
                  <a:avLst/>
                </a:prstGeom>
                <a:noFill/>
              </p:spPr>
              <p:txBody>
                <a:bodyPr wrap="square" rtlCol="0">
                  <a:spAutoFit/>
                </a:bodyPr>
                <a:lstStyle/>
                <a:p>
                  <a:pPr algn="ctr">
                    <a:lnSpc>
                      <a:spcPct val="150000"/>
                    </a:lnSpc>
                  </a:pPr>
                  <a:r>
                    <a:rPr lang="zh-TW" altLang="en-US" sz="1200" b="1"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歐氏距離（</a:t>
                  </a:r>
                  <a:r>
                    <a:rPr lang="en-US" altLang="zh-TW" sz="1200" b="1"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Euclidean distance )</a:t>
                  </a:r>
                  <a:r>
                    <a:rPr lang="zh-TW" altLang="en-US" sz="1200" b="1"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endParaRPr lang="en-US" altLang="zh-TW" sz="1200" b="1"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gn="ctr">
                    <a:lnSpc>
                      <a:spcPct val="150000"/>
                    </a:lnSpc>
                  </a:pPr>
                  <a:r>
                    <a:rPr lang="zh-TW" altLang="en-US" sz="1200" b="1"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產生</a:t>
                  </a:r>
                  <a:r>
                    <a:rPr lang="zh-TW" altLang="en-US" sz="1200" b="1" dirty="0">
                      <a:latin typeface="Times New Roman" panose="02020603050405020304" pitchFamily="18" charset="0"/>
                      <a:ea typeface="微軟正黑體" panose="020B0604030504040204" pitchFamily="34" charset="-120"/>
                      <a:cs typeface="Times New Roman" panose="02020603050405020304" pitchFamily="18" charset="0"/>
                    </a:rPr>
                    <a:t>鄰居集合 </a:t>
                  </a:r>
                  <a14:m>
                    <m:oMath xmlns:m="http://schemas.openxmlformats.org/officeDocument/2006/math">
                      <m:sSub>
                        <m:sSubPr>
                          <m:ctrlPr>
                            <a:rPr lang="en-US" altLang="zh-TW" sz="1200" b="1" i="1" dirty="0">
                              <a:ln w="0"/>
                              <a:solidFill>
                                <a:schemeClr val="accent3">
                                  <a:lumMod val="10000"/>
                                </a:schemeClr>
                              </a:solidFill>
                              <a:latin typeface="Cambria Math" panose="02040503050406030204" pitchFamily="18" charset="0"/>
                              <a:cs typeface="Times New Roman" panose="02020603050405020304" pitchFamily="18" charset="0"/>
                            </a:rPr>
                          </m:ctrlPr>
                        </m:sSubPr>
                        <m:e>
                          <m:r>
                            <a:rPr lang="en-US" altLang="zh-TW" sz="1200" b="1" i="1" dirty="0" smtClean="0">
                              <a:ln w="0"/>
                              <a:solidFill>
                                <a:schemeClr val="accent3">
                                  <a:lumMod val="10000"/>
                                </a:schemeClr>
                              </a:solidFill>
                              <a:latin typeface="Cambria Math" panose="02040503050406030204" pitchFamily="18" charset="0"/>
                              <a:cs typeface="Times New Roman" panose="02020603050405020304" pitchFamily="18" charset="0"/>
                            </a:rPr>
                            <m:t> </m:t>
                          </m:r>
                          <m:r>
                            <a:rPr lang="en-US" altLang="zh-TW" sz="1200" b="1" i="1" dirty="0" smtClean="0">
                              <a:ln w="0"/>
                              <a:solidFill>
                                <a:schemeClr val="accent3">
                                  <a:lumMod val="10000"/>
                                </a:schemeClr>
                              </a:solidFill>
                              <a:latin typeface="Cambria Math" panose="02040503050406030204" pitchFamily="18" charset="0"/>
                              <a:cs typeface="Times New Roman" panose="02020603050405020304" pitchFamily="18" charset="0"/>
                            </a:rPr>
                            <m:t>𝑼</m:t>
                          </m:r>
                        </m:e>
                        <m:sub>
                          <m:r>
                            <a:rPr lang="en-US" altLang="zh-TW" sz="1200" b="1" i="1" dirty="0" smtClean="0">
                              <a:ln w="0"/>
                              <a:solidFill>
                                <a:schemeClr val="accent3">
                                  <a:lumMod val="10000"/>
                                </a:schemeClr>
                              </a:solidFill>
                              <a:latin typeface="Cambria Math" panose="02040503050406030204" pitchFamily="18" charset="0"/>
                              <a:cs typeface="Times New Roman" panose="02020603050405020304" pitchFamily="18" charset="0"/>
                            </a:rPr>
                            <m:t>𝒏𝒃𝒓</m:t>
                          </m:r>
                        </m:sub>
                      </m:sSub>
                      <m:r>
                        <a:rPr lang="en-US" altLang="zh-TW" sz="1200" b="1" dirty="0" smtClean="0">
                          <a:ln w="0"/>
                          <a:solidFill>
                            <a:schemeClr val="accent3">
                              <a:lumMod val="10000"/>
                            </a:schemeClr>
                          </a:solidFill>
                          <a:latin typeface="Cambria Math" panose="02040503050406030204" pitchFamily="18" charset="0"/>
                          <a:cs typeface="Times New Roman" panose="02020603050405020304" pitchFamily="18" charset="0"/>
                        </a:rPr>
                        <m:t> ={ </m:t>
                      </m:r>
                      <m:sSubSup>
                        <m:sSubSupPr>
                          <m:ctrlPr>
                            <a:rPr lang="en-US" altLang="zh-TW" sz="1200" b="1" i="1" dirty="0">
                              <a:ln w="0"/>
                              <a:solidFill>
                                <a:schemeClr val="accent3">
                                  <a:lumMod val="10000"/>
                                </a:schemeClr>
                              </a:solidFill>
                              <a:latin typeface="Cambria Math" panose="02040503050406030204" pitchFamily="18" charset="0"/>
                              <a:cs typeface="Times New Roman" panose="02020603050405020304" pitchFamily="18" charset="0"/>
                            </a:rPr>
                          </m:ctrlPr>
                        </m:sSubSupPr>
                        <m:e>
                          <m:r>
                            <a:rPr lang="en-US" altLang="zh-TW" sz="1200" b="1" i="1" dirty="0" smtClean="0">
                              <a:ln w="0"/>
                              <a:solidFill>
                                <a:schemeClr val="accent3">
                                  <a:lumMod val="10000"/>
                                </a:schemeClr>
                              </a:solidFill>
                              <a:latin typeface="Cambria Math" panose="02040503050406030204" pitchFamily="18" charset="0"/>
                              <a:cs typeface="Times New Roman" panose="02020603050405020304" pitchFamily="18" charset="0"/>
                            </a:rPr>
                            <m:t>𝑼</m:t>
                          </m:r>
                        </m:e>
                        <m:sub>
                          <m:sSub>
                            <m:sSubPr>
                              <m:ctrlPr>
                                <a:rPr lang="en-US" altLang="zh-TW" sz="1200" b="1" i="1" dirty="0">
                                  <a:ln w="0"/>
                                  <a:solidFill>
                                    <a:schemeClr val="accent3">
                                      <a:lumMod val="10000"/>
                                    </a:schemeClr>
                                  </a:solidFill>
                                  <a:latin typeface="Cambria Math" panose="02040503050406030204" pitchFamily="18" charset="0"/>
                                  <a:cs typeface="Times New Roman" panose="02020603050405020304" pitchFamily="18" charset="0"/>
                                </a:rPr>
                              </m:ctrlPr>
                            </m:sSubPr>
                            <m:e>
                              <m:r>
                                <a:rPr lang="en-US" altLang="zh-TW" sz="1200" b="1" i="1" dirty="0" smtClean="0">
                                  <a:ln w="0"/>
                                  <a:solidFill>
                                    <a:schemeClr val="accent3">
                                      <a:lumMod val="10000"/>
                                    </a:schemeClr>
                                  </a:solidFill>
                                  <a:latin typeface="Cambria Math" panose="02040503050406030204" pitchFamily="18" charset="0"/>
                                  <a:cs typeface="Times New Roman" panose="02020603050405020304" pitchFamily="18" charset="0"/>
                                </a:rPr>
                                <m:t>𝒏</m:t>
                              </m:r>
                            </m:e>
                            <m:sub>
                              <m:r>
                                <a:rPr lang="en-US" altLang="zh-TW" sz="1200" b="1" i="1" dirty="0" smtClean="0">
                                  <a:ln w="0"/>
                                  <a:solidFill>
                                    <a:schemeClr val="accent3">
                                      <a:lumMod val="10000"/>
                                    </a:schemeClr>
                                  </a:solidFill>
                                  <a:latin typeface="Cambria Math" panose="02040503050406030204" pitchFamily="18" charset="0"/>
                                  <a:cs typeface="Times New Roman" panose="02020603050405020304" pitchFamily="18" charset="0"/>
                                </a:rPr>
                                <m:t>𝟏</m:t>
                              </m:r>
                            </m:sub>
                          </m:sSub>
                        </m:sub>
                        <m:sup>
                          <m:r>
                            <a:rPr lang="en-US" altLang="zh-TW" sz="1200" b="1" i="1" dirty="0" smtClean="0">
                              <a:ln w="0"/>
                              <a:solidFill>
                                <a:schemeClr val="accent3">
                                  <a:lumMod val="10000"/>
                                </a:schemeClr>
                              </a:solidFill>
                              <a:latin typeface="Cambria Math" panose="02040503050406030204" pitchFamily="18" charset="0"/>
                              <a:cs typeface="Times New Roman" panose="02020603050405020304" pitchFamily="18" charset="0"/>
                            </a:rPr>
                            <m:t>𝒌𝒏𝒏</m:t>
                          </m:r>
                        </m:sup>
                      </m:sSubSup>
                      <m:r>
                        <a:rPr lang="en-US" altLang="zh-TW" sz="1200" b="1" i="1" dirty="0" smtClean="0">
                          <a:ln w="0"/>
                          <a:solidFill>
                            <a:schemeClr val="accent3">
                              <a:lumMod val="10000"/>
                            </a:schemeClr>
                          </a:solidFill>
                          <a:latin typeface="Cambria Math" panose="02040503050406030204" pitchFamily="18" charset="0"/>
                          <a:cs typeface="Times New Roman" panose="02020603050405020304" pitchFamily="18" charset="0"/>
                        </a:rPr>
                        <m:t>,</m:t>
                      </m:r>
                      <m:sSubSup>
                        <m:sSubSupPr>
                          <m:ctrlPr>
                            <a:rPr lang="en-US" altLang="zh-TW" sz="1200" b="1" i="1" dirty="0">
                              <a:ln w="0"/>
                              <a:solidFill>
                                <a:schemeClr val="accent3">
                                  <a:lumMod val="10000"/>
                                </a:schemeClr>
                              </a:solidFill>
                              <a:latin typeface="Cambria Math" panose="02040503050406030204" pitchFamily="18" charset="0"/>
                              <a:cs typeface="Times New Roman" panose="02020603050405020304" pitchFamily="18" charset="0"/>
                            </a:rPr>
                          </m:ctrlPr>
                        </m:sSubSupPr>
                        <m:e>
                          <m:r>
                            <a:rPr lang="en-US" altLang="zh-TW" sz="1200" b="1" i="1" dirty="0" smtClean="0">
                              <a:ln w="0"/>
                              <a:solidFill>
                                <a:schemeClr val="accent3">
                                  <a:lumMod val="10000"/>
                                </a:schemeClr>
                              </a:solidFill>
                              <a:latin typeface="Cambria Math" panose="02040503050406030204" pitchFamily="18" charset="0"/>
                              <a:cs typeface="Times New Roman" panose="02020603050405020304" pitchFamily="18" charset="0"/>
                            </a:rPr>
                            <m:t>𝑼</m:t>
                          </m:r>
                        </m:e>
                        <m:sub>
                          <m:sSub>
                            <m:sSubPr>
                              <m:ctrlPr>
                                <a:rPr lang="en-US" altLang="zh-TW" sz="1200" b="1" i="1" dirty="0">
                                  <a:ln w="0"/>
                                  <a:solidFill>
                                    <a:schemeClr val="accent3">
                                      <a:lumMod val="10000"/>
                                    </a:schemeClr>
                                  </a:solidFill>
                                  <a:latin typeface="Cambria Math" panose="02040503050406030204" pitchFamily="18" charset="0"/>
                                  <a:cs typeface="Times New Roman" panose="02020603050405020304" pitchFamily="18" charset="0"/>
                                </a:rPr>
                              </m:ctrlPr>
                            </m:sSubPr>
                            <m:e>
                              <m:r>
                                <a:rPr lang="en-US" altLang="zh-TW" sz="1200" b="1" i="1" dirty="0" smtClean="0">
                                  <a:ln w="0"/>
                                  <a:solidFill>
                                    <a:schemeClr val="accent3">
                                      <a:lumMod val="10000"/>
                                    </a:schemeClr>
                                  </a:solidFill>
                                  <a:latin typeface="Cambria Math" panose="02040503050406030204" pitchFamily="18" charset="0"/>
                                  <a:cs typeface="Times New Roman" panose="02020603050405020304" pitchFamily="18" charset="0"/>
                                </a:rPr>
                                <m:t>𝒏</m:t>
                              </m:r>
                            </m:e>
                            <m:sub>
                              <m:r>
                                <a:rPr lang="en-US" altLang="zh-TW" sz="1200" b="1" i="1" dirty="0" smtClean="0">
                                  <a:ln w="0"/>
                                  <a:solidFill>
                                    <a:schemeClr val="accent3">
                                      <a:lumMod val="10000"/>
                                    </a:schemeClr>
                                  </a:solidFill>
                                  <a:latin typeface="Cambria Math" panose="02040503050406030204" pitchFamily="18" charset="0"/>
                                  <a:cs typeface="Times New Roman" panose="02020603050405020304" pitchFamily="18" charset="0"/>
                                </a:rPr>
                                <m:t>𝟐</m:t>
                              </m:r>
                            </m:sub>
                          </m:sSub>
                        </m:sub>
                        <m:sup>
                          <m:r>
                            <a:rPr lang="en-US" altLang="zh-TW" sz="1200" b="1" i="1" dirty="0" smtClean="0">
                              <a:ln w="0"/>
                              <a:solidFill>
                                <a:schemeClr val="accent3">
                                  <a:lumMod val="10000"/>
                                </a:schemeClr>
                              </a:solidFill>
                              <a:latin typeface="Cambria Math" panose="02040503050406030204" pitchFamily="18" charset="0"/>
                              <a:cs typeface="Times New Roman" panose="02020603050405020304" pitchFamily="18" charset="0"/>
                            </a:rPr>
                            <m:t>𝒌𝒏𝒏</m:t>
                          </m:r>
                        </m:sup>
                      </m:sSubSup>
                      <m:r>
                        <a:rPr lang="en-US" altLang="zh-TW" sz="1200" b="1" i="1" dirty="0" smtClean="0">
                          <a:ln w="0"/>
                          <a:solidFill>
                            <a:schemeClr val="accent3">
                              <a:lumMod val="10000"/>
                            </a:schemeClr>
                          </a:solidFill>
                          <a:latin typeface="Cambria Math" panose="02040503050406030204" pitchFamily="18" charset="0"/>
                          <a:cs typeface="Times New Roman" panose="02020603050405020304" pitchFamily="18" charset="0"/>
                        </a:rPr>
                        <m:t>,…,</m:t>
                      </m:r>
                      <m:sSubSup>
                        <m:sSubSupPr>
                          <m:ctrlPr>
                            <a:rPr lang="en-US" altLang="zh-TW" sz="1200" b="1" i="1" dirty="0">
                              <a:ln w="0"/>
                              <a:solidFill>
                                <a:schemeClr val="accent3">
                                  <a:lumMod val="10000"/>
                                </a:schemeClr>
                              </a:solidFill>
                              <a:latin typeface="Cambria Math" panose="02040503050406030204" pitchFamily="18" charset="0"/>
                              <a:cs typeface="Times New Roman" panose="02020603050405020304" pitchFamily="18" charset="0"/>
                            </a:rPr>
                          </m:ctrlPr>
                        </m:sSubSupPr>
                        <m:e>
                          <m:r>
                            <a:rPr lang="en-US" altLang="zh-TW" sz="1200" b="1" i="1" dirty="0" smtClean="0">
                              <a:ln w="0"/>
                              <a:solidFill>
                                <a:schemeClr val="accent3">
                                  <a:lumMod val="10000"/>
                                </a:schemeClr>
                              </a:solidFill>
                              <a:latin typeface="Cambria Math" panose="02040503050406030204" pitchFamily="18" charset="0"/>
                              <a:cs typeface="Times New Roman" panose="02020603050405020304" pitchFamily="18" charset="0"/>
                            </a:rPr>
                            <m:t>𝑼</m:t>
                          </m:r>
                        </m:e>
                        <m:sub>
                          <m:sSub>
                            <m:sSubPr>
                              <m:ctrlPr>
                                <a:rPr lang="en-US" altLang="zh-TW" sz="1200" b="1" i="1" dirty="0">
                                  <a:ln w="0"/>
                                  <a:solidFill>
                                    <a:schemeClr val="accent3">
                                      <a:lumMod val="10000"/>
                                    </a:schemeClr>
                                  </a:solidFill>
                                  <a:latin typeface="Cambria Math" panose="02040503050406030204" pitchFamily="18" charset="0"/>
                                  <a:cs typeface="Times New Roman" panose="02020603050405020304" pitchFamily="18" charset="0"/>
                                </a:rPr>
                              </m:ctrlPr>
                            </m:sSubPr>
                            <m:e>
                              <m:r>
                                <a:rPr lang="en-US" altLang="zh-TW" sz="1200" b="1" i="1" dirty="0" smtClean="0">
                                  <a:ln w="0"/>
                                  <a:solidFill>
                                    <a:schemeClr val="accent3">
                                      <a:lumMod val="10000"/>
                                    </a:schemeClr>
                                  </a:solidFill>
                                  <a:latin typeface="Cambria Math" panose="02040503050406030204" pitchFamily="18" charset="0"/>
                                  <a:cs typeface="Times New Roman" panose="02020603050405020304" pitchFamily="18" charset="0"/>
                                </a:rPr>
                                <m:t>𝒏</m:t>
                              </m:r>
                            </m:e>
                            <m:sub>
                              <m:r>
                                <a:rPr lang="en-US" altLang="zh-TW" sz="1200" b="1" i="1" dirty="0" smtClean="0">
                                  <a:ln w="0"/>
                                  <a:solidFill>
                                    <a:schemeClr val="accent3">
                                      <a:lumMod val="10000"/>
                                    </a:schemeClr>
                                  </a:solidFill>
                                  <a:latin typeface="Cambria Math" panose="02040503050406030204" pitchFamily="18" charset="0"/>
                                  <a:cs typeface="Times New Roman" panose="02020603050405020304" pitchFamily="18" charset="0"/>
                                </a:rPr>
                                <m:t>𝒌</m:t>
                              </m:r>
                            </m:sub>
                          </m:sSub>
                        </m:sub>
                        <m:sup>
                          <m:r>
                            <a:rPr lang="en-US" altLang="zh-TW" sz="1200" b="1" i="1" dirty="0" smtClean="0">
                              <a:ln w="0"/>
                              <a:solidFill>
                                <a:schemeClr val="accent3">
                                  <a:lumMod val="10000"/>
                                </a:schemeClr>
                              </a:solidFill>
                              <a:latin typeface="Cambria Math" panose="02040503050406030204" pitchFamily="18" charset="0"/>
                              <a:cs typeface="Times New Roman" panose="02020603050405020304" pitchFamily="18" charset="0"/>
                            </a:rPr>
                            <m:t>𝒌𝒏𝒏</m:t>
                          </m:r>
                        </m:sup>
                      </m:sSubSup>
                      <m:r>
                        <a:rPr lang="en-US" altLang="zh-TW" sz="1200" b="1" i="1" smtClean="0">
                          <a:solidFill>
                            <a:schemeClr val="accent3">
                              <a:lumMod val="10000"/>
                            </a:schemeClr>
                          </a:solidFill>
                          <a:latin typeface="Cambria Math" panose="02040503050406030204" pitchFamily="18" charset="0"/>
                          <a:ea typeface="Microsoft JhengHei" panose="020B0604030504040204" pitchFamily="34" charset="-120"/>
                          <a:cs typeface="Times New Roman" panose="02020603050405020304" pitchFamily="18" charset="0"/>
                          <a:sym typeface="Times New Roman"/>
                        </a:rPr>
                        <m:t>}</m:t>
                      </m:r>
                    </m:oMath>
                  </a14:m>
                  <a:endParaRPr lang="en-US" altLang="zh-TW" sz="1200" b="1"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p:txBody>
            </p:sp>
          </mc:Choice>
          <mc:Fallback xmlns="">
            <p:sp>
              <p:nvSpPr>
                <p:cNvPr id="13" name="文字方塊 12">
                  <a:extLst>
                    <a:ext uri="{FF2B5EF4-FFF2-40B4-BE49-F238E27FC236}">
                      <a16:creationId xmlns:a16="http://schemas.microsoft.com/office/drawing/2014/main" id="{2C5E9206-C0D7-4BD6-9D1D-4FD4CB836AF7}"/>
                    </a:ext>
                  </a:extLst>
                </p:cNvPr>
                <p:cNvSpPr txBox="1">
                  <a:spLocks noRot="1" noChangeAspect="1" noMove="1" noResize="1" noEditPoints="1" noAdjustHandles="1" noChangeArrowheads="1" noChangeShapeType="1" noTextEdit="1"/>
                </p:cNvSpPr>
                <p:nvPr/>
              </p:nvSpPr>
              <p:spPr>
                <a:xfrm>
                  <a:off x="4805314" y="1259967"/>
                  <a:ext cx="3140171" cy="657616"/>
                </a:xfrm>
                <a:prstGeom prst="rect">
                  <a:avLst/>
                </a:prstGeom>
                <a:blipFill>
                  <a:blip r:embed="rId7"/>
                  <a:stretch>
                    <a:fillRect b="-370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3962E5A1-F9D9-46AA-8F18-EFD2E3127757}"/>
                    </a:ext>
                  </a:extLst>
                </p:cNvPr>
                <p:cNvSpPr txBox="1"/>
                <p:nvPr/>
              </p:nvSpPr>
              <p:spPr>
                <a:xfrm>
                  <a:off x="5201965" y="1935195"/>
                  <a:ext cx="2269952" cy="53328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Sup>
                          <m:sSubSupPr>
                            <m:ctrlPr>
                              <a:rPr kumimoji="1" lang="en-US" altLang="zh-TW" b="1" i="1" smtClean="0">
                                <a:solidFill>
                                  <a:srgbClr val="7030A0"/>
                                </a:solidFill>
                                <a:latin typeface="Cambria Math" panose="02040503050406030204" pitchFamily="18" charset="0"/>
                              </a:rPr>
                            </m:ctrlPr>
                          </m:sSubSupPr>
                          <m:e>
                            <m:r>
                              <a:rPr kumimoji="1" lang="en-US" altLang="zh-TW" b="1" i="1" smtClean="0">
                                <a:solidFill>
                                  <a:srgbClr val="7030A0"/>
                                </a:solidFill>
                                <a:latin typeface="Cambria Math" panose="02040503050406030204" pitchFamily="18" charset="0"/>
                              </a:rPr>
                              <m:t>𝑼</m:t>
                            </m:r>
                          </m:e>
                          <m:sub>
                            <m:sSub>
                              <m:sSubPr>
                                <m:ctrlPr>
                                  <a:rPr kumimoji="1" lang="en-US" altLang="zh-TW" b="1" i="1" smtClean="0">
                                    <a:solidFill>
                                      <a:srgbClr val="7030A0"/>
                                    </a:solidFill>
                                    <a:latin typeface="Cambria Math" panose="02040503050406030204" pitchFamily="18" charset="0"/>
                                  </a:rPr>
                                </m:ctrlPr>
                              </m:sSubPr>
                              <m:e>
                                <m:r>
                                  <a:rPr kumimoji="1" lang="en-US" altLang="zh-TW" b="1" i="1" smtClean="0">
                                    <a:solidFill>
                                      <a:srgbClr val="7030A0"/>
                                    </a:solidFill>
                                    <a:latin typeface="Cambria Math" panose="02040503050406030204" pitchFamily="18" charset="0"/>
                                  </a:rPr>
                                  <m:t>𝒏𝒃𝒓</m:t>
                                </m:r>
                              </m:e>
                              <m:sub>
                                <m:r>
                                  <a:rPr kumimoji="1" lang="en-US" altLang="zh-TW" b="1" i="1" smtClean="0">
                                    <a:solidFill>
                                      <a:srgbClr val="7030A0"/>
                                    </a:solidFill>
                                    <a:latin typeface="Cambria Math" panose="02040503050406030204" pitchFamily="18" charset="0"/>
                                  </a:rPr>
                                  <m:t>𝒂𝒓𝒈</m:t>
                                </m:r>
                              </m:sub>
                            </m:sSub>
                          </m:sub>
                          <m:sup>
                            <m:r>
                              <a:rPr kumimoji="1" lang="en-US" altLang="zh-TW" b="1" i="1" smtClean="0">
                                <a:solidFill>
                                  <a:srgbClr val="7030A0"/>
                                </a:solidFill>
                                <a:latin typeface="Cambria Math" panose="02040503050406030204" pitchFamily="18" charset="0"/>
                              </a:rPr>
                              <m:t>𝒌𝒏𝒏</m:t>
                            </m:r>
                          </m:sup>
                        </m:sSubSup>
                        <m:r>
                          <a:rPr kumimoji="1" lang="en-US" altLang="zh-TW" b="1" i="1" smtClean="0">
                            <a:latin typeface="Cambria Math" panose="02040503050406030204" pitchFamily="18" charset="0"/>
                          </a:rPr>
                          <m:t>=</m:t>
                        </m:r>
                        <m:f>
                          <m:fPr>
                            <m:ctrlPr>
                              <a:rPr kumimoji="1" lang="en-US" altLang="zh-TW" b="1" i="1" smtClean="0">
                                <a:latin typeface="Cambria Math" panose="02040503050406030204" pitchFamily="18" charset="0"/>
                              </a:rPr>
                            </m:ctrlPr>
                          </m:fPr>
                          <m:num>
                            <m:r>
                              <a:rPr kumimoji="1" lang="en-US" altLang="zh-TW" b="1" i="1" smtClean="0">
                                <a:latin typeface="Cambria Math" panose="02040503050406030204" pitchFamily="18" charset="0"/>
                              </a:rPr>
                              <m:t>𝟏</m:t>
                            </m:r>
                          </m:num>
                          <m:den>
                            <m:r>
                              <a:rPr kumimoji="1" lang="en-US" altLang="zh-TW" b="1" i="1" smtClean="0">
                                <a:latin typeface="Cambria Math" panose="02040503050406030204" pitchFamily="18" charset="0"/>
                              </a:rPr>
                              <m:t>𝑲</m:t>
                            </m:r>
                          </m:den>
                        </m:f>
                        <m:nary>
                          <m:naryPr>
                            <m:chr m:val="∑"/>
                            <m:limLoc m:val="subSup"/>
                            <m:ctrlPr>
                              <a:rPr kumimoji="1" lang="en-US" altLang="zh-TW" b="1" i="1" smtClean="0">
                                <a:latin typeface="Cambria Math" panose="02040503050406030204" pitchFamily="18" charset="0"/>
                              </a:rPr>
                            </m:ctrlPr>
                          </m:naryPr>
                          <m:sub>
                            <m:r>
                              <m:rPr>
                                <m:brk m:alnAt="25"/>
                              </m:rPr>
                              <a:rPr kumimoji="1" lang="en-US" altLang="zh-TW" b="1" i="1" smtClean="0">
                                <a:latin typeface="Cambria Math" panose="02040503050406030204" pitchFamily="18" charset="0"/>
                              </a:rPr>
                              <m:t>𝒊</m:t>
                            </m:r>
                            <m:r>
                              <a:rPr kumimoji="1" lang="en-US" altLang="zh-TW" b="1" i="1" smtClean="0">
                                <a:latin typeface="Cambria Math" panose="02040503050406030204" pitchFamily="18" charset="0"/>
                              </a:rPr>
                              <m:t>=</m:t>
                            </m:r>
                            <m:r>
                              <a:rPr kumimoji="1" lang="en-US" altLang="zh-TW" b="1" i="1" smtClean="0">
                                <a:latin typeface="Cambria Math" panose="02040503050406030204" pitchFamily="18" charset="0"/>
                              </a:rPr>
                              <m:t>𝟏</m:t>
                            </m:r>
                          </m:sub>
                          <m:sup>
                            <m:r>
                              <a:rPr kumimoji="1" lang="en-US" altLang="zh-TW" b="1" i="1" smtClean="0">
                                <a:latin typeface="Cambria Math" panose="02040503050406030204" pitchFamily="18" charset="0"/>
                              </a:rPr>
                              <m:t>𝑲</m:t>
                            </m:r>
                          </m:sup>
                          <m:e>
                            <m:sSubSup>
                              <m:sSubSupPr>
                                <m:ctrlPr>
                                  <a:rPr kumimoji="1" lang="en-US" altLang="zh-TW" b="1" i="1" smtClean="0">
                                    <a:latin typeface="Cambria Math" panose="02040503050406030204" pitchFamily="18" charset="0"/>
                                  </a:rPr>
                                </m:ctrlPr>
                              </m:sSubSupPr>
                              <m:e>
                                <m:r>
                                  <a:rPr kumimoji="1" lang="en-US" altLang="zh-TW" b="1" i="1" smtClean="0">
                                    <a:latin typeface="Cambria Math" panose="02040503050406030204" pitchFamily="18" charset="0"/>
                                  </a:rPr>
                                  <m:t>𝑼</m:t>
                                </m:r>
                              </m:e>
                              <m:sub>
                                <m:sSub>
                                  <m:sSubPr>
                                    <m:ctrlPr>
                                      <a:rPr kumimoji="1" lang="en-US" altLang="zh-TW" b="1" i="1" smtClean="0">
                                        <a:latin typeface="Cambria Math" panose="02040503050406030204" pitchFamily="18" charset="0"/>
                                      </a:rPr>
                                    </m:ctrlPr>
                                  </m:sSubPr>
                                  <m:e>
                                    <m:r>
                                      <a:rPr kumimoji="1" lang="en-US" altLang="zh-TW" b="1" i="1" smtClean="0">
                                        <a:latin typeface="Cambria Math" panose="02040503050406030204" pitchFamily="18" charset="0"/>
                                      </a:rPr>
                                      <m:t>𝒏</m:t>
                                    </m:r>
                                  </m:e>
                                  <m:sub>
                                    <m:r>
                                      <a:rPr kumimoji="1" lang="en-US" altLang="zh-TW" b="1" i="1" smtClean="0">
                                        <a:latin typeface="Cambria Math" panose="02040503050406030204" pitchFamily="18" charset="0"/>
                                      </a:rPr>
                                      <m:t>𝒊</m:t>
                                    </m:r>
                                  </m:sub>
                                </m:sSub>
                              </m:sub>
                              <m:sup>
                                <m:r>
                                  <a:rPr kumimoji="1" lang="en-US" altLang="zh-TW" b="1" i="1" smtClean="0">
                                    <a:latin typeface="Cambria Math" panose="02040503050406030204" pitchFamily="18" charset="0"/>
                                  </a:rPr>
                                  <m:t>𝒌𝒏𝒏</m:t>
                                </m:r>
                              </m:sup>
                            </m:sSubSup>
                          </m:e>
                        </m:nary>
                      </m:oMath>
                    </m:oMathPara>
                  </a14:m>
                  <a:endParaRPr kumimoji="1" lang="zh-TW" altLang="en-US" b="1" dirty="0">
                    <a:latin typeface="Times New Roman" panose="02020603050405020304" pitchFamily="18" charset="0"/>
                    <a:cs typeface="Times New Roman" panose="02020603050405020304" pitchFamily="18" charset="0"/>
                  </a:endParaRPr>
                </a:p>
              </p:txBody>
            </p:sp>
          </mc:Choice>
          <mc:Fallback xmlns="">
            <p:sp>
              <p:nvSpPr>
                <p:cNvPr id="29" name="文字方塊 28">
                  <a:extLst>
                    <a:ext uri="{FF2B5EF4-FFF2-40B4-BE49-F238E27FC236}">
                      <a16:creationId xmlns:a16="http://schemas.microsoft.com/office/drawing/2014/main" id="{3962E5A1-F9D9-46AA-8F18-EFD2E3127757}"/>
                    </a:ext>
                  </a:extLst>
                </p:cNvPr>
                <p:cNvSpPr txBox="1">
                  <a:spLocks noRot="1" noChangeAspect="1" noMove="1" noResize="1" noEditPoints="1" noAdjustHandles="1" noChangeArrowheads="1" noChangeShapeType="1" noTextEdit="1"/>
                </p:cNvSpPr>
                <p:nvPr/>
              </p:nvSpPr>
              <p:spPr>
                <a:xfrm>
                  <a:off x="5201965" y="1935195"/>
                  <a:ext cx="2269952" cy="533288"/>
                </a:xfrm>
                <a:prstGeom prst="rect">
                  <a:avLst/>
                </a:prstGeom>
                <a:blipFill>
                  <a:blip r:embed="rId8"/>
                  <a:stretch>
                    <a:fillRect t="-132955" r="-20375" b="-205682"/>
                  </a:stretch>
                </a:blipFill>
              </p:spPr>
              <p:txBody>
                <a:bodyPr/>
                <a:lstStyle/>
                <a:p>
                  <a:r>
                    <a:rPr lang="zh-TW" altLang="en-US">
                      <a:noFill/>
                    </a:rPr>
                    <a:t> </a:t>
                  </a:r>
                </a:p>
              </p:txBody>
            </p:sp>
          </mc:Fallback>
        </mc:AlternateContent>
      </p:grpSp>
      <p:sp>
        <p:nvSpPr>
          <p:cNvPr id="24" name="文字方塊 23">
            <a:extLst>
              <a:ext uri="{FF2B5EF4-FFF2-40B4-BE49-F238E27FC236}">
                <a16:creationId xmlns:a16="http://schemas.microsoft.com/office/drawing/2014/main" id="{AD0BAFC5-C6D8-42D5-A260-F951E7161E23}"/>
              </a:ext>
            </a:extLst>
          </p:cNvPr>
          <p:cNvSpPr txBox="1"/>
          <p:nvPr/>
        </p:nvSpPr>
        <p:spPr>
          <a:xfrm>
            <a:off x="8539718" y="4872599"/>
            <a:ext cx="604282" cy="246221"/>
          </a:xfrm>
          <a:prstGeom prst="rect">
            <a:avLst/>
          </a:prstGeom>
          <a:noFill/>
        </p:spPr>
        <p:txBody>
          <a:bodyPr wrap="square" rtlCol="0">
            <a:spAutoFit/>
          </a:bodyPr>
          <a:lstStyle/>
          <a:p>
            <a:pPr algn="ctr"/>
            <a:r>
              <a:rPr lang="en-US" altLang="zh-TW" sz="1000" b="1" dirty="0">
                <a:latin typeface="Times New Roman" panose="02020603050405020304" pitchFamily="18" charset="0"/>
                <a:cs typeface="Times New Roman" panose="02020603050405020304" pitchFamily="18" charset="0"/>
              </a:rPr>
              <a:t>20 / 57</a:t>
            </a:r>
            <a:endParaRPr lang="zh-TW" altLang="en-US" sz="1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69246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5"/>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6"/>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25" grpId="0" animBg="1"/>
      <p:bldP spid="25" grpId="1" animBg="1"/>
      <p:bldP spid="26" grpId="0" animBg="1"/>
      <p:bldP spid="26"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33" name="Google Shape;1616;p32">
            <a:extLst>
              <a:ext uri="{FF2B5EF4-FFF2-40B4-BE49-F238E27FC236}">
                <a16:creationId xmlns:a16="http://schemas.microsoft.com/office/drawing/2014/main" id="{838A30D5-0C87-4A99-9295-11014EA7DA2C}"/>
              </a:ext>
            </a:extLst>
          </p:cNvPr>
          <p:cNvSpPr/>
          <p:nvPr/>
        </p:nvSpPr>
        <p:spPr>
          <a:xfrm>
            <a:off x="4892820" y="0"/>
            <a:ext cx="892500" cy="561300"/>
          </a:xfrm>
          <a:prstGeom prst="rect">
            <a:avLst/>
          </a:prstGeom>
          <a:solidFill>
            <a:srgbClr val="8FB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研究方法</a:t>
            </a: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文獻探討</a:t>
            </a: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實驗結果</a:t>
            </a: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實驗設計</a:t>
            </a: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pic>
        <p:nvPicPr>
          <p:cNvPr id="19" name="圖片 18">
            <a:extLst>
              <a:ext uri="{FF2B5EF4-FFF2-40B4-BE49-F238E27FC236}">
                <a16:creationId xmlns:a16="http://schemas.microsoft.com/office/drawing/2014/main" id="{EB79264F-566C-4ABD-A17D-337E90A73791}"/>
              </a:ext>
            </a:extLst>
          </p:cNvPr>
          <p:cNvPicPr>
            <a:picLocks noChangeAspect="1"/>
          </p:cNvPicPr>
          <p:nvPr/>
        </p:nvPicPr>
        <p:blipFill>
          <a:blip r:embed="rId6"/>
          <a:stretch>
            <a:fillRect/>
          </a:stretch>
        </p:blipFill>
        <p:spPr>
          <a:xfrm>
            <a:off x="4598648" y="1035729"/>
            <a:ext cx="3786521" cy="2946695"/>
          </a:xfrm>
          <a:prstGeom prst="rect">
            <a:avLst/>
          </a:prstGeom>
        </p:spPr>
      </p:pic>
      <p:sp>
        <p:nvSpPr>
          <p:cNvPr id="20" name="文字方塊 19">
            <a:extLst>
              <a:ext uri="{FF2B5EF4-FFF2-40B4-BE49-F238E27FC236}">
                <a16:creationId xmlns:a16="http://schemas.microsoft.com/office/drawing/2014/main" id="{F771335A-2916-4245-BA80-DEAC7FB1C21A}"/>
              </a:ext>
            </a:extLst>
          </p:cNvPr>
          <p:cNvSpPr txBox="1"/>
          <p:nvPr/>
        </p:nvSpPr>
        <p:spPr>
          <a:xfrm>
            <a:off x="4421524" y="3967107"/>
            <a:ext cx="4587360" cy="336054"/>
          </a:xfrm>
          <a:prstGeom prst="rect">
            <a:avLst/>
          </a:prstGeom>
          <a:noFill/>
        </p:spPr>
        <p:txBody>
          <a:bodyPr wrap="square" rtlCol="0">
            <a:spAutoFit/>
          </a:bodyPr>
          <a:lstStyle/>
          <a:p>
            <a:pPr algn="ctr">
              <a:lnSpc>
                <a:spcPct val="150000"/>
              </a:lnSpc>
            </a:pP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圖</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6</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Skip-gram in Item2Vec</a:t>
            </a:r>
          </a:p>
        </p:txBody>
      </p:sp>
      <p:sp>
        <p:nvSpPr>
          <p:cNvPr id="21" name="矩形 20">
            <a:extLst>
              <a:ext uri="{FF2B5EF4-FFF2-40B4-BE49-F238E27FC236}">
                <a16:creationId xmlns:a16="http://schemas.microsoft.com/office/drawing/2014/main" id="{96C8349E-CD73-4D6F-895B-FBC597E5AFA9}"/>
              </a:ext>
            </a:extLst>
          </p:cNvPr>
          <p:cNvSpPr/>
          <p:nvPr/>
        </p:nvSpPr>
        <p:spPr>
          <a:xfrm flipV="1">
            <a:off x="723016" y="996212"/>
            <a:ext cx="2137357" cy="45719"/>
          </a:xfrm>
          <a:prstGeom prst="rect">
            <a:avLst/>
          </a:prstGeom>
          <a:solidFill>
            <a:srgbClr val="99C8E6">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2" name="文字方塊 21">
            <a:extLst>
              <a:ext uri="{FF2B5EF4-FFF2-40B4-BE49-F238E27FC236}">
                <a16:creationId xmlns:a16="http://schemas.microsoft.com/office/drawing/2014/main" id="{9126FF28-B6BB-4947-9B4A-AC862C1B030E}"/>
              </a:ext>
            </a:extLst>
          </p:cNvPr>
          <p:cNvSpPr txBox="1"/>
          <p:nvPr/>
        </p:nvSpPr>
        <p:spPr>
          <a:xfrm>
            <a:off x="864027" y="772483"/>
            <a:ext cx="2137357" cy="338554"/>
          </a:xfrm>
          <a:prstGeom prst="rect">
            <a:avLst/>
          </a:prstGeom>
          <a:noFill/>
        </p:spPr>
        <p:txBody>
          <a:bodyPr wrap="square" rtlCol="0">
            <a:spAutoFit/>
          </a:bodyPr>
          <a:lstStyle/>
          <a:p>
            <a:r>
              <a:rPr kumimoji="1" lang="en-US" altLang="zh-TW" sz="1600" b="1" dirty="0">
                <a:latin typeface="Times New Roman" panose="02020603050405020304" pitchFamily="18" charset="0"/>
                <a:cs typeface="Times New Roman" panose="02020603050405020304" pitchFamily="18" charset="0"/>
              </a:rPr>
              <a:t>3.3 </a:t>
            </a:r>
            <a:r>
              <a:rPr kumimoji="1" lang="zh-TW" altLang="en-US" sz="1600" b="1" dirty="0">
                <a:latin typeface="Times New Roman" panose="02020603050405020304" pitchFamily="18" charset="0"/>
                <a:cs typeface="Times New Roman" panose="02020603050405020304" pitchFamily="18" charset="0"/>
              </a:rPr>
              <a:t>前處理 </a:t>
            </a:r>
            <a:r>
              <a:rPr kumimoji="1" lang="en-US" altLang="zh-TW" sz="1600" b="1" dirty="0">
                <a:latin typeface="Times New Roman" panose="02020603050405020304" pitchFamily="18" charset="0"/>
                <a:cs typeface="Times New Roman" panose="02020603050405020304" pitchFamily="18" charset="0"/>
              </a:rPr>
              <a:t>– DLIM</a:t>
            </a:r>
            <a:endParaRPr kumimoji="1" lang="zh-TW" altLang="en-US" sz="1600" b="1" dirty="0">
              <a:latin typeface="Arial" panose="020B0604020202020204" pitchFamily="34" charset="0"/>
              <a:cs typeface="Arial" panose="020B0604020202020204" pitchFamily="34" charset="0"/>
            </a:endParaRPr>
          </a:p>
        </p:txBody>
      </p:sp>
      <p:sp>
        <p:nvSpPr>
          <p:cNvPr id="32" name="文字方塊 31">
            <a:extLst>
              <a:ext uri="{FF2B5EF4-FFF2-40B4-BE49-F238E27FC236}">
                <a16:creationId xmlns:a16="http://schemas.microsoft.com/office/drawing/2014/main" id="{016E0653-376C-452C-9265-9EFB167F4293}"/>
              </a:ext>
            </a:extLst>
          </p:cNvPr>
          <p:cNvSpPr txBox="1"/>
          <p:nvPr/>
        </p:nvSpPr>
        <p:spPr>
          <a:xfrm>
            <a:off x="687749" y="1209826"/>
            <a:ext cx="3822337" cy="3013646"/>
          </a:xfrm>
          <a:prstGeom prst="rect">
            <a:avLst/>
          </a:prstGeom>
          <a:noFill/>
        </p:spPr>
        <p:txBody>
          <a:bodyPr wrap="square">
            <a:spAutoFit/>
          </a:bodyPr>
          <a:lstStyle/>
          <a:p>
            <a:pPr marL="0" marR="0" lvl="0" indent="0"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zh-TW" altLang="en-US" b="1" dirty="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rPr>
              <a:t>使用 </a:t>
            </a:r>
            <a:r>
              <a:rPr lang="en-US" altLang="zh-TW" b="1" dirty="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rPr>
              <a:t>Item2vec</a:t>
            </a:r>
            <a:r>
              <a:rPr lang="zh-TW" altLang="en-US" b="1" dirty="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rPr>
              <a:t> 對購物籃</a:t>
            </a:r>
            <a:r>
              <a:rPr lang="zh-TW" altLang="en-US" b="1" i="0" u="none" strike="noStrike" baseline="0" dirty="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rPr>
              <a:t>進行 </a:t>
            </a:r>
            <a:r>
              <a:rPr lang="en-US" altLang="zh-TW" b="1" i="0" u="none" strike="noStrike" baseline="0" dirty="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rPr>
              <a:t>Skip-gram</a:t>
            </a:r>
            <a:r>
              <a:rPr lang="zh-TW" altLang="en-US" b="1" dirty="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b="1" i="0" u="none" strike="noStrike" baseline="0" dirty="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rPr>
              <a:t>負採樣</a:t>
            </a:r>
            <a:endParaRPr lang="en-US" altLang="zh-TW" b="1" i="0" u="none" strike="noStrike" baseline="0" dirty="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endParaRPr>
          </a:p>
          <a:p>
            <a:pPr marL="0" marR="0" lvl="0" indent="0"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None/>
              <a:tabLst/>
              <a:defRPr/>
            </a:pPr>
            <a:r>
              <a:rPr lang="zh-TW" altLang="en-US" b="1" dirty="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rPr>
              <a:t>→ 生成</a:t>
            </a:r>
            <a:r>
              <a:rPr lang="zh-TW" altLang="en-US" b="1" i="0" u="none" strike="noStrike" baseline="0" dirty="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rPr>
              <a:t>項目嵌入向量</a:t>
            </a:r>
            <a:endParaRPr lang="en-US" altLang="zh-TW" b="1" i="0" u="none" strike="noStrike" baseline="0" dirty="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endParaRPr>
          </a:p>
          <a:p>
            <a:pPr marR="0" lvl="0" defTabSz="914400" rtl="0" eaLnBrk="1" fontAlgn="auto" latinLnBrk="0" hangingPunct="1">
              <a:lnSpc>
                <a:spcPct val="150000"/>
              </a:lnSpc>
              <a:spcBef>
                <a:spcPts val="0"/>
              </a:spcBef>
              <a:spcAft>
                <a:spcPts val="0"/>
              </a:spcAft>
              <a:buClr>
                <a:srgbClr val="000000"/>
              </a:buClr>
              <a:buSzPts val="1100"/>
              <a:tabLst/>
              <a:defRPr/>
            </a:pPr>
            <a:r>
              <a:rPr lang="en-US" altLang="zh-TW" b="1" i="0" u="none" strike="noStrike" baseline="0" dirty="0">
                <a:solidFill>
                  <a:srgbClr val="000000"/>
                </a:solidFill>
                <a:latin typeface="Times New Roman" panose="02020603050405020304" pitchFamily="18" charset="0"/>
                <a:ea typeface="微軟正黑體" panose="020B0604030504040204" pitchFamily="34" charset="-120"/>
                <a:cs typeface="Times New Roman" panose="02020603050405020304" pitchFamily="18" charset="0"/>
              </a:rPr>
              <a:t>Skip-gram :</a:t>
            </a:r>
          </a:p>
          <a:p>
            <a:pPr marL="285750" marR="0" lvl="0" indent="-285750"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Char char="•"/>
              <a:tabLst/>
              <a:defRPr/>
            </a:pPr>
            <a:r>
              <a:rPr lang="zh-TW" altLang="en-US" sz="1200" i="0" u="none" strike="noStrike" baseline="0" dirty="0">
                <a:solidFill>
                  <a:srgbClr val="000000"/>
                </a:solidFill>
                <a:latin typeface="Times New Roman" panose="02020603050405020304" pitchFamily="18" charset="0"/>
                <a:ea typeface="微軟正黑體" panose="020B0604030504040204" pitchFamily="34" charset="-120"/>
                <a:cs typeface="Times New Roman" panose="02020603050405020304" pitchFamily="18" charset="0"/>
              </a:rPr>
              <a:t>以一個目標項目預測同一個購物籃的其他項目</a:t>
            </a:r>
            <a:endParaRPr lang="en-US" altLang="zh-TW" sz="1200" i="0" u="none" strike="noStrike" baseline="0" dirty="0">
              <a:solidFill>
                <a:srgbClr val="000000"/>
              </a:solidFill>
              <a:latin typeface="Times New Roman" panose="02020603050405020304" pitchFamily="18" charset="0"/>
              <a:ea typeface="微軟正黑體" panose="020B0604030504040204" pitchFamily="34" charset="-120"/>
              <a:cs typeface="Times New Roman" panose="02020603050405020304" pitchFamily="18" charset="0"/>
            </a:endParaRPr>
          </a:p>
          <a:p>
            <a:pPr marL="285750" marR="0" lvl="0" indent="-285750"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Char char="•"/>
              <a:tabLst/>
              <a:defRPr/>
            </a:pPr>
            <a:r>
              <a:rPr lang="zh-TW" altLang="zh-TW" sz="1200" dirty="0"/>
              <a:t>捕捉目標項目與其他項目之間的關聯</a:t>
            </a:r>
            <a:endParaRPr lang="en-US" altLang="zh-TW" sz="1200" dirty="0"/>
          </a:p>
          <a:p>
            <a:pPr marL="285750" marR="0" lvl="0" indent="-285750"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Char char="•"/>
              <a:tabLst/>
              <a:defRPr/>
            </a:pPr>
            <a:r>
              <a:rPr lang="zh-TW" altLang="en-US" sz="1200" i="0" u="none" strike="noStrike" baseline="0" dirty="0">
                <a:solidFill>
                  <a:srgbClr val="000000"/>
                </a:solidFill>
                <a:latin typeface="Times New Roman" panose="02020603050405020304" pitchFamily="18" charset="0"/>
                <a:ea typeface="微軟正黑體" panose="020B0604030504040204" pitchFamily="34" charset="-120"/>
                <a:cs typeface="Times New Roman" panose="02020603050405020304" pitchFamily="18" charset="0"/>
              </a:rPr>
              <a:t>獲得學習後的項目嵌入矩陣 </a:t>
            </a:r>
          </a:p>
          <a:p>
            <a:pPr marR="0" lvl="0" defTabSz="914400" rtl="0" eaLnBrk="1" fontAlgn="auto" latinLnBrk="0" hangingPunct="1">
              <a:lnSpc>
                <a:spcPct val="150000"/>
              </a:lnSpc>
              <a:spcBef>
                <a:spcPts val="0"/>
              </a:spcBef>
              <a:spcAft>
                <a:spcPts val="0"/>
              </a:spcAft>
              <a:buClr>
                <a:srgbClr val="000000"/>
              </a:buClr>
              <a:buSzPts val="1100"/>
              <a:tabLst/>
              <a:defRPr/>
            </a:pPr>
            <a:r>
              <a:rPr lang="zh-TW" altLang="en-US" b="1" i="0" u="none" strike="noStrike" baseline="0" dirty="0">
                <a:solidFill>
                  <a:srgbClr val="000000"/>
                </a:solidFill>
                <a:latin typeface="Times New Roman" panose="02020603050405020304" pitchFamily="18" charset="0"/>
                <a:ea typeface="微軟正黑體" panose="020B0604030504040204" pitchFamily="34" charset="-120"/>
                <a:cs typeface="Times New Roman" panose="02020603050405020304" pitchFamily="18" charset="0"/>
              </a:rPr>
              <a:t>負採樣 </a:t>
            </a:r>
            <a:r>
              <a:rPr lang="en-US" altLang="zh-TW" b="1" i="0" u="none" strike="noStrike" baseline="0" dirty="0">
                <a:solidFill>
                  <a:srgbClr val="000000"/>
                </a:solidFill>
                <a:latin typeface="Times New Roman" panose="02020603050405020304" pitchFamily="18" charset="0"/>
                <a:ea typeface="微軟正黑體" panose="020B0604030504040204" pitchFamily="34" charset="-120"/>
                <a:cs typeface="Times New Roman" panose="02020603050405020304" pitchFamily="18" charset="0"/>
              </a:rPr>
              <a:t>:</a:t>
            </a:r>
          </a:p>
          <a:p>
            <a:pPr marL="285750" marR="0" lvl="0" indent="-285750"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Char char="•"/>
              <a:tabLst/>
              <a:defRPr/>
            </a:pPr>
            <a:r>
              <a:rPr lang="zh-TW" altLang="en-US" sz="1200" i="0" u="none" strike="noStrike" baseline="0" dirty="0">
                <a:solidFill>
                  <a:srgbClr val="000000"/>
                </a:solidFill>
                <a:latin typeface="Times New Roman" panose="02020603050405020304" pitchFamily="18" charset="0"/>
                <a:ea typeface="微軟正黑體" panose="020B0604030504040204" pitchFamily="34" charset="-120"/>
                <a:cs typeface="Times New Roman" panose="02020603050405020304" pitchFamily="18" charset="0"/>
              </a:rPr>
              <a:t>隨機選擇不在同個購物籃中的項目作為負樣本</a:t>
            </a:r>
            <a:endParaRPr lang="en-US" altLang="zh-TW" sz="1200" i="0" u="none" strike="noStrike" baseline="0" dirty="0">
              <a:solidFill>
                <a:srgbClr val="000000"/>
              </a:solidFill>
              <a:latin typeface="Times New Roman" panose="02020603050405020304" pitchFamily="18" charset="0"/>
              <a:ea typeface="微軟正黑體" panose="020B0604030504040204" pitchFamily="34" charset="-120"/>
              <a:cs typeface="Times New Roman" panose="02020603050405020304" pitchFamily="18" charset="0"/>
            </a:endParaRPr>
          </a:p>
          <a:p>
            <a:pPr marL="285750" marR="0" lvl="0" indent="-285750"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Char char="•"/>
              <a:tabLst/>
              <a:defRPr/>
            </a:pPr>
            <a:r>
              <a:rPr lang="zh-TW" altLang="en-US" sz="1200" i="0" u="none" strike="noStrike" baseline="0" dirty="0">
                <a:solidFill>
                  <a:srgbClr val="000000"/>
                </a:solidFill>
                <a:latin typeface="Times New Roman" panose="02020603050405020304" pitchFamily="18" charset="0"/>
                <a:ea typeface="微軟正黑體" panose="020B0604030504040204" pitchFamily="34" charset="-120"/>
                <a:cs typeface="Times New Roman" panose="02020603050405020304" pitchFamily="18" charset="0"/>
              </a:rPr>
              <a:t>只更新負項目和正項目的權重</a:t>
            </a:r>
          </a:p>
          <a:p>
            <a:pPr marL="285750" marR="0" lvl="0" indent="-285750"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Char char="•"/>
              <a:tabLst/>
              <a:defRPr/>
            </a:pPr>
            <a:r>
              <a:rPr lang="zh-TW" altLang="zh-TW" sz="1200" dirty="0"/>
              <a:t>加速模型訓練速度</a:t>
            </a:r>
            <a:endParaRPr lang="en-US" altLang="zh-TW" sz="1200" b="1" i="0" u="none" strike="noStrike" baseline="0" dirty="0">
              <a:solidFill>
                <a:srgbClr val="000000"/>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8" name="文字方塊 17">
            <a:extLst>
              <a:ext uri="{FF2B5EF4-FFF2-40B4-BE49-F238E27FC236}">
                <a16:creationId xmlns:a16="http://schemas.microsoft.com/office/drawing/2014/main" id="{718EE2C1-64CD-49A1-8FCB-80FD4078A5CE}"/>
              </a:ext>
            </a:extLst>
          </p:cNvPr>
          <p:cNvSpPr txBox="1"/>
          <p:nvPr/>
        </p:nvSpPr>
        <p:spPr>
          <a:xfrm>
            <a:off x="8539718" y="4872599"/>
            <a:ext cx="604282" cy="246221"/>
          </a:xfrm>
          <a:prstGeom prst="rect">
            <a:avLst/>
          </a:prstGeom>
          <a:noFill/>
        </p:spPr>
        <p:txBody>
          <a:bodyPr wrap="square" rtlCol="0">
            <a:spAutoFit/>
          </a:bodyPr>
          <a:lstStyle/>
          <a:p>
            <a:pPr algn="ctr"/>
            <a:r>
              <a:rPr lang="en-US" altLang="zh-TW" sz="1000" b="1" dirty="0">
                <a:latin typeface="Times New Roman" panose="02020603050405020304" pitchFamily="18" charset="0"/>
                <a:cs typeface="Times New Roman" panose="02020603050405020304" pitchFamily="18" charset="0"/>
              </a:rPr>
              <a:t>21 / 57</a:t>
            </a:r>
            <a:endParaRPr lang="zh-TW" altLang="en-US" sz="1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95115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33" name="Google Shape;1616;p32">
            <a:extLst>
              <a:ext uri="{FF2B5EF4-FFF2-40B4-BE49-F238E27FC236}">
                <a16:creationId xmlns:a16="http://schemas.microsoft.com/office/drawing/2014/main" id="{838A30D5-0C87-4A99-9295-11014EA7DA2C}"/>
              </a:ext>
            </a:extLst>
          </p:cNvPr>
          <p:cNvSpPr/>
          <p:nvPr/>
        </p:nvSpPr>
        <p:spPr>
          <a:xfrm>
            <a:off x="4892820" y="0"/>
            <a:ext cx="892500" cy="561300"/>
          </a:xfrm>
          <a:prstGeom prst="rect">
            <a:avLst/>
          </a:prstGeom>
          <a:solidFill>
            <a:srgbClr val="8FB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研究方法</a:t>
            </a: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文獻探討</a:t>
            </a: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實驗結果</a:t>
            </a: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實驗設計</a:t>
            </a: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21" name="矩形 20">
            <a:extLst>
              <a:ext uri="{FF2B5EF4-FFF2-40B4-BE49-F238E27FC236}">
                <a16:creationId xmlns:a16="http://schemas.microsoft.com/office/drawing/2014/main" id="{96C8349E-CD73-4D6F-895B-FBC597E5AFA9}"/>
              </a:ext>
            </a:extLst>
          </p:cNvPr>
          <p:cNvSpPr/>
          <p:nvPr/>
        </p:nvSpPr>
        <p:spPr>
          <a:xfrm flipV="1">
            <a:off x="723016" y="996212"/>
            <a:ext cx="2137357" cy="45719"/>
          </a:xfrm>
          <a:prstGeom prst="rect">
            <a:avLst/>
          </a:prstGeom>
          <a:solidFill>
            <a:srgbClr val="99C8E6">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2" name="文字方塊 21">
            <a:extLst>
              <a:ext uri="{FF2B5EF4-FFF2-40B4-BE49-F238E27FC236}">
                <a16:creationId xmlns:a16="http://schemas.microsoft.com/office/drawing/2014/main" id="{9126FF28-B6BB-4947-9B4A-AC862C1B030E}"/>
              </a:ext>
            </a:extLst>
          </p:cNvPr>
          <p:cNvSpPr txBox="1"/>
          <p:nvPr/>
        </p:nvSpPr>
        <p:spPr>
          <a:xfrm>
            <a:off x="864027" y="772483"/>
            <a:ext cx="2137357" cy="338554"/>
          </a:xfrm>
          <a:prstGeom prst="rect">
            <a:avLst/>
          </a:prstGeom>
          <a:noFill/>
        </p:spPr>
        <p:txBody>
          <a:bodyPr wrap="square" rtlCol="0">
            <a:spAutoFit/>
          </a:bodyPr>
          <a:lstStyle/>
          <a:p>
            <a:r>
              <a:rPr kumimoji="1" lang="en-US" altLang="zh-TW" sz="1600" b="1" dirty="0">
                <a:latin typeface="Times New Roman" panose="02020603050405020304" pitchFamily="18" charset="0"/>
                <a:cs typeface="Times New Roman" panose="02020603050405020304" pitchFamily="18" charset="0"/>
              </a:rPr>
              <a:t>3.3 </a:t>
            </a:r>
            <a:r>
              <a:rPr kumimoji="1" lang="zh-TW" altLang="en-US" sz="1600" b="1" dirty="0">
                <a:latin typeface="Times New Roman" panose="02020603050405020304" pitchFamily="18" charset="0"/>
                <a:cs typeface="Times New Roman" panose="02020603050405020304" pitchFamily="18" charset="0"/>
              </a:rPr>
              <a:t>前處理 </a:t>
            </a:r>
            <a:r>
              <a:rPr kumimoji="1" lang="en-US" altLang="zh-TW" sz="1600" b="1" dirty="0">
                <a:latin typeface="Times New Roman" panose="02020603050405020304" pitchFamily="18" charset="0"/>
                <a:cs typeface="Times New Roman" panose="02020603050405020304" pitchFamily="18" charset="0"/>
              </a:rPr>
              <a:t>– DLIM</a:t>
            </a:r>
            <a:endParaRPr kumimoji="1" lang="zh-TW" altLang="en-US" sz="1600"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32" name="文字方塊 31">
                <a:extLst>
                  <a:ext uri="{FF2B5EF4-FFF2-40B4-BE49-F238E27FC236}">
                    <a16:creationId xmlns:a16="http://schemas.microsoft.com/office/drawing/2014/main" id="{7C0EFF7F-6935-4169-9C55-944C36CF8352}"/>
                  </a:ext>
                </a:extLst>
              </p:cNvPr>
              <p:cNvSpPr txBox="1"/>
              <p:nvPr/>
            </p:nvSpPr>
            <p:spPr>
              <a:xfrm>
                <a:off x="1395570" y="2285404"/>
                <a:ext cx="2436381" cy="69814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f>
                        <m:fPr>
                          <m:ctrlPr>
                            <a:rPr lang="en-US" altLang="zh-TW" i="1" smtClean="0">
                              <a:latin typeface="Cambria Math" panose="02040503050406030204" pitchFamily="18" charset="0"/>
                            </a:rPr>
                          </m:ctrlPr>
                        </m:fPr>
                        <m:num>
                          <m:r>
                            <a:rPr lang="en-US" altLang="zh-TW" b="0" i="1" smtClean="0">
                              <a:latin typeface="Cambria Math" panose="02040503050406030204" pitchFamily="18" charset="0"/>
                            </a:rPr>
                            <m:t>1</m:t>
                          </m:r>
                        </m:num>
                        <m:den>
                          <m:r>
                            <a:rPr lang="en-US" altLang="zh-TW" b="0" i="1">
                              <a:latin typeface="Cambria Math" panose="02040503050406030204" pitchFamily="18" charset="0"/>
                            </a:rPr>
                            <m:t>𝐾</m:t>
                          </m:r>
                        </m:den>
                      </m:f>
                      <m:nary>
                        <m:naryPr>
                          <m:chr m:val="∑"/>
                          <m:ctrlPr>
                            <a:rPr lang="en-US" altLang="zh-TW" i="1" smtClean="0">
                              <a:latin typeface="Cambria Math" panose="02040503050406030204" pitchFamily="18" charset="0"/>
                            </a:rPr>
                          </m:ctrlPr>
                        </m:naryPr>
                        <m:sub>
                          <m:r>
                            <a:rPr lang="en-US" altLang="zh-TW" b="0" i="1" smtClean="0">
                              <a:latin typeface="Cambria Math" panose="02040503050406030204" pitchFamily="18" charset="0"/>
                            </a:rPr>
                            <m:t>𝑚</m:t>
                          </m:r>
                          <m:r>
                            <a:rPr lang="en-US" altLang="zh-TW" b="0" i="1">
                              <a:latin typeface="Cambria Math" panose="02040503050406030204" pitchFamily="18" charset="0"/>
                            </a:rPr>
                            <m:t>=</m:t>
                          </m:r>
                          <m:r>
                            <a:rPr lang="en-US" altLang="zh-TW" b="0" i="1" smtClean="0">
                              <a:latin typeface="Cambria Math" panose="02040503050406030204" pitchFamily="18" charset="0"/>
                            </a:rPr>
                            <m:t>1</m:t>
                          </m:r>
                        </m:sub>
                        <m:sup>
                          <m:r>
                            <a:rPr lang="en-US" altLang="zh-TW" b="0" i="1">
                              <a:latin typeface="Cambria Math" panose="02040503050406030204" pitchFamily="18" charset="0"/>
                            </a:rPr>
                            <m:t>𝐾</m:t>
                          </m:r>
                        </m:sup>
                        <m:e>
                          <m:nary>
                            <m:naryPr>
                              <m:chr m:val="∑"/>
                              <m:ctrlPr>
                                <a:rPr lang="en-US" altLang="zh-TW" i="1" smtClean="0">
                                  <a:latin typeface="Cambria Math" panose="02040503050406030204" pitchFamily="18" charset="0"/>
                                </a:rPr>
                              </m:ctrlPr>
                            </m:naryPr>
                            <m:sub>
                              <m:r>
                                <a:rPr lang="en-US" altLang="zh-TW" b="0" i="1" smtClean="0">
                                  <a:latin typeface="Cambria Math" panose="02040503050406030204" pitchFamily="18" charset="0"/>
                                </a:rPr>
                                <m:t>𝑛</m:t>
                              </m:r>
                              <m:r>
                                <a:rPr lang="en-US" altLang="zh-TW" b="0"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𝑚</m:t>
                              </m:r>
                            </m:sub>
                            <m:sup>
                              <m:r>
                                <a:rPr lang="en-US" altLang="zh-TW" b="0" i="1">
                                  <a:latin typeface="Cambria Math" panose="02040503050406030204" pitchFamily="18" charset="0"/>
                                </a:rPr>
                                <m:t>𝐾</m:t>
                              </m:r>
                            </m:sup>
                            <m:e>
                              <m:func>
                                <m:funcPr>
                                  <m:ctrlPr>
                                    <a:rPr lang="en-US" altLang="zh-TW" i="1" smtClean="0">
                                      <a:latin typeface="Cambria Math" panose="02040503050406030204" pitchFamily="18" charset="0"/>
                                      <a:ea typeface="Cambria Math" panose="02040503050406030204" pitchFamily="18" charset="0"/>
                                    </a:rPr>
                                  </m:ctrlPr>
                                </m:funcPr>
                                <m:fName>
                                  <m:r>
                                    <m:rPr>
                                      <m:sty m:val="p"/>
                                    </m:rPr>
                                    <a:rPr lang="en-US" altLang="zh-TW" b="0" i="0" smtClean="0">
                                      <a:latin typeface="Cambria Math" panose="02040503050406030204" pitchFamily="18" charset="0"/>
                                    </a:rPr>
                                    <m:t>log</m:t>
                                  </m:r>
                                </m:fName>
                                <m:e>
                                  <m:r>
                                    <a:rPr lang="en-US" altLang="zh-TW" b="0" i="1" smtClean="0">
                                      <a:latin typeface="Cambria Math" panose="02040503050406030204" pitchFamily="18" charset="0"/>
                                    </a:rPr>
                                    <m:t>𝑝</m:t>
                                  </m:r>
                                  <m:d>
                                    <m:dPr>
                                      <m:ctrlPr>
                                        <a:rPr lang="en-US" altLang="zh-TW" i="1" smtClean="0">
                                          <a:latin typeface="Cambria Math" panose="02040503050406030204" pitchFamily="18" charset="0"/>
                                        </a:rPr>
                                      </m:ctrlPr>
                                    </m:dPr>
                                    <m:e>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𝑖</m:t>
                                          </m:r>
                                        </m:e>
                                        <m:sub>
                                          <m:r>
                                            <a:rPr lang="en-US" altLang="zh-TW" b="0" i="1" smtClean="0">
                                              <a:latin typeface="Cambria Math" panose="02040503050406030204" pitchFamily="18" charset="0"/>
                                            </a:rPr>
                                            <m:t>𝑛</m:t>
                                          </m:r>
                                        </m:sub>
                                      </m:sSub>
                                    </m:e>
                                    <m:e>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𝑖</m:t>
                                          </m:r>
                                        </m:e>
                                        <m:sub>
                                          <m:r>
                                            <a:rPr lang="en-US" altLang="zh-TW" b="0" i="1" smtClean="0">
                                              <a:latin typeface="Cambria Math" panose="02040503050406030204" pitchFamily="18" charset="0"/>
                                            </a:rPr>
                                            <m:t>𝑚</m:t>
                                          </m:r>
                                        </m:sub>
                                      </m:sSub>
                                    </m:e>
                                  </m:d>
                                </m:e>
                              </m:func>
                            </m:e>
                          </m:nary>
                        </m:e>
                      </m:nary>
                    </m:oMath>
                  </m:oMathPara>
                </a14:m>
                <a:endParaRPr lang="zh-TW" altLang="en-US" sz="1600" dirty="0">
                  <a:latin typeface="Times New Roman" panose="02020603050405020304" pitchFamily="18" charset="0"/>
                  <a:cs typeface="Times New Roman" panose="02020603050405020304" pitchFamily="18" charset="0"/>
                </a:endParaRPr>
              </a:p>
            </p:txBody>
          </p:sp>
        </mc:Choice>
        <mc:Fallback xmlns="">
          <p:sp>
            <p:nvSpPr>
              <p:cNvPr id="32" name="文字方塊 31">
                <a:extLst>
                  <a:ext uri="{FF2B5EF4-FFF2-40B4-BE49-F238E27FC236}">
                    <a16:creationId xmlns:a16="http://schemas.microsoft.com/office/drawing/2014/main" id="{7C0EFF7F-6935-4169-9C55-944C36CF8352}"/>
                  </a:ext>
                </a:extLst>
              </p:cNvPr>
              <p:cNvSpPr txBox="1">
                <a:spLocks noRot="1" noChangeAspect="1" noMove="1" noResize="1" noEditPoints="1" noAdjustHandles="1" noChangeArrowheads="1" noChangeShapeType="1" noTextEdit="1"/>
              </p:cNvSpPr>
              <p:nvPr/>
            </p:nvSpPr>
            <p:spPr>
              <a:xfrm>
                <a:off x="1395570" y="2285404"/>
                <a:ext cx="2436381" cy="698140"/>
              </a:xfrm>
              <a:prstGeom prst="rect">
                <a:avLst/>
              </a:prstGeom>
              <a:blipFill>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4" name="文字方塊 33">
                <a:extLst>
                  <a:ext uri="{FF2B5EF4-FFF2-40B4-BE49-F238E27FC236}">
                    <a16:creationId xmlns:a16="http://schemas.microsoft.com/office/drawing/2014/main" id="{F72549B8-3DFE-4943-9C42-D2041C069FE1}"/>
                  </a:ext>
                </a:extLst>
              </p:cNvPr>
              <p:cNvSpPr txBox="1"/>
              <p:nvPr/>
            </p:nvSpPr>
            <p:spPr>
              <a:xfrm>
                <a:off x="4862875" y="2287778"/>
                <a:ext cx="2869463" cy="698140"/>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altLang="zh-TW" i="1" smtClean="0">
                          <a:latin typeface="Cambria Math" panose="02040503050406030204" pitchFamily="18" charset="0"/>
                        </a:rPr>
                        <m:t>𝑝</m:t>
                      </m:r>
                      <m:d>
                        <m:dPr>
                          <m:ctrlPr>
                            <a:rPr lang="en-US" altLang="zh-TW" i="1">
                              <a:latin typeface="Cambria Math" panose="02040503050406030204" pitchFamily="18" charset="0"/>
                            </a:rPr>
                          </m:ctrlPr>
                        </m:dPr>
                        <m:e>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𝑖</m:t>
                              </m:r>
                            </m:e>
                            <m:sub>
                              <m:r>
                                <a:rPr lang="en-US" altLang="zh-TW" b="0" i="1" smtClean="0">
                                  <a:latin typeface="Cambria Math" panose="02040503050406030204" pitchFamily="18" charset="0"/>
                                </a:rPr>
                                <m:t>𝑛</m:t>
                              </m:r>
                            </m:sub>
                          </m:sSub>
                        </m:e>
                        <m:e>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𝑖</m:t>
                              </m:r>
                            </m:e>
                            <m:sub>
                              <m:r>
                                <a:rPr lang="en-US" altLang="zh-TW" b="0" i="1" smtClean="0">
                                  <a:latin typeface="Cambria Math" panose="02040503050406030204" pitchFamily="18" charset="0"/>
                                </a:rPr>
                                <m:t>𝑚</m:t>
                              </m:r>
                            </m:sub>
                          </m:sSub>
                        </m:e>
                      </m:d>
                      <m:r>
                        <a:rPr lang="en-US" altLang="zh-TW" b="0" i="1" smtClean="0">
                          <a:latin typeface="Cambria Math" panose="02040503050406030204" pitchFamily="18" charset="0"/>
                        </a:rPr>
                        <m:t>=</m:t>
                      </m:r>
                      <m:r>
                        <a:rPr lang="zh-TW" altLang="en-US" b="0" i="1" smtClean="0">
                          <a:latin typeface="Cambria Math" panose="02040503050406030204" pitchFamily="18" charset="0"/>
                        </a:rPr>
                        <m:t>𝜎</m:t>
                      </m:r>
                      <m:r>
                        <a:rPr lang="en-US" altLang="zh-TW" b="0" i="1" smtClean="0">
                          <a:latin typeface="Cambria Math" panose="02040503050406030204" pitchFamily="18" charset="0"/>
                        </a:rPr>
                        <m:t>(</m:t>
                      </m:r>
                      <m:sSubSup>
                        <m:sSubSupPr>
                          <m:ctrlPr>
                            <a:rPr lang="en-US" altLang="zh-TW" b="0" i="1" smtClean="0">
                              <a:latin typeface="Cambria Math" panose="02040503050406030204" pitchFamily="18" charset="0"/>
                            </a:rPr>
                          </m:ctrlPr>
                        </m:sSubSupPr>
                        <m:e>
                          <m:r>
                            <a:rPr lang="en-US" altLang="zh-TW" b="0" i="1" smtClean="0">
                              <a:latin typeface="Cambria Math" panose="02040503050406030204" pitchFamily="18" charset="0"/>
                            </a:rPr>
                            <m:t>𝑢</m:t>
                          </m:r>
                        </m:e>
                        <m:sub>
                          <m:r>
                            <a:rPr lang="en-US" altLang="zh-TW" b="0" i="1" smtClean="0">
                              <a:latin typeface="Cambria Math" panose="02040503050406030204" pitchFamily="18" charset="0"/>
                            </a:rPr>
                            <m:t>𝑚</m:t>
                          </m:r>
                        </m:sub>
                        <m:sup>
                          <m:r>
                            <a:rPr lang="zh-TW" altLang="en-US" dirty="0">
                              <a:latin typeface="Cambria Math" panose="02040503050406030204" pitchFamily="18" charset="0"/>
                            </a:rPr>
                            <m:t>⊤</m:t>
                          </m:r>
                        </m:sup>
                      </m:sSubSup>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𝑣</m:t>
                          </m:r>
                        </m:e>
                        <m:sub>
                          <m:r>
                            <a:rPr lang="en-US" altLang="zh-TW" b="0" i="1" smtClean="0">
                              <a:latin typeface="Cambria Math" panose="02040503050406030204" pitchFamily="18" charset="0"/>
                            </a:rPr>
                            <m:t>𝑛</m:t>
                          </m:r>
                        </m:sub>
                      </m:sSub>
                      <m:r>
                        <a:rPr lang="en-US" altLang="zh-TW" b="0" i="1" smtClean="0">
                          <a:latin typeface="Cambria Math" panose="02040503050406030204" pitchFamily="18" charset="0"/>
                        </a:rPr>
                        <m:t>)</m:t>
                      </m:r>
                      <m:nary>
                        <m:naryPr>
                          <m:chr m:val="∏"/>
                          <m:ctrlPr>
                            <a:rPr lang="en-US" altLang="zh-TW" b="0" i="1" smtClean="0">
                              <a:latin typeface="Cambria Math" panose="02040503050406030204" pitchFamily="18" charset="0"/>
                            </a:rPr>
                          </m:ctrlPr>
                        </m:naryPr>
                        <m:sub>
                          <m:r>
                            <m:rPr>
                              <m:brk m:alnAt="23"/>
                            </m:rPr>
                            <a:rPr lang="en-US" altLang="zh-TW" b="0" i="1" smtClean="0">
                              <a:latin typeface="Cambria Math" panose="02040503050406030204" pitchFamily="18" charset="0"/>
                            </a:rPr>
                            <m:t>𝑘</m:t>
                          </m:r>
                          <m:r>
                            <a:rPr lang="en-US" altLang="zh-TW" b="0" i="1" smtClean="0">
                              <a:latin typeface="Cambria Math" panose="02040503050406030204" pitchFamily="18" charset="0"/>
                            </a:rPr>
                            <m:t>=1</m:t>
                          </m:r>
                        </m:sub>
                        <m:sup>
                          <m:r>
                            <a:rPr lang="en-US" altLang="zh-TW" b="0" i="1" smtClean="0">
                              <a:latin typeface="Cambria Math" panose="02040503050406030204" pitchFamily="18" charset="0"/>
                            </a:rPr>
                            <m:t>𝑁</m:t>
                          </m:r>
                        </m:sup>
                        <m:e>
                          <m:r>
                            <a:rPr lang="zh-TW" altLang="en-US" b="0" i="1" smtClean="0">
                              <a:latin typeface="Cambria Math" panose="02040503050406030204" pitchFamily="18" charset="0"/>
                            </a:rPr>
                            <m:t>𝜎</m:t>
                          </m:r>
                          <m:r>
                            <a:rPr lang="en-US" altLang="zh-TW" b="0" i="1" smtClean="0">
                              <a:latin typeface="Cambria Math" panose="02040503050406030204" pitchFamily="18" charset="0"/>
                            </a:rPr>
                            <m:t>(−</m:t>
                          </m:r>
                          <m:sSubSup>
                            <m:sSubSupPr>
                              <m:ctrlPr>
                                <a:rPr lang="en-US" altLang="zh-TW" b="0" i="1" smtClean="0">
                                  <a:latin typeface="Cambria Math" panose="02040503050406030204" pitchFamily="18" charset="0"/>
                                </a:rPr>
                              </m:ctrlPr>
                            </m:sSubSupPr>
                            <m:e>
                              <m:r>
                                <a:rPr lang="en-US" altLang="zh-TW" b="0" i="1" smtClean="0">
                                  <a:latin typeface="Cambria Math" panose="02040503050406030204" pitchFamily="18" charset="0"/>
                                </a:rPr>
                                <m:t>𝑢</m:t>
                              </m:r>
                            </m:e>
                            <m:sub>
                              <m:r>
                                <a:rPr lang="en-US" altLang="zh-TW" b="0" i="1" smtClean="0">
                                  <a:latin typeface="Cambria Math" panose="02040503050406030204" pitchFamily="18" charset="0"/>
                                </a:rPr>
                                <m:t>𝑚</m:t>
                              </m:r>
                            </m:sub>
                            <m:sup>
                              <m:r>
                                <a:rPr lang="zh-TW" altLang="en-US" dirty="0">
                                  <a:latin typeface="Cambria Math" panose="02040503050406030204" pitchFamily="18" charset="0"/>
                                </a:rPr>
                                <m:t>⊤</m:t>
                              </m:r>
                            </m:sup>
                          </m:sSubSup>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𝑣</m:t>
                              </m:r>
                            </m:e>
                            <m:sub>
                              <m:r>
                                <a:rPr lang="en-US" altLang="zh-TW" b="0" i="1" smtClean="0">
                                  <a:latin typeface="Cambria Math" panose="02040503050406030204" pitchFamily="18" charset="0"/>
                                </a:rPr>
                                <m:t>𝑘</m:t>
                              </m:r>
                            </m:sub>
                          </m:sSub>
                          <m:r>
                            <a:rPr lang="en-US" altLang="zh-TW" b="0" i="1" smtClean="0">
                              <a:latin typeface="Cambria Math" panose="02040503050406030204" pitchFamily="18" charset="0"/>
                            </a:rPr>
                            <m:t>)</m:t>
                          </m:r>
                        </m:e>
                      </m:nary>
                    </m:oMath>
                  </m:oMathPara>
                </a14:m>
                <a:endParaRPr lang="zh-TW" altLang="en-US" sz="1600" dirty="0">
                  <a:latin typeface="Times New Roman" panose="02020603050405020304" pitchFamily="18" charset="0"/>
                  <a:cs typeface="Times New Roman" panose="02020603050405020304" pitchFamily="18" charset="0"/>
                </a:endParaRPr>
              </a:p>
            </p:txBody>
          </p:sp>
        </mc:Choice>
        <mc:Fallback xmlns="">
          <p:sp>
            <p:nvSpPr>
              <p:cNvPr id="34" name="文字方塊 33">
                <a:extLst>
                  <a:ext uri="{FF2B5EF4-FFF2-40B4-BE49-F238E27FC236}">
                    <a16:creationId xmlns:a16="http://schemas.microsoft.com/office/drawing/2014/main" id="{F72549B8-3DFE-4943-9C42-D2041C069FE1}"/>
                  </a:ext>
                </a:extLst>
              </p:cNvPr>
              <p:cNvSpPr txBox="1">
                <a:spLocks noRot="1" noChangeAspect="1" noMove="1" noResize="1" noEditPoints="1" noAdjustHandles="1" noChangeArrowheads="1" noChangeShapeType="1" noTextEdit="1"/>
              </p:cNvSpPr>
              <p:nvPr/>
            </p:nvSpPr>
            <p:spPr>
              <a:xfrm>
                <a:off x="4862875" y="2287778"/>
                <a:ext cx="2869463" cy="698140"/>
              </a:xfrm>
              <a:prstGeom prst="rect">
                <a:avLst/>
              </a:prstGeom>
              <a:blipFill>
                <a:blip r:embed="rId7"/>
                <a:stretch>
                  <a:fillRect/>
                </a:stretch>
              </a:blipFill>
            </p:spPr>
            <p:txBody>
              <a:bodyPr/>
              <a:lstStyle/>
              <a:p>
                <a:r>
                  <a:rPr lang="zh-TW" altLang="en-US">
                    <a:noFill/>
                  </a:rPr>
                  <a:t> </a:t>
                </a:r>
              </a:p>
            </p:txBody>
          </p:sp>
        </mc:Fallback>
      </mc:AlternateContent>
      <p:sp>
        <p:nvSpPr>
          <p:cNvPr id="35" name="流程圖: 結束點 34">
            <a:extLst>
              <a:ext uri="{FF2B5EF4-FFF2-40B4-BE49-F238E27FC236}">
                <a16:creationId xmlns:a16="http://schemas.microsoft.com/office/drawing/2014/main" id="{DD569CEC-2201-4E6C-8802-19F2E4DE3A69}"/>
              </a:ext>
            </a:extLst>
          </p:cNvPr>
          <p:cNvSpPr/>
          <p:nvPr/>
        </p:nvSpPr>
        <p:spPr>
          <a:xfrm>
            <a:off x="864027" y="1405819"/>
            <a:ext cx="1419498" cy="376642"/>
          </a:xfrm>
          <a:prstGeom prst="flowChartTerminator">
            <a:avLst/>
          </a:prstGeom>
          <a:noFill/>
          <a:ln>
            <a:solidFill>
              <a:srgbClr val="EA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目標函數</a:t>
            </a:r>
            <a:endParaRPr lang="en-US" altLang="zh-TW" b="1"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36" name="矩形 35">
            <a:extLst>
              <a:ext uri="{FF2B5EF4-FFF2-40B4-BE49-F238E27FC236}">
                <a16:creationId xmlns:a16="http://schemas.microsoft.com/office/drawing/2014/main" id="{8B1FDA40-1E2B-4438-9415-09268581AFDD}"/>
              </a:ext>
            </a:extLst>
          </p:cNvPr>
          <p:cNvSpPr/>
          <p:nvPr/>
        </p:nvSpPr>
        <p:spPr>
          <a:xfrm>
            <a:off x="2522760" y="2789604"/>
            <a:ext cx="682245" cy="45719"/>
          </a:xfrm>
          <a:prstGeom prst="rect">
            <a:avLst/>
          </a:prstGeom>
          <a:solidFill>
            <a:srgbClr val="99C8E6">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4" name="接點: 肘形 3">
            <a:extLst>
              <a:ext uri="{FF2B5EF4-FFF2-40B4-BE49-F238E27FC236}">
                <a16:creationId xmlns:a16="http://schemas.microsoft.com/office/drawing/2014/main" id="{CA81626A-0DA2-4EB8-AFBF-156AF5A20520}"/>
              </a:ext>
            </a:extLst>
          </p:cNvPr>
          <p:cNvCxnSpPr>
            <a:cxnSpLocks/>
            <a:endCxn id="34" idx="1"/>
          </p:cNvCxnSpPr>
          <p:nvPr/>
        </p:nvCxnSpPr>
        <p:spPr>
          <a:xfrm flipV="1">
            <a:off x="3304948" y="2636848"/>
            <a:ext cx="1557927" cy="4535"/>
          </a:xfrm>
          <a:prstGeom prst="bentConnector3">
            <a:avLst>
              <a:gd name="adj1" fmla="val 1465"/>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7B2F97EC-ABD9-4914-9780-30C1C1310B9C}"/>
              </a:ext>
            </a:extLst>
          </p:cNvPr>
          <p:cNvSpPr/>
          <p:nvPr/>
        </p:nvSpPr>
        <p:spPr>
          <a:xfrm>
            <a:off x="4965576" y="2802324"/>
            <a:ext cx="682245" cy="45719"/>
          </a:xfrm>
          <a:prstGeom prst="rect">
            <a:avLst/>
          </a:prstGeom>
          <a:solidFill>
            <a:srgbClr val="99C8E6">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mc:AlternateContent xmlns:mc="http://schemas.openxmlformats.org/markup-compatibility/2006" xmlns:a14="http://schemas.microsoft.com/office/drawing/2010/main">
        <mc:Choice Requires="a14">
          <p:sp>
            <p:nvSpPr>
              <p:cNvPr id="41" name="文字方塊 40">
                <a:extLst>
                  <a:ext uri="{FF2B5EF4-FFF2-40B4-BE49-F238E27FC236}">
                    <a16:creationId xmlns:a16="http://schemas.microsoft.com/office/drawing/2014/main" id="{E0CD6E31-5349-450C-822D-C1BFD06644BD}"/>
                  </a:ext>
                </a:extLst>
              </p:cNvPr>
              <p:cNvSpPr txBox="1"/>
              <p:nvPr/>
            </p:nvSpPr>
            <p:spPr>
              <a:xfrm>
                <a:off x="2522760" y="2977602"/>
                <a:ext cx="1806429" cy="684867"/>
              </a:xfrm>
              <a:prstGeom prst="rect">
                <a:avLst/>
              </a:prstGeom>
              <a:noFill/>
            </p:spPr>
            <p:txBody>
              <a:bodyPr wrap="square" rtlCol="0">
                <a:spAutoFit/>
              </a:bodyPr>
              <a:lstStyle/>
              <a:p>
                <a:pPr>
                  <a:lnSpc>
                    <a:spcPct val="150000"/>
                  </a:lnSpc>
                </a:pP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𝑖</m:t>
                        </m:r>
                      </m:e>
                      <m:sub>
                        <m:r>
                          <a:rPr lang="en-US" altLang="zh-TW" b="0" i="1" smtClean="0">
                            <a:latin typeface="Cambria Math" panose="02040503050406030204" pitchFamily="18" charset="0"/>
                          </a:rPr>
                          <m:t>𝑛</m:t>
                        </m:r>
                      </m:sub>
                    </m:sSub>
                    <m:r>
                      <m:rPr>
                        <m:nor/>
                      </m:rPr>
                      <a:rPr lang="zh-TW" altLang="en-US" sz="1100" dirty="0">
                        <a:latin typeface="Times New Roman" panose="02020603050405020304" pitchFamily="18" charset="0"/>
                        <a:ea typeface="微軟正黑體" panose="020B0604030504040204" pitchFamily="34" charset="-120"/>
                        <a:cs typeface="Times New Roman" panose="02020603050405020304" pitchFamily="18" charset="0"/>
                      </a:rPr>
                      <m:t>：</m:t>
                    </m:r>
                  </m:oMath>
                </a14:m>
                <a:r>
                  <a:rPr lang="zh-TW" altLang="en-US" sz="1100" dirty="0">
                    <a:latin typeface="Times New Roman" panose="02020603050405020304" pitchFamily="18" charset="0"/>
                    <a:ea typeface="微軟正黑體" panose="020B0604030504040204" pitchFamily="34" charset="-120"/>
                    <a:cs typeface="Times New Roman" panose="02020603050405020304" pitchFamily="18" charset="0"/>
                  </a:rPr>
                  <a:t>同購物籃的其他項目</a:t>
                </a:r>
                <a:endParaRPr lang="en-US" altLang="zh-TW" sz="11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𝑖</m:t>
                        </m:r>
                      </m:e>
                      <m:sub>
                        <m:r>
                          <a:rPr lang="en-US" altLang="zh-TW" b="0" i="1" smtClean="0">
                            <a:latin typeface="Cambria Math" panose="02040503050406030204" pitchFamily="18" charset="0"/>
                          </a:rPr>
                          <m:t>𝑚</m:t>
                        </m:r>
                      </m:sub>
                    </m:sSub>
                  </m:oMath>
                </a14:m>
                <a:r>
                  <a:rPr lang="zh-TW" altLang="en-US" sz="1100" dirty="0">
                    <a:latin typeface="Times New Roman" panose="02020603050405020304" pitchFamily="18" charset="0"/>
                    <a:ea typeface="微軟正黑體" panose="020B0604030504040204" pitchFamily="34" charset="-120"/>
                    <a:cs typeface="Times New Roman" panose="02020603050405020304" pitchFamily="18" charset="0"/>
                  </a:rPr>
                  <a:t>：目標項目</a:t>
                </a:r>
              </a:p>
            </p:txBody>
          </p:sp>
        </mc:Choice>
        <mc:Fallback xmlns="">
          <p:sp>
            <p:nvSpPr>
              <p:cNvPr id="41" name="文字方塊 40">
                <a:extLst>
                  <a:ext uri="{FF2B5EF4-FFF2-40B4-BE49-F238E27FC236}">
                    <a16:creationId xmlns:a16="http://schemas.microsoft.com/office/drawing/2014/main" id="{E0CD6E31-5349-450C-822D-C1BFD06644BD}"/>
                  </a:ext>
                </a:extLst>
              </p:cNvPr>
              <p:cNvSpPr txBox="1">
                <a:spLocks noRot="1" noChangeAspect="1" noMove="1" noResize="1" noEditPoints="1" noAdjustHandles="1" noChangeArrowheads="1" noChangeShapeType="1" noTextEdit="1"/>
              </p:cNvSpPr>
              <p:nvPr/>
            </p:nvSpPr>
            <p:spPr>
              <a:xfrm>
                <a:off x="2522760" y="2977602"/>
                <a:ext cx="1806429" cy="684867"/>
              </a:xfrm>
              <a:prstGeom prst="rect">
                <a:avLst/>
              </a:prstGeom>
              <a:blipFill>
                <a:blip r:embed="rId8"/>
                <a:stretch>
                  <a:fillRect b="-3540"/>
                </a:stretch>
              </a:blipFill>
            </p:spPr>
            <p:txBody>
              <a:bodyPr/>
              <a:lstStyle/>
              <a:p>
                <a:r>
                  <a:rPr lang="zh-TW" altLang="en-US">
                    <a:noFill/>
                  </a:rPr>
                  <a:t> </a:t>
                </a:r>
              </a:p>
            </p:txBody>
          </p:sp>
        </mc:Fallback>
      </mc:AlternateContent>
      <p:sp>
        <p:nvSpPr>
          <p:cNvPr id="42" name="文字方塊 41">
            <a:extLst>
              <a:ext uri="{FF2B5EF4-FFF2-40B4-BE49-F238E27FC236}">
                <a16:creationId xmlns:a16="http://schemas.microsoft.com/office/drawing/2014/main" id="{EC0508DC-5D49-4C1D-874F-AB6BD0349C12}"/>
              </a:ext>
            </a:extLst>
          </p:cNvPr>
          <p:cNvSpPr txBox="1"/>
          <p:nvPr/>
        </p:nvSpPr>
        <p:spPr>
          <a:xfrm>
            <a:off x="5667852" y="1931452"/>
            <a:ext cx="957518" cy="461665"/>
          </a:xfrm>
          <a:prstGeom prst="rect">
            <a:avLst/>
          </a:prstGeom>
          <a:noFill/>
        </p:spPr>
        <p:txBody>
          <a:bodyPr wrap="square" rtlCol="0">
            <a:spAutoFit/>
          </a:bodyPr>
          <a:lstStyle/>
          <a:p>
            <a:pPr algn="ctr"/>
            <a:r>
              <a:rPr lang="zh-TW" altLang="en-US" sz="1200" b="1" dirty="0">
                <a:solidFill>
                  <a:srgbClr val="005828"/>
                </a:solidFill>
              </a:rPr>
              <a:t>正樣本</a:t>
            </a:r>
            <a:br>
              <a:rPr lang="en-US" altLang="zh-TW" sz="1200" b="1" dirty="0">
                <a:solidFill>
                  <a:srgbClr val="005828"/>
                </a:solidFill>
              </a:rPr>
            </a:br>
            <a:r>
              <a:rPr lang="zh-TW" altLang="en-US" sz="1200" b="1" dirty="0">
                <a:solidFill>
                  <a:srgbClr val="005828"/>
                </a:solidFill>
              </a:rPr>
              <a:t>預測結果</a:t>
            </a:r>
          </a:p>
        </p:txBody>
      </p:sp>
      <p:sp>
        <p:nvSpPr>
          <p:cNvPr id="23" name="矩形 22">
            <a:extLst>
              <a:ext uri="{FF2B5EF4-FFF2-40B4-BE49-F238E27FC236}">
                <a16:creationId xmlns:a16="http://schemas.microsoft.com/office/drawing/2014/main" id="{34AF7ACD-A4E1-4C9A-AF27-4E1221A4B83C}"/>
              </a:ext>
            </a:extLst>
          </p:cNvPr>
          <p:cNvSpPr/>
          <p:nvPr/>
        </p:nvSpPr>
        <p:spPr>
          <a:xfrm>
            <a:off x="5750522" y="2498456"/>
            <a:ext cx="792179" cy="357565"/>
          </a:xfrm>
          <a:prstGeom prst="rect">
            <a:avLst/>
          </a:prstGeom>
          <a:solidFill>
            <a:srgbClr val="00B050">
              <a:alpha val="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a:extLst>
              <a:ext uri="{FF2B5EF4-FFF2-40B4-BE49-F238E27FC236}">
                <a16:creationId xmlns:a16="http://schemas.microsoft.com/office/drawing/2014/main" id="{1F5047E9-7BDD-4C81-B80C-4DFD2FA6C805}"/>
              </a:ext>
            </a:extLst>
          </p:cNvPr>
          <p:cNvSpPr/>
          <p:nvPr/>
        </p:nvSpPr>
        <p:spPr>
          <a:xfrm>
            <a:off x="6836574" y="2477758"/>
            <a:ext cx="792179" cy="357565"/>
          </a:xfrm>
          <a:prstGeom prst="rect">
            <a:avLst/>
          </a:prstGeom>
          <a:solidFill>
            <a:srgbClr val="7030A0">
              <a:alpha val="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7030A0"/>
              </a:solidFill>
            </a:endParaRPr>
          </a:p>
        </p:txBody>
      </p:sp>
      <p:sp>
        <p:nvSpPr>
          <p:cNvPr id="45" name="文字方塊 44">
            <a:extLst>
              <a:ext uri="{FF2B5EF4-FFF2-40B4-BE49-F238E27FC236}">
                <a16:creationId xmlns:a16="http://schemas.microsoft.com/office/drawing/2014/main" id="{1E35347E-5C6C-4A14-AB72-B125757D5C71}"/>
              </a:ext>
            </a:extLst>
          </p:cNvPr>
          <p:cNvSpPr txBox="1"/>
          <p:nvPr/>
        </p:nvSpPr>
        <p:spPr>
          <a:xfrm>
            <a:off x="6714643" y="1931452"/>
            <a:ext cx="957518" cy="461665"/>
          </a:xfrm>
          <a:prstGeom prst="rect">
            <a:avLst/>
          </a:prstGeom>
          <a:noFill/>
        </p:spPr>
        <p:txBody>
          <a:bodyPr wrap="square" rtlCol="0">
            <a:spAutoFit/>
          </a:bodyPr>
          <a:lstStyle/>
          <a:p>
            <a:pPr algn="ctr"/>
            <a:r>
              <a:rPr lang="zh-TW" altLang="en-US" sz="1200" b="1" dirty="0">
                <a:solidFill>
                  <a:srgbClr val="7030A0"/>
                </a:solidFill>
              </a:rPr>
              <a:t>負樣本</a:t>
            </a:r>
            <a:br>
              <a:rPr lang="en-US" altLang="zh-TW" sz="1200" b="1" dirty="0">
                <a:solidFill>
                  <a:srgbClr val="7030A0"/>
                </a:solidFill>
              </a:rPr>
            </a:br>
            <a:r>
              <a:rPr lang="zh-TW" altLang="en-US" sz="1200" b="1" dirty="0">
                <a:solidFill>
                  <a:srgbClr val="7030A0"/>
                </a:solidFill>
              </a:rPr>
              <a:t>預測結果</a:t>
            </a:r>
          </a:p>
        </p:txBody>
      </p:sp>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355AC5C0-5F46-4B54-B484-BAE713A2D10C}"/>
                  </a:ext>
                </a:extLst>
              </p:cNvPr>
              <p:cNvSpPr txBox="1"/>
              <p:nvPr/>
            </p:nvSpPr>
            <p:spPr>
              <a:xfrm>
                <a:off x="5456379" y="2983544"/>
                <a:ext cx="2913899" cy="684867"/>
              </a:xfrm>
              <a:prstGeom prst="rect">
                <a:avLst/>
              </a:prstGeom>
              <a:noFill/>
            </p:spPr>
            <p:txBody>
              <a:bodyPr wrap="square" rtlCol="0">
                <a:spAutoFit/>
              </a:bodyPr>
              <a:lstStyle/>
              <a:p>
                <a:pPr>
                  <a:lnSpc>
                    <a:spcPct val="150000"/>
                  </a:lnSpc>
                </a:pP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𝑣</m:t>
                        </m:r>
                      </m:e>
                      <m:sub>
                        <m:r>
                          <a:rPr lang="en-US" altLang="zh-TW" b="0" i="1" smtClean="0">
                            <a:latin typeface="Cambria Math" panose="02040503050406030204" pitchFamily="18" charset="0"/>
                          </a:rPr>
                          <m:t>𝑛</m:t>
                        </m:r>
                      </m:sub>
                    </m:sSub>
                    <m:r>
                      <m:rPr>
                        <m:nor/>
                      </m:rPr>
                      <a:rPr lang="zh-TW" altLang="en-US" sz="1100" dirty="0">
                        <a:latin typeface="Times New Roman" panose="02020603050405020304" pitchFamily="18" charset="0"/>
                        <a:ea typeface="微軟正黑體" panose="020B0604030504040204" pitchFamily="34" charset="-120"/>
                        <a:cs typeface="Times New Roman" panose="02020603050405020304" pitchFamily="18" charset="0"/>
                      </a:rPr>
                      <m:t>：</m:t>
                    </m:r>
                    <m:r>
                      <a:rPr lang="zh-TW" altLang="en-US" sz="1100" i="1" dirty="0">
                        <a:latin typeface="Cambria Math" panose="02040503050406030204" pitchFamily="18" charset="0"/>
                        <a:ea typeface="微軟正黑體" panose="020B0604030504040204" pitchFamily="34" charset="-120"/>
                        <a:cs typeface="Times New Roman" panose="02020603050405020304" pitchFamily="18" charset="0"/>
                      </a:rPr>
                      <m:t>第</m:t>
                    </m:r>
                  </m:oMath>
                </a14:m>
                <a:r>
                  <a:rPr lang="zh-TW" altLang="en-US" sz="1100" dirty="0">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100" dirty="0">
                    <a:latin typeface="Times New Roman" panose="02020603050405020304" pitchFamily="18" charset="0"/>
                    <a:ea typeface="微軟正黑體" panose="020B0604030504040204" pitchFamily="34" charset="-120"/>
                    <a:cs typeface="Times New Roman" panose="02020603050405020304" pitchFamily="18" charset="0"/>
                  </a:rPr>
                  <a:t>m </a:t>
                </a:r>
                <a:r>
                  <a:rPr lang="zh-TW" altLang="en-US" sz="1100" dirty="0">
                    <a:latin typeface="Times New Roman" panose="02020603050405020304" pitchFamily="18" charset="0"/>
                    <a:ea typeface="微軟正黑體" panose="020B0604030504040204" pitchFamily="34" charset="-120"/>
                    <a:cs typeface="Times New Roman" panose="02020603050405020304" pitchFamily="18" charset="0"/>
                  </a:rPr>
                  <a:t>個同購物籃的其他項目潛在向量</a:t>
                </a:r>
                <a:endParaRPr lang="en-US" altLang="zh-TW" sz="1100" dirty="0">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14:m>
                  <m:oMath xmlns:m="http://schemas.openxmlformats.org/officeDocument/2006/math">
                    <m:sSub>
                      <m:sSubPr>
                        <m:ctrlPr>
                          <a:rPr lang="en-US" altLang="zh-TW" i="1" smtClean="0">
                            <a:latin typeface="Cambria Math" panose="02040503050406030204" pitchFamily="18" charset="0"/>
                          </a:rPr>
                        </m:ctrlPr>
                      </m:sSubPr>
                      <m:e>
                        <m:r>
                          <a:rPr lang="en-US" altLang="zh-TW" b="0" i="1" smtClean="0">
                            <a:latin typeface="Cambria Math" panose="02040503050406030204" pitchFamily="18" charset="0"/>
                          </a:rPr>
                          <m:t>𝑣</m:t>
                        </m:r>
                      </m:e>
                      <m:sub>
                        <m:r>
                          <a:rPr lang="en-US" altLang="zh-TW" b="0" i="1" smtClean="0">
                            <a:latin typeface="Cambria Math" panose="02040503050406030204" pitchFamily="18" charset="0"/>
                          </a:rPr>
                          <m:t>𝑘</m:t>
                        </m:r>
                      </m:sub>
                    </m:sSub>
                  </m:oMath>
                </a14:m>
                <a:r>
                  <a:rPr lang="zh-TW" altLang="en-US" sz="1100" dirty="0">
                    <a:latin typeface="Times New Roman" panose="02020603050405020304" pitchFamily="18" charset="0"/>
                    <a:ea typeface="微軟正黑體" panose="020B0604030504040204" pitchFamily="34" charset="-120"/>
                    <a:cs typeface="Times New Roman" panose="02020603050405020304" pitchFamily="18" charset="0"/>
                  </a:rPr>
                  <a:t>：第 </a:t>
                </a:r>
                <a:r>
                  <a:rPr lang="en-US" altLang="zh-TW" sz="1100" dirty="0">
                    <a:latin typeface="Times New Roman" panose="02020603050405020304" pitchFamily="18" charset="0"/>
                    <a:ea typeface="微軟正黑體" panose="020B0604030504040204" pitchFamily="34" charset="-120"/>
                    <a:cs typeface="Times New Roman" panose="02020603050405020304" pitchFamily="18" charset="0"/>
                  </a:rPr>
                  <a:t>k </a:t>
                </a:r>
                <a:r>
                  <a:rPr lang="zh-TW" altLang="en-US" sz="1100" dirty="0">
                    <a:latin typeface="Times New Roman" panose="02020603050405020304" pitchFamily="18" charset="0"/>
                    <a:ea typeface="微軟正黑體" panose="020B0604030504040204" pitchFamily="34" charset="-120"/>
                    <a:cs typeface="Times New Roman" panose="02020603050405020304" pitchFamily="18" charset="0"/>
                  </a:rPr>
                  <a:t>個不同購物籃的其他項目潛在向量</a:t>
                </a:r>
              </a:p>
            </p:txBody>
          </p:sp>
        </mc:Choice>
        <mc:Fallback xmlns="">
          <p:sp>
            <p:nvSpPr>
              <p:cNvPr id="30" name="文字方塊 29">
                <a:extLst>
                  <a:ext uri="{FF2B5EF4-FFF2-40B4-BE49-F238E27FC236}">
                    <a16:creationId xmlns:a16="http://schemas.microsoft.com/office/drawing/2014/main" id="{355AC5C0-5F46-4B54-B484-BAE713A2D10C}"/>
                  </a:ext>
                </a:extLst>
              </p:cNvPr>
              <p:cNvSpPr txBox="1">
                <a:spLocks noRot="1" noChangeAspect="1" noMove="1" noResize="1" noEditPoints="1" noAdjustHandles="1" noChangeArrowheads="1" noChangeShapeType="1" noTextEdit="1"/>
              </p:cNvSpPr>
              <p:nvPr/>
            </p:nvSpPr>
            <p:spPr>
              <a:xfrm>
                <a:off x="5456379" y="2983544"/>
                <a:ext cx="2913899" cy="684867"/>
              </a:xfrm>
              <a:prstGeom prst="rect">
                <a:avLst/>
              </a:prstGeom>
              <a:blipFill>
                <a:blip r:embed="rId9"/>
                <a:stretch>
                  <a:fillRect b="-4425"/>
                </a:stretch>
              </a:blipFill>
            </p:spPr>
            <p:txBody>
              <a:bodyPr/>
              <a:lstStyle/>
              <a:p>
                <a:r>
                  <a:rPr lang="zh-TW" altLang="en-US">
                    <a:noFill/>
                  </a:rPr>
                  <a:t> </a:t>
                </a:r>
              </a:p>
            </p:txBody>
          </p:sp>
        </mc:Fallback>
      </mc:AlternateContent>
      <p:sp>
        <p:nvSpPr>
          <p:cNvPr id="27" name="文字方塊 26">
            <a:extLst>
              <a:ext uri="{FF2B5EF4-FFF2-40B4-BE49-F238E27FC236}">
                <a16:creationId xmlns:a16="http://schemas.microsoft.com/office/drawing/2014/main" id="{23CE26CF-983E-467E-9B0A-62C41A4B69E7}"/>
              </a:ext>
            </a:extLst>
          </p:cNvPr>
          <p:cNvSpPr txBox="1"/>
          <p:nvPr/>
        </p:nvSpPr>
        <p:spPr>
          <a:xfrm>
            <a:off x="8539718" y="4872599"/>
            <a:ext cx="604282" cy="246221"/>
          </a:xfrm>
          <a:prstGeom prst="rect">
            <a:avLst/>
          </a:prstGeom>
          <a:noFill/>
        </p:spPr>
        <p:txBody>
          <a:bodyPr wrap="square" rtlCol="0">
            <a:spAutoFit/>
          </a:bodyPr>
          <a:lstStyle/>
          <a:p>
            <a:pPr algn="ctr"/>
            <a:r>
              <a:rPr lang="en-US" altLang="zh-TW" sz="1000" b="1" dirty="0">
                <a:latin typeface="Times New Roman" panose="02020603050405020304" pitchFamily="18" charset="0"/>
                <a:cs typeface="Times New Roman" panose="02020603050405020304" pitchFamily="18" charset="0"/>
              </a:rPr>
              <a:t>22 / 57</a:t>
            </a:r>
            <a:endParaRPr lang="zh-TW" altLang="en-US" sz="1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81771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文字方塊 1">
            <a:extLst>
              <a:ext uri="{FF2B5EF4-FFF2-40B4-BE49-F238E27FC236}">
                <a16:creationId xmlns:a16="http://schemas.microsoft.com/office/drawing/2014/main" id="{A5238554-3C4C-14FF-2221-41FE2EF8D091}"/>
              </a:ext>
            </a:extLst>
          </p:cNvPr>
          <p:cNvSpPr txBox="1"/>
          <p:nvPr/>
        </p:nvSpPr>
        <p:spPr>
          <a:xfrm>
            <a:off x="1460690" y="4097592"/>
            <a:ext cx="6222620" cy="305533"/>
          </a:xfrm>
          <a:prstGeom prst="rect">
            <a:avLst/>
          </a:prstGeom>
          <a:noFill/>
        </p:spPr>
        <p:txBody>
          <a:bodyPr wrap="square" rtlCol="0">
            <a:spAutoFit/>
          </a:bodyPr>
          <a:lstStyle/>
          <a:p>
            <a:pPr algn="ctr">
              <a:lnSpc>
                <a:spcPct val="150000"/>
              </a:lnSpc>
            </a:pPr>
            <a:r>
              <a:rPr kumimoji="1" lang="zh-TW" altLang="en-US" sz="1050" dirty="0">
                <a:latin typeface="Times New Roman" panose="02020603050405020304" pitchFamily="18" charset="0"/>
                <a:ea typeface="Microsoft JhengHei" panose="020B0604030504040204" pitchFamily="34" charset="-120"/>
                <a:cs typeface="Times New Roman" panose="02020603050405020304" pitchFamily="18" charset="0"/>
              </a:rPr>
              <a:t>圖 </a:t>
            </a:r>
            <a:r>
              <a:rPr kumimoji="1" lang="en-US" altLang="zh-TW" sz="1050" dirty="0">
                <a:latin typeface="Times New Roman" panose="02020603050405020304" pitchFamily="18" charset="0"/>
                <a:ea typeface="Microsoft JhengHei" panose="020B0604030504040204" pitchFamily="34" charset="-120"/>
                <a:cs typeface="Times New Roman" panose="02020603050405020304" pitchFamily="18" charset="0"/>
              </a:rPr>
              <a:t>5</a:t>
            </a:r>
            <a:r>
              <a:rPr kumimoji="1" lang="zh-TW" altLang="en-US" sz="1050" dirty="0">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DLIM </a:t>
            </a:r>
            <a:r>
              <a:rPr lang="zh-TW" altLang="en-US"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資料前處理階段</a:t>
            </a:r>
            <a:endParaRPr kumimoji="1" lang="en-US" altLang="zh-TW" sz="1050" dirty="0">
              <a:latin typeface="Times New Roman" panose="02020603050405020304" pitchFamily="18" charset="0"/>
              <a:ea typeface="Microsoft JhengHei" panose="020B0604030504040204" pitchFamily="34" charset="-120"/>
              <a:cs typeface="Times New Roman" panose="02020603050405020304" pitchFamily="18" charset="0"/>
            </a:endParaRPr>
          </a:p>
        </p:txBody>
      </p:sp>
      <p:pic>
        <p:nvPicPr>
          <p:cNvPr id="3" name="圖片 2">
            <a:extLst>
              <a:ext uri="{FF2B5EF4-FFF2-40B4-BE49-F238E27FC236}">
                <a16:creationId xmlns:a16="http://schemas.microsoft.com/office/drawing/2014/main" id="{D7E0FEFE-4E54-A8E1-6A11-259403E4D689}"/>
              </a:ext>
            </a:extLst>
          </p:cNvPr>
          <p:cNvPicPr>
            <a:picLocks noChangeAspect="1"/>
          </p:cNvPicPr>
          <p:nvPr/>
        </p:nvPicPr>
        <p:blipFill>
          <a:blip r:embed="rId3"/>
          <a:stretch>
            <a:fillRect/>
          </a:stretch>
        </p:blipFill>
        <p:spPr>
          <a:xfrm>
            <a:off x="1254121" y="1661884"/>
            <a:ext cx="6635758" cy="2346214"/>
          </a:xfrm>
          <a:prstGeom prst="rect">
            <a:avLst/>
          </a:prstGeom>
        </p:spPr>
      </p:pic>
      <p:sp>
        <p:nvSpPr>
          <p:cNvPr id="4" name="矩形 3">
            <a:extLst>
              <a:ext uri="{FF2B5EF4-FFF2-40B4-BE49-F238E27FC236}">
                <a16:creationId xmlns:a16="http://schemas.microsoft.com/office/drawing/2014/main" id="{06D7A143-09E4-19BB-D258-5A8FFDDA9D30}"/>
              </a:ext>
            </a:extLst>
          </p:cNvPr>
          <p:cNvSpPr/>
          <p:nvPr/>
        </p:nvSpPr>
        <p:spPr>
          <a:xfrm flipV="1">
            <a:off x="723016" y="1000460"/>
            <a:ext cx="2052457" cy="50321"/>
          </a:xfrm>
          <a:prstGeom prst="rect">
            <a:avLst/>
          </a:prstGeom>
          <a:solidFill>
            <a:srgbClr val="99C8E6">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8" name="文字方塊 7">
            <a:extLst>
              <a:ext uri="{FF2B5EF4-FFF2-40B4-BE49-F238E27FC236}">
                <a16:creationId xmlns:a16="http://schemas.microsoft.com/office/drawing/2014/main" id="{F1DEC6E6-5C26-7644-B291-8DE51FA3E64A}"/>
              </a:ext>
            </a:extLst>
          </p:cNvPr>
          <p:cNvSpPr txBox="1"/>
          <p:nvPr/>
        </p:nvSpPr>
        <p:spPr>
          <a:xfrm>
            <a:off x="864027" y="772483"/>
            <a:ext cx="5095709" cy="338554"/>
          </a:xfrm>
          <a:prstGeom prst="rect">
            <a:avLst/>
          </a:prstGeom>
          <a:noFill/>
        </p:spPr>
        <p:txBody>
          <a:bodyPr wrap="square" rtlCol="0">
            <a:spAutoFit/>
          </a:bodyPr>
          <a:lstStyle/>
          <a:p>
            <a:r>
              <a:rPr kumimoji="1" lang="en-US" altLang="zh-TW" sz="1600" b="1" dirty="0">
                <a:latin typeface="Times New Roman" panose="02020603050405020304" pitchFamily="18" charset="0"/>
                <a:cs typeface="Times New Roman" panose="02020603050405020304" pitchFamily="18" charset="0"/>
              </a:rPr>
              <a:t>3.3 </a:t>
            </a:r>
            <a:r>
              <a:rPr kumimoji="1" lang="zh-TW" altLang="en-US" sz="1600" b="1" dirty="0">
                <a:latin typeface="Times New Roman" panose="02020603050405020304" pitchFamily="18" charset="0"/>
                <a:cs typeface="Times New Roman" panose="02020603050405020304" pitchFamily="18" charset="0"/>
              </a:rPr>
              <a:t>前處理 </a:t>
            </a:r>
            <a:r>
              <a:rPr kumimoji="1" lang="en-US" altLang="zh-TW" sz="1600" b="1" dirty="0">
                <a:latin typeface="Times New Roman" panose="02020603050405020304" pitchFamily="18" charset="0"/>
                <a:cs typeface="Times New Roman" panose="02020603050405020304" pitchFamily="18" charset="0"/>
              </a:rPr>
              <a:t>– DLIM</a:t>
            </a:r>
            <a:endParaRPr kumimoji="1" lang="zh-TW" altLang="en-US" sz="1600" b="1" dirty="0">
              <a:latin typeface="Arial" panose="020B0604020202020204" pitchFamily="34" charset="0"/>
              <a:cs typeface="Arial" panose="020B0604020202020204" pitchFamily="34" charset="0"/>
            </a:endParaRPr>
          </a:p>
        </p:txBody>
      </p:sp>
      <p:sp>
        <p:nvSpPr>
          <p:cNvPr id="15" name="Google Shape;1616;p32">
            <a:extLst>
              <a:ext uri="{FF2B5EF4-FFF2-40B4-BE49-F238E27FC236}">
                <a16:creationId xmlns:a16="http://schemas.microsoft.com/office/drawing/2014/main" id="{57BB748C-D456-4BB3-8865-3E75CAE98E93}"/>
              </a:ext>
            </a:extLst>
          </p:cNvPr>
          <p:cNvSpPr/>
          <p:nvPr/>
        </p:nvSpPr>
        <p:spPr>
          <a:xfrm>
            <a:off x="4892820" y="0"/>
            <a:ext cx="892500" cy="561300"/>
          </a:xfrm>
          <a:prstGeom prst="rect">
            <a:avLst/>
          </a:prstGeom>
          <a:solidFill>
            <a:srgbClr val="8FB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235;p30">
            <a:hlinkClick r:id="rId4" action="ppaction://hlinksldjump"/>
            <a:extLst>
              <a:ext uri="{FF2B5EF4-FFF2-40B4-BE49-F238E27FC236}">
                <a16:creationId xmlns:a16="http://schemas.microsoft.com/office/drawing/2014/main" id="{644DEA50-A68F-4482-B757-2F03591F7BA5}"/>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研究方法</a:t>
            </a:r>
          </a:p>
        </p:txBody>
      </p:sp>
      <p:sp>
        <p:nvSpPr>
          <p:cNvPr id="17" name="Google Shape;236;p30">
            <a:hlinkClick r:id="rId5" action="ppaction://hlinksldjump"/>
            <a:extLst>
              <a:ext uri="{FF2B5EF4-FFF2-40B4-BE49-F238E27FC236}">
                <a16:creationId xmlns:a16="http://schemas.microsoft.com/office/drawing/2014/main" id="{DDC6B6B2-98B0-4934-9BBF-AB0183EF9947}"/>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文獻探討</a:t>
            </a:r>
          </a:p>
        </p:txBody>
      </p:sp>
      <p:sp>
        <p:nvSpPr>
          <p:cNvPr id="18" name="Google Shape;237;p30">
            <a:hlinkClick r:id="rId6" action="ppaction://hlinksldjump"/>
            <a:extLst>
              <a:ext uri="{FF2B5EF4-FFF2-40B4-BE49-F238E27FC236}">
                <a16:creationId xmlns:a16="http://schemas.microsoft.com/office/drawing/2014/main" id="{F95D4144-D03B-4AEB-B95A-DD3099C7329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19" name="Google Shape;239;p30">
            <a:hlinkClick r:id="" action="ppaction://noaction"/>
            <a:extLst>
              <a:ext uri="{FF2B5EF4-FFF2-40B4-BE49-F238E27FC236}">
                <a16:creationId xmlns:a16="http://schemas.microsoft.com/office/drawing/2014/main" id="{6D252EBB-A7A6-4D8A-AA73-A380FB3D557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實驗結果</a:t>
            </a:r>
          </a:p>
        </p:txBody>
      </p:sp>
      <p:sp>
        <p:nvSpPr>
          <p:cNvPr id="20" name="Google Shape;240;p30">
            <a:hlinkClick r:id="" action="ppaction://noaction"/>
            <a:extLst>
              <a:ext uri="{FF2B5EF4-FFF2-40B4-BE49-F238E27FC236}">
                <a16:creationId xmlns:a16="http://schemas.microsoft.com/office/drawing/2014/main" id="{2823BECB-FB20-4FD9-A8BB-A6903FAE87F3}"/>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實驗設計</a:t>
            </a:r>
          </a:p>
        </p:txBody>
      </p:sp>
      <p:sp>
        <p:nvSpPr>
          <p:cNvPr id="21" name="Google Shape;237;p30">
            <a:hlinkClick r:id="rId6" action="ppaction://hlinksldjump"/>
            <a:extLst>
              <a:ext uri="{FF2B5EF4-FFF2-40B4-BE49-F238E27FC236}">
                <a16:creationId xmlns:a16="http://schemas.microsoft.com/office/drawing/2014/main" id="{ADA378C9-C2D2-4935-B00A-C6E7F670CED3}"/>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22" name="矩形 21">
            <a:extLst>
              <a:ext uri="{FF2B5EF4-FFF2-40B4-BE49-F238E27FC236}">
                <a16:creationId xmlns:a16="http://schemas.microsoft.com/office/drawing/2014/main" id="{378C8849-FDEF-420A-B47D-CC5E79A5B1C3}"/>
              </a:ext>
            </a:extLst>
          </p:cNvPr>
          <p:cNvSpPr/>
          <p:nvPr/>
        </p:nvSpPr>
        <p:spPr>
          <a:xfrm>
            <a:off x="1254121" y="3340426"/>
            <a:ext cx="6635758" cy="66767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33129DD5-B8C5-4354-BADC-8E3749A16EAB}"/>
              </a:ext>
            </a:extLst>
          </p:cNvPr>
          <p:cNvSpPr/>
          <p:nvPr/>
        </p:nvSpPr>
        <p:spPr>
          <a:xfrm>
            <a:off x="1254121" y="2033431"/>
            <a:ext cx="6635758" cy="130699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5" name="文字方塊 24">
                <a:extLst>
                  <a:ext uri="{FF2B5EF4-FFF2-40B4-BE49-F238E27FC236}">
                    <a16:creationId xmlns:a16="http://schemas.microsoft.com/office/drawing/2014/main" id="{11352F36-C251-4EE3-80B2-E1F21F14B179}"/>
                  </a:ext>
                </a:extLst>
              </p:cNvPr>
              <p:cNvSpPr txBox="1"/>
              <p:nvPr/>
            </p:nvSpPr>
            <p:spPr>
              <a:xfrm>
                <a:off x="5296087" y="916657"/>
                <a:ext cx="4439653" cy="54925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bSup>
                        <m:sSubSupPr>
                          <m:ctrlPr>
                            <a:rPr kumimoji="1" lang="en-US" altLang="zh-TW" i="1" smtClean="0">
                              <a:latin typeface="Cambria Math" panose="02040503050406030204" pitchFamily="18" charset="0"/>
                            </a:rPr>
                          </m:ctrlPr>
                        </m:sSubSupPr>
                        <m:e>
                          <m:r>
                            <a:rPr kumimoji="1" lang="en-US" altLang="zh-TW" b="0" i="1" smtClean="0">
                              <a:latin typeface="Cambria Math" panose="02040503050406030204" pitchFamily="18" charset="0"/>
                            </a:rPr>
                            <m:t>𝐵</m:t>
                          </m:r>
                        </m:e>
                        <m:sub>
                          <m:r>
                            <a:rPr kumimoji="1" lang="en-US" altLang="zh-TW" b="0" i="1" smtClean="0">
                              <a:latin typeface="Cambria Math" panose="02040503050406030204" pitchFamily="18" charset="0"/>
                            </a:rPr>
                            <m:t>𝑖</m:t>
                          </m:r>
                        </m:sub>
                        <m:sup>
                          <m:r>
                            <a:rPr kumimoji="1" lang="en-US" altLang="zh-TW" b="0" i="1" smtClean="0">
                              <a:latin typeface="Cambria Math" panose="02040503050406030204" pitchFamily="18" charset="0"/>
                            </a:rPr>
                            <m:t>𝑢</m:t>
                          </m:r>
                        </m:sup>
                      </m:sSubSup>
                      <m:r>
                        <a:rPr kumimoji="1" lang="en-US" altLang="zh-TW" b="0" i="1" smtClean="0">
                          <a:latin typeface="Cambria Math" panose="02040503050406030204" pitchFamily="18" charset="0"/>
                        </a:rPr>
                        <m:t>=</m:t>
                      </m:r>
                      <m:f>
                        <m:fPr>
                          <m:ctrlPr>
                            <a:rPr kumimoji="1" lang="en-US" altLang="zh-TW" b="0" i="1" smtClean="0">
                              <a:latin typeface="Cambria Math" panose="02040503050406030204" pitchFamily="18" charset="0"/>
                            </a:rPr>
                          </m:ctrlPr>
                        </m:fPr>
                        <m:num>
                          <m:r>
                            <a:rPr kumimoji="1" lang="en-US" altLang="zh-TW" b="0" i="1" smtClean="0">
                              <a:latin typeface="Cambria Math" panose="02040503050406030204" pitchFamily="18" charset="0"/>
                            </a:rPr>
                            <m:t>1</m:t>
                          </m:r>
                        </m:num>
                        <m:den>
                          <m:r>
                            <a:rPr kumimoji="1" lang="en-US" altLang="zh-TW" b="0" i="1" smtClean="0">
                              <a:latin typeface="Cambria Math" panose="02040503050406030204" pitchFamily="18" charset="0"/>
                            </a:rPr>
                            <m:t>𝑛</m:t>
                          </m:r>
                        </m:den>
                      </m:f>
                      <m:nary>
                        <m:naryPr>
                          <m:chr m:val="∑"/>
                          <m:limLoc m:val="subSup"/>
                          <m:ctrlPr>
                            <a:rPr kumimoji="1" lang="en-US" altLang="zh-TW" b="0" i="1" smtClean="0">
                              <a:latin typeface="Cambria Math" panose="02040503050406030204" pitchFamily="18" charset="0"/>
                            </a:rPr>
                          </m:ctrlPr>
                        </m:naryPr>
                        <m:sub>
                          <m:r>
                            <m:rPr>
                              <m:brk m:alnAt="25"/>
                            </m:rPr>
                            <a:rPr kumimoji="1" lang="en-US" altLang="zh-TW" b="0" i="1" smtClean="0">
                              <a:latin typeface="Cambria Math" panose="02040503050406030204" pitchFamily="18" charset="0"/>
                            </a:rPr>
                            <m:t>𝑗</m:t>
                          </m:r>
                          <m:r>
                            <a:rPr kumimoji="1" lang="en-US" altLang="zh-TW" b="0" i="1" smtClean="0">
                              <a:latin typeface="Cambria Math" panose="02040503050406030204" pitchFamily="18" charset="0"/>
                            </a:rPr>
                            <m:t>=1</m:t>
                          </m:r>
                        </m:sub>
                        <m:sup>
                          <m:r>
                            <a:rPr kumimoji="1" lang="en-US" altLang="zh-TW" b="0" i="1" smtClean="0">
                              <a:latin typeface="Cambria Math" panose="02040503050406030204" pitchFamily="18" charset="0"/>
                            </a:rPr>
                            <m:t>𝑛</m:t>
                          </m:r>
                        </m:sup>
                        <m:e>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𝐼</m:t>
                              </m:r>
                            </m:e>
                            <m:sub>
                              <m:sSubSup>
                                <m:sSubSupPr>
                                  <m:ctrlPr>
                                    <a:rPr kumimoji="1" lang="en-US" altLang="zh-TW" b="0" i="1" smtClean="0">
                                      <a:latin typeface="Cambria Math" panose="02040503050406030204" pitchFamily="18" charset="0"/>
                                    </a:rPr>
                                  </m:ctrlPr>
                                </m:sSubSupPr>
                                <m:e>
                                  <m:r>
                                    <a:rPr kumimoji="1" lang="en-US" altLang="zh-TW" b="0" i="1" smtClean="0">
                                      <a:latin typeface="Cambria Math" panose="02040503050406030204" pitchFamily="18" charset="0"/>
                                    </a:rPr>
                                    <m:t>𝑖</m:t>
                                  </m:r>
                                </m:e>
                                <m:sub>
                                  <m:r>
                                    <a:rPr kumimoji="1" lang="en-US" altLang="zh-TW" b="0" i="1" smtClean="0">
                                      <a:latin typeface="Cambria Math" panose="02040503050406030204" pitchFamily="18" charset="0"/>
                                    </a:rPr>
                                    <m:t>𝑗</m:t>
                                  </m:r>
                                </m:sub>
                                <m:sup>
                                  <m:r>
                                    <a:rPr kumimoji="1" lang="en-US" altLang="zh-TW" b="0" i="1" smtClean="0">
                                      <a:latin typeface="Cambria Math" panose="02040503050406030204" pitchFamily="18" charset="0"/>
                                    </a:rPr>
                                    <m:t>𝑢</m:t>
                                  </m:r>
                                </m:sup>
                              </m:sSubSup>
                            </m:sub>
                          </m:sSub>
                        </m:e>
                      </m:nary>
                    </m:oMath>
                  </m:oMathPara>
                </a14:m>
                <a:endParaRPr kumimoji="1" lang="zh-TW" altLang="en-US" dirty="0">
                  <a:latin typeface="Times New Roman" panose="02020603050405020304" pitchFamily="18" charset="0"/>
                  <a:ea typeface="Microsoft JhengHei" panose="020B0604030504040204" pitchFamily="34" charset="-120"/>
                  <a:cs typeface="Times New Roman" panose="02020603050405020304" pitchFamily="18" charset="0"/>
                </a:endParaRPr>
              </a:p>
            </p:txBody>
          </p:sp>
        </mc:Choice>
        <mc:Fallback xmlns="">
          <p:sp>
            <p:nvSpPr>
              <p:cNvPr id="25" name="文字方塊 24">
                <a:extLst>
                  <a:ext uri="{FF2B5EF4-FFF2-40B4-BE49-F238E27FC236}">
                    <a16:creationId xmlns:a16="http://schemas.microsoft.com/office/drawing/2014/main" id="{11352F36-C251-4EE3-80B2-E1F21F14B179}"/>
                  </a:ext>
                </a:extLst>
              </p:cNvPr>
              <p:cNvSpPr txBox="1">
                <a:spLocks noRot="1" noChangeAspect="1" noMove="1" noResize="1" noEditPoints="1" noAdjustHandles="1" noChangeArrowheads="1" noChangeShapeType="1" noTextEdit="1"/>
              </p:cNvSpPr>
              <p:nvPr/>
            </p:nvSpPr>
            <p:spPr>
              <a:xfrm>
                <a:off x="5296087" y="916657"/>
                <a:ext cx="4439653" cy="549253"/>
              </a:xfrm>
              <a:prstGeom prst="rect">
                <a:avLst/>
              </a:prstGeom>
              <a:blipFill>
                <a:blip r:embed="rId7"/>
                <a:stretch>
                  <a:fillRect t="-132222" b="-196667"/>
                </a:stretch>
              </a:blipFill>
            </p:spPr>
            <p:txBody>
              <a:bodyPr/>
              <a:lstStyle/>
              <a:p>
                <a:r>
                  <a:rPr lang="zh-TW" altLang="en-US">
                    <a:noFill/>
                  </a:rPr>
                  <a:t> </a:t>
                </a:r>
              </a:p>
            </p:txBody>
          </p:sp>
        </mc:Fallback>
      </mc:AlternateContent>
      <p:cxnSp>
        <p:nvCxnSpPr>
          <p:cNvPr id="11" name="接點: 肘形 10">
            <a:extLst>
              <a:ext uri="{FF2B5EF4-FFF2-40B4-BE49-F238E27FC236}">
                <a16:creationId xmlns:a16="http://schemas.microsoft.com/office/drawing/2014/main" id="{BB2A297F-1236-4857-ACD2-A89F3D836A18}"/>
              </a:ext>
            </a:extLst>
          </p:cNvPr>
          <p:cNvCxnSpPr>
            <a:cxnSpLocks/>
          </p:cNvCxnSpPr>
          <p:nvPr/>
        </p:nvCxnSpPr>
        <p:spPr>
          <a:xfrm rot="5400000" flipH="1" flipV="1">
            <a:off x="5758692" y="1918131"/>
            <a:ext cx="884931" cy="3"/>
          </a:xfrm>
          <a:prstGeom prst="bentConnector3">
            <a:avLst>
              <a:gd name="adj1" fmla="val 50000"/>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文字方塊 31">
                <a:extLst>
                  <a:ext uri="{FF2B5EF4-FFF2-40B4-BE49-F238E27FC236}">
                    <a16:creationId xmlns:a16="http://schemas.microsoft.com/office/drawing/2014/main" id="{11B10D76-90E5-4F70-9909-7253AF977721}"/>
                  </a:ext>
                </a:extLst>
              </p:cNvPr>
              <p:cNvSpPr txBox="1"/>
              <p:nvPr/>
            </p:nvSpPr>
            <p:spPr>
              <a:xfrm>
                <a:off x="6388822" y="1380339"/>
                <a:ext cx="2042513" cy="246221"/>
              </a:xfrm>
              <a:prstGeom prst="rect">
                <a:avLst/>
              </a:prstGeom>
              <a:noFill/>
            </p:spPr>
            <p:txBody>
              <a:bodyPr wrap="square" rtlCol="0">
                <a:spAutoFit/>
              </a:bodyPr>
              <a:lstStyle/>
              <a:p>
                <a:r>
                  <a:rPr lang="zh-TW" altLang="en-US" sz="1000" b="1" dirty="0">
                    <a:solidFill>
                      <a:srgbClr val="002060"/>
                    </a:solidFill>
                    <a:latin typeface="Times New Roman" panose="02020603050405020304" pitchFamily="18" charset="0"/>
                    <a:ea typeface="Microsoft JhengHei" panose="020B0604030504040204" pitchFamily="34" charset="-120"/>
                    <a:cs typeface="Times New Roman" panose="02020603050405020304" pitchFamily="18" charset="0"/>
                  </a:rPr>
                  <a:t>購物籃中第 </a:t>
                </a:r>
                <a14:m>
                  <m:oMath xmlns:m="http://schemas.openxmlformats.org/officeDocument/2006/math">
                    <m:r>
                      <a:rPr lang="en-US" altLang="zh-TW" sz="1000" b="1" i="1" dirty="0" smtClean="0">
                        <a:solidFill>
                          <a:srgbClr val="002060"/>
                        </a:solidFill>
                        <a:latin typeface="Cambria Math" panose="02040503050406030204" pitchFamily="18" charset="0"/>
                        <a:ea typeface="Microsoft JhengHei" panose="020B0604030504040204" pitchFamily="34" charset="-120"/>
                        <a:cs typeface="Times New Roman" panose="02020603050405020304" pitchFamily="18" charset="0"/>
                      </a:rPr>
                      <m:t>𝒋</m:t>
                    </m:r>
                  </m:oMath>
                </a14:m>
                <a:r>
                  <a:rPr lang="zh-TW" altLang="en-US" sz="1000" b="1" dirty="0">
                    <a:solidFill>
                      <a:srgbClr val="002060"/>
                    </a:solidFill>
                    <a:latin typeface="Times New Roman" panose="02020603050405020304" pitchFamily="18" charset="0"/>
                    <a:ea typeface="Microsoft JhengHei" panose="020B0604030504040204" pitchFamily="34" charset="-120"/>
                    <a:cs typeface="Times New Roman" panose="02020603050405020304" pitchFamily="18" charset="0"/>
                  </a:rPr>
                  <a:t> 個項目的嵌入向量</a:t>
                </a:r>
                <a:endParaRPr lang="zh-TW" altLang="en-US" sz="1000" b="1" dirty="0">
                  <a:solidFill>
                    <a:srgbClr val="002060"/>
                  </a:solidFill>
                  <a:latin typeface="微軟正黑體" panose="020B0604030504040204" pitchFamily="34" charset="-120"/>
                  <a:ea typeface="微軟正黑體" panose="020B0604030504040204" pitchFamily="34" charset="-120"/>
                </a:endParaRPr>
              </a:p>
            </p:txBody>
          </p:sp>
        </mc:Choice>
        <mc:Fallback xmlns="">
          <p:sp>
            <p:nvSpPr>
              <p:cNvPr id="32" name="文字方塊 31">
                <a:extLst>
                  <a:ext uri="{FF2B5EF4-FFF2-40B4-BE49-F238E27FC236}">
                    <a16:creationId xmlns:a16="http://schemas.microsoft.com/office/drawing/2014/main" id="{11B10D76-90E5-4F70-9909-7253AF977721}"/>
                  </a:ext>
                </a:extLst>
              </p:cNvPr>
              <p:cNvSpPr txBox="1">
                <a:spLocks noRot="1" noChangeAspect="1" noMove="1" noResize="1" noEditPoints="1" noAdjustHandles="1" noChangeArrowheads="1" noChangeShapeType="1" noTextEdit="1"/>
              </p:cNvSpPr>
              <p:nvPr/>
            </p:nvSpPr>
            <p:spPr>
              <a:xfrm>
                <a:off x="6388822" y="1380339"/>
                <a:ext cx="2042513" cy="246221"/>
              </a:xfrm>
              <a:prstGeom prst="rect">
                <a:avLst/>
              </a:prstGeom>
              <a:blipFill>
                <a:blip r:embed="rId8"/>
                <a:stretch>
                  <a:fillRect b="-9756"/>
                </a:stretch>
              </a:blipFill>
            </p:spPr>
            <p:txBody>
              <a:bodyPr/>
              <a:lstStyle/>
              <a:p>
                <a:r>
                  <a:rPr lang="zh-TW" altLang="en-US">
                    <a:noFill/>
                  </a:rPr>
                  <a:t> </a:t>
                </a:r>
              </a:p>
            </p:txBody>
          </p:sp>
        </mc:Fallback>
      </mc:AlternateContent>
      <p:sp>
        <p:nvSpPr>
          <p:cNvPr id="40" name="矩形 39">
            <a:extLst>
              <a:ext uri="{FF2B5EF4-FFF2-40B4-BE49-F238E27FC236}">
                <a16:creationId xmlns:a16="http://schemas.microsoft.com/office/drawing/2014/main" id="{1A47B7E3-798B-4430-8AB2-0E69B4F8B995}"/>
              </a:ext>
            </a:extLst>
          </p:cNvPr>
          <p:cNvSpPr/>
          <p:nvPr/>
        </p:nvSpPr>
        <p:spPr>
          <a:xfrm flipV="1">
            <a:off x="6479211" y="1337041"/>
            <a:ext cx="245239" cy="45719"/>
          </a:xfrm>
          <a:prstGeom prst="rect">
            <a:avLst/>
          </a:prstGeom>
          <a:solidFill>
            <a:srgbClr val="99C8E6">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1" name="矩形 40">
            <a:extLst>
              <a:ext uri="{FF2B5EF4-FFF2-40B4-BE49-F238E27FC236}">
                <a16:creationId xmlns:a16="http://schemas.microsoft.com/office/drawing/2014/main" id="{4A3365D4-FAE3-4E37-8E01-74B1CF00A9BA}"/>
              </a:ext>
            </a:extLst>
          </p:cNvPr>
          <p:cNvSpPr/>
          <p:nvPr/>
        </p:nvSpPr>
        <p:spPr>
          <a:xfrm flipV="1">
            <a:off x="6156848" y="1051226"/>
            <a:ext cx="197300" cy="45719"/>
          </a:xfrm>
          <a:prstGeom prst="rect">
            <a:avLst/>
          </a:prstGeom>
          <a:solidFill>
            <a:srgbClr val="C00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rgbClr val="C00000"/>
              </a:solidFill>
            </a:endParaRPr>
          </a:p>
        </p:txBody>
      </p:sp>
      <p:sp>
        <p:nvSpPr>
          <p:cNvPr id="42" name="文字方塊 41">
            <a:extLst>
              <a:ext uri="{FF2B5EF4-FFF2-40B4-BE49-F238E27FC236}">
                <a16:creationId xmlns:a16="http://schemas.microsoft.com/office/drawing/2014/main" id="{176E738B-BB45-4C5E-86BC-387FAAAA9E22}"/>
              </a:ext>
            </a:extLst>
          </p:cNvPr>
          <p:cNvSpPr txBox="1"/>
          <p:nvPr/>
        </p:nvSpPr>
        <p:spPr>
          <a:xfrm>
            <a:off x="6319322" y="900266"/>
            <a:ext cx="1385421" cy="246221"/>
          </a:xfrm>
          <a:prstGeom prst="rect">
            <a:avLst/>
          </a:prstGeom>
          <a:noFill/>
        </p:spPr>
        <p:txBody>
          <a:bodyPr wrap="square" rtlCol="0">
            <a:spAutoFit/>
          </a:bodyPr>
          <a:lstStyle/>
          <a:p>
            <a:r>
              <a:rPr lang="zh-TW" altLang="en-US" sz="1000" b="1"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rPr>
              <a:t>該購物籃的項目數量</a:t>
            </a:r>
            <a:endParaRPr lang="zh-TW" altLang="en-US" sz="1000" b="1" dirty="0">
              <a:solidFill>
                <a:srgbClr val="C00000"/>
              </a:solidFill>
              <a:latin typeface="微軟正黑體" panose="020B0604030504040204" pitchFamily="34" charset="-120"/>
              <a:ea typeface="微軟正黑體" panose="020B0604030504040204" pitchFamily="34" charset="-120"/>
            </a:endParaRPr>
          </a:p>
        </p:txBody>
      </p:sp>
      <p:sp>
        <p:nvSpPr>
          <p:cNvPr id="26" name="文字方塊 25">
            <a:extLst>
              <a:ext uri="{FF2B5EF4-FFF2-40B4-BE49-F238E27FC236}">
                <a16:creationId xmlns:a16="http://schemas.microsoft.com/office/drawing/2014/main" id="{9E640AD6-5A47-470B-9A73-03A5957E86FE}"/>
              </a:ext>
            </a:extLst>
          </p:cNvPr>
          <p:cNvSpPr txBox="1"/>
          <p:nvPr/>
        </p:nvSpPr>
        <p:spPr>
          <a:xfrm>
            <a:off x="8539718" y="4872599"/>
            <a:ext cx="604282" cy="246221"/>
          </a:xfrm>
          <a:prstGeom prst="rect">
            <a:avLst/>
          </a:prstGeom>
          <a:noFill/>
        </p:spPr>
        <p:txBody>
          <a:bodyPr wrap="square" rtlCol="0">
            <a:spAutoFit/>
          </a:bodyPr>
          <a:lstStyle/>
          <a:p>
            <a:pPr algn="ctr"/>
            <a:r>
              <a:rPr lang="en-US" altLang="zh-TW" sz="1000" b="1" dirty="0">
                <a:latin typeface="Times New Roman" panose="02020603050405020304" pitchFamily="18" charset="0"/>
                <a:cs typeface="Times New Roman" panose="02020603050405020304" pitchFamily="18" charset="0"/>
              </a:rPr>
              <a:t>23 / 57</a:t>
            </a:r>
            <a:endParaRPr lang="zh-TW" altLang="en-US" sz="1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3286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5" grpId="0"/>
      <p:bldP spid="32" grpId="0"/>
      <p:bldP spid="40" grpId="0" animBg="1"/>
      <p:bldP spid="41" grpId="0" animBg="1"/>
      <p:bldP spid="4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矩形 2">
            <a:extLst>
              <a:ext uri="{FF2B5EF4-FFF2-40B4-BE49-F238E27FC236}">
                <a16:creationId xmlns:a16="http://schemas.microsoft.com/office/drawing/2014/main" id="{73352D37-C4E2-F59A-B21E-D49B05CA815E}"/>
              </a:ext>
            </a:extLst>
          </p:cNvPr>
          <p:cNvSpPr/>
          <p:nvPr/>
        </p:nvSpPr>
        <p:spPr>
          <a:xfrm>
            <a:off x="723016" y="988593"/>
            <a:ext cx="4293484" cy="45719"/>
          </a:xfrm>
          <a:prstGeom prst="rect">
            <a:avLst/>
          </a:prstGeom>
          <a:solidFill>
            <a:srgbClr val="99C8E6">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 name="文字方塊 3">
            <a:extLst>
              <a:ext uri="{FF2B5EF4-FFF2-40B4-BE49-F238E27FC236}">
                <a16:creationId xmlns:a16="http://schemas.microsoft.com/office/drawing/2014/main" id="{5F18ED62-30D0-B23A-3A11-3312052D1857}"/>
              </a:ext>
            </a:extLst>
          </p:cNvPr>
          <p:cNvSpPr txBox="1"/>
          <p:nvPr/>
        </p:nvSpPr>
        <p:spPr>
          <a:xfrm>
            <a:off x="864027" y="772483"/>
            <a:ext cx="5330537" cy="338554"/>
          </a:xfrm>
          <a:prstGeom prst="rect">
            <a:avLst/>
          </a:prstGeom>
          <a:noFill/>
        </p:spPr>
        <p:txBody>
          <a:bodyPr wrap="square" rtlCol="0">
            <a:spAutoFit/>
          </a:bodyPr>
          <a:lstStyle/>
          <a:p>
            <a:r>
              <a:rPr kumimoji="1" lang="en-US" altLang="zh-TW" sz="1600" b="1" dirty="0">
                <a:latin typeface="Times New Roman" panose="02020603050405020304" pitchFamily="18" charset="0"/>
                <a:cs typeface="Times New Roman" panose="02020603050405020304" pitchFamily="18" charset="0"/>
              </a:rPr>
              <a:t>3.4 KIM</a:t>
            </a:r>
            <a:r>
              <a:rPr kumimoji="1" lang="zh-TW" altLang="en-US" sz="1600" b="1" dirty="0">
                <a:latin typeface="Times New Roman" panose="02020603050405020304" pitchFamily="18" charset="0"/>
                <a:cs typeface="Times New Roman" panose="02020603050405020304" pitchFamily="18" charset="0"/>
              </a:rPr>
              <a:t>（</a:t>
            </a:r>
            <a:r>
              <a:rPr kumimoji="1" lang="en-US" altLang="zh-TW" sz="1600" b="1" dirty="0">
                <a:latin typeface="Times New Roman" panose="02020603050405020304" pitchFamily="18" charset="0"/>
                <a:cs typeface="Times New Roman" panose="02020603050405020304" pitchFamily="18" charset="0"/>
              </a:rPr>
              <a:t>KNN-based Information Module</a:t>
            </a:r>
            <a:r>
              <a:rPr kumimoji="1" lang="zh-TW" altLang="en-US" sz="1600" b="1" dirty="0">
                <a:latin typeface="Times New Roman" panose="02020603050405020304" pitchFamily="18" charset="0"/>
                <a:cs typeface="Times New Roman" panose="02020603050405020304" pitchFamily="18" charset="0"/>
              </a:rPr>
              <a:t>）</a:t>
            </a:r>
            <a:endParaRPr kumimoji="1" lang="en-US" altLang="zh-TW" sz="16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56594A6B-7A00-FC34-B91A-35ED1CE8119B}"/>
                  </a:ext>
                </a:extLst>
              </p:cNvPr>
              <p:cNvSpPr txBox="1"/>
              <p:nvPr/>
            </p:nvSpPr>
            <p:spPr>
              <a:xfrm>
                <a:off x="767935" y="1147292"/>
                <a:ext cx="7512038" cy="2879634"/>
              </a:xfrm>
              <a:prstGeom prst="rect">
                <a:avLst/>
              </a:prstGeom>
              <a:noFill/>
            </p:spPr>
            <p:txBody>
              <a:bodyPr wrap="square" rtlCol="0">
                <a:spAutoFit/>
              </a:bodyPr>
              <a:lstStyle/>
              <a:p>
                <a:pPr marL="171450" indent="-171450" algn="just">
                  <a:lnSpc>
                    <a:spcPct val="150000"/>
                  </a:lnSpc>
                  <a:buFont typeface="Arial" panose="020B0604020202020204" pitchFamily="34" charset="0"/>
                  <a:buChar char="•"/>
                </a:pPr>
                <a:r>
                  <a:rPr lang="zh-TW" altLang="en-US"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前處理階段：獲得</a:t>
                </a:r>
                <a:r>
                  <a:rPr lang="zh-TW" altLang="en-US" dirty="0">
                    <a:latin typeface="Times New Roman" panose="02020603050405020304" pitchFamily="18" charset="0"/>
                    <a:ea typeface="Microsoft JhengHei" panose="020B0604030504040204" pitchFamily="34" charset="-120"/>
                    <a:cs typeface="Times New Roman" panose="02020603050405020304" pitchFamily="18" charset="0"/>
                  </a:rPr>
                  <a:t>目標用戶向量 </a:t>
                </a:r>
                <a14:m>
                  <m:oMath xmlns:m="http://schemas.openxmlformats.org/officeDocument/2006/math">
                    <m:sSubSup>
                      <m:sSubSupPr>
                        <m:ctrlPr>
                          <a:rPr lang="en-US" altLang="zh-TW" i="1">
                            <a:solidFill>
                              <a:schemeClr val="accent3">
                                <a:lumMod val="10000"/>
                              </a:schemeClr>
                            </a:solidFill>
                            <a:latin typeface="Cambria Math" panose="02040503050406030204" pitchFamily="18" charset="0"/>
                          </a:rPr>
                        </m:ctrlPr>
                      </m:sSubSupPr>
                      <m:e>
                        <m:r>
                          <a:rPr lang="en-US" altLang="zh-TW" i="1">
                            <a:solidFill>
                              <a:schemeClr val="accent3">
                                <a:lumMod val="10000"/>
                              </a:schemeClr>
                            </a:solidFill>
                            <a:latin typeface="Cambria Math" panose="02040503050406030204" pitchFamily="18" charset="0"/>
                          </a:rPr>
                          <m:t>𝑈</m:t>
                        </m:r>
                      </m:e>
                      <m:sub>
                        <m:r>
                          <a:rPr lang="en-US" altLang="zh-TW" i="1">
                            <a:solidFill>
                              <a:schemeClr val="accent3">
                                <a:lumMod val="10000"/>
                              </a:schemeClr>
                            </a:solidFill>
                            <a:latin typeface="Cambria Math" panose="02040503050406030204" pitchFamily="18" charset="0"/>
                          </a:rPr>
                          <m:t>𝑡𝑎𝑟𝑔𝑒𝑡</m:t>
                        </m:r>
                      </m:sub>
                      <m:sup>
                        <m:r>
                          <a:rPr lang="en-US" altLang="zh-TW" i="1">
                            <a:solidFill>
                              <a:schemeClr val="accent3">
                                <a:lumMod val="10000"/>
                              </a:schemeClr>
                            </a:solidFill>
                            <a:latin typeface="Cambria Math" panose="02040503050406030204" pitchFamily="18" charset="0"/>
                          </a:rPr>
                          <m:t>𝑘𝑛𝑛</m:t>
                        </m:r>
                      </m:sup>
                    </m:sSubSup>
                  </m:oMath>
                </a14:m>
                <a:r>
                  <a:rPr lang="zh-TW" altLang="en-US"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sym typeface="Times New Roman"/>
                  </a:rPr>
                  <a:t> 與 </a:t>
                </a:r>
                <a:r>
                  <a:rPr lang="en-US" altLang="zh-TW"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sym typeface="Times New Roman"/>
                  </a:rPr>
                  <a:t>K </a:t>
                </a:r>
                <a:r>
                  <a:rPr lang="zh-TW" altLang="en-US"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sym typeface="Times New Roman"/>
                  </a:rPr>
                  <a:t>個鄰居的平均向量 </a:t>
                </a:r>
                <a14:m>
                  <m:oMath xmlns:m="http://schemas.openxmlformats.org/officeDocument/2006/math">
                    <m:sSubSup>
                      <m:sSubSupPr>
                        <m:ctrlPr>
                          <a:rPr kumimoji="1" lang="en-US" altLang="zh-TW" i="1">
                            <a:latin typeface="Cambria Math" panose="02040503050406030204" pitchFamily="18" charset="0"/>
                          </a:rPr>
                        </m:ctrlPr>
                      </m:sSubSupPr>
                      <m:e>
                        <m:r>
                          <a:rPr kumimoji="1" lang="en-US" altLang="zh-TW" i="1">
                            <a:latin typeface="Cambria Math" panose="02040503050406030204" pitchFamily="18" charset="0"/>
                          </a:rPr>
                          <m:t>𝑈</m:t>
                        </m:r>
                      </m:e>
                      <m:sub>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𝑛𝑏𝑟</m:t>
                            </m:r>
                          </m:e>
                          <m:sub>
                            <m:r>
                              <a:rPr kumimoji="1" lang="en-US" altLang="zh-TW" i="1">
                                <a:latin typeface="Cambria Math" panose="02040503050406030204" pitchFamily="18" charset="0"/>
                              </a:rPr>
                              <m:t>𝑎𝑟𝑔</m:t>
                            </m:r>
                          </m:sub>
                        </m:sSub>
                      </m:sub>
                      <m:sup>
                        <m:r>
                          <a:rPr kumimoji="1" lang="en-US" altLang="zh-TW" i="1">
                            <a:latin typeface="Cambria Math" panose="02040503050406030204" pitchFamily="18" charset="0"/>
                          </a:rPr>
                          <m:t>𝑘𝑛𝑛</m:t>
                        </m:r>
                      </m:sup>
                    </m:sSubSup>
                  </m:oMath>
                </a14:m>
                <a:endParaRPr kumimoji="1" lang="en-US" altLang="zh-TW" dirty="0">
                  <a:latin typeface="Times New Roman" panose="02020603050405020304" pitchFamily="18" charset="0"/>
                </a:endParaRPr>
              </a:p>
              <a:p>
                <a:pPr marL="171450" indent="-171450" algn="just">
                  <a:lnSpc>
                    <a:spcPct val="150000"/>
                  </a:lnSpc>
                  <a:buFont typeface="Arial" panose="020B0604020202020204" pitchFamily="34" charset="0"/>
                  <a:buChar char="•"/>
                </a:pPr>
                <a:r>
                  <a:rPr lang="zh-TW" altLang="en-US" dirty="0">
                    <a:latin typeface="Times New Roman" panose="02020603050405020304" pitchFamily="18" charset="0"/>
                    <a:ea typeface="Microsoft JhengHei" panose="020B0604030504040204" pitchFamily="34" charset="-120"/>
                    <a:cs typeface="Times New Roman" panose="02020603050405020304" pitchFamily="18" charset="0"/>
                  </a:rPr>
                  <a:t>原始研究方法：以</a:t>
                </a:r>
                <a:r>
                  <a:rPr lang="zh-TW" altLang="en-US" b="1"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rPr>
                  <a:t>無學習的超參數</a:t>
                </a:r>
                <a:r>
                  <a:rPr lang="zh-TW" altLang="en-US" dirty="0">
                    <a:latin typeface="Times New Roman" panose="02020603050405020304" pitchFamily="18" charset="0"/>
                    <a:ea typeface="Microsoft JhengHei" panose="020B0604030504040204" pitchFamily="34" charset="-120"/>
                    <a:cs typeface="Times New Roman" panose="02020603050405020304" pitchFamily="18" charset="0"/>
                  </a:rPr>
                  <a:t>來決定自身與相似鄰居之間的重要性比例</a:t>
                </a:r>
                <a:endParaRPr lang="en-US" altLang="zh-TW" dirty="0">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zh-TW" altLang="en-US"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本研究：</a:t>
                </a:r>
                <a:r>
                  <a:rPr lang="zh-TW" altLang="en-US" dirty="0">
                    <a:latin typeface="Times New Roman" panose="02020603050405020304" pitchFamily="18" charset="0"/>
                    <a:ea typeface="Microsoft JhengHei" panose="020B0604030504040204" pitchFamily="34" charset="-120"/>
                    <a:cs typeface="Times New Roman" panose="02020603050405020304" pitchFamily="18" charset="0"/>
                  </a:rPr>
                  <a:t>以</a:t>
                </a:r>
                <a:r>
                  <a:rPr lang="zh-TW" altLang="en-US" b="1"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rPr>
                  <a:t>注意力機制來學習該參數</a:t>
                </a:r>
                <a:r>
                  <a:rPr lang="en-US" altLang="zh-TW" b="1"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rPr>
                  <a:t> </a:t>
                </a:r>
                <a14:m>
                  <m:oMath xmlns:m="http://schemas.openxmlformats.org/officeDocument/2006/math">
                    <m:r>
                      <a:rPr kumimoji="1" lang="en-US" altLang="zh-TW" b="1" i="1" smtClean="0">
                        <a:solidFill>
                          <a:srgbClr val="C00000"/>
                        </a:solidFill>
                        <a:latin typeface="Cambria Math" panose="02040503050406030204" pitchFamily="18" charset="0"/>
                        <a:ea typeface="Cambria Math" panose="02040503050406030204" pitchFamily="18" charset="0"/>
                      </a:rPr>
                      <m:t>∝ </m:t>
                    </m:r>
                  </m:oMath>
                </a14:m>
                <a:r>
                  <a:rPr lang="zh-TW" altLang="en-US" dirty="0">
                    <a:latin typeface="Times New Roman" panose="02020603050405020304" pitchFamily="18" charset="0"/>
                    <a:ea typeface="Microsoft JhengHei" panose="020B0604030504040204" pitchFamily="34" charset="-120"/>
                    <a:cs typeface="Times New Roman" panose="02020603050405020304" pitchFamily="18" charset="0"/>
                  </a:rPr>
                  <a:t>，找出更</a:t>
                </a:r>
                <a:r>
                  <a:rPr lang="zh-TW" altLang="en-US"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準確之比例</a:t>
                </a:r>
                <a:endParaRPr lang="en-US" altLang="zh-TW"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buFont typeface="Arial" panose="020B0604020202020204" pitchFamily="34" charset="0"/>
                  <a:buChar char="•"/>
                </a:pPr>
                <a:endParaRPr lang="en-US" altLang="zh-TW"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buFont typeface="Arial" panose="020B0604020202020204" pitchFamily="34" charset="0"/>
                  <a:buChar char="•"/>
                </a:pPr>
                <a:endParaRPr lang="en-US" altLang="zh-TW"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buFont typeface="Arial" panose="020B0604020202020204" pitchFamily="34" charset="0"/>
                  <a:buChar char="•"/>
                </a:pPr>
                <a:endParaRPr lang="en-US" altLang="zh-TW"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algn="just"/>
                <a:endParaRPr lang="en-US" altLang="zh-TW"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algn="just"/>
                <a:endParaRPr lang="en-US" altLang="zh-TW"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buFont typeface="Arial" panose="020B0604020202020204" pitchFamily="34" charset="0"/>
                  <a:buChar char="•"/>
                </a:pPr>
                <a:endParaRPr lang="en-US" altLang="zh-TW"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algn="just"/>
                <a:r>
                  <a:rPr lang="en-US" altLang="zh-TW" sz="1400" b="1" u="sng"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400" b="1" u="sng"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獲得第一個</a:t>
                </a:r>
                <a:r>
                  <a:rPr lang="zh-TW" altLang="en-US" sz="1400" b="1" u="sng"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sym typeface="Times New Roman"/>
                  </a:rPr>
                  <a:t>預測分數 </a:t>
                </a:r>
                <a14:m>
                  <m:oMath xmlns:m="http://schemas.openxmlformats.org/officeDocument/2006/math">
                    <m:sSub>
                      <m:sSubPr>
                        <m:ctrlPr>
                          <a:rPr lang="en-US" altLang="zh-TW" sz="1400" b="1" i="1" u="sng">
                            <a:solidFill>
                              <a:schemeClr val="accent3">
                                <a:lumMod val="10000"/>
                              </a:schemeClr>
                            </a:solidFill>
                            <a:latin typeface="Cambria Math" panose="02040503050406030204" pitchFamily="18" charset="0"/>
                            <a:ea typeface="Microsoft JhengHei" panose="020B0604030504040204" pitchFamily="34" charset="-120"/>
                            <a:cs typeface="Times New Roman" panose="02020603050405020304" pitchFamily="18" charset="0"/>
                            <a:sym typeface="Times New Roman"/>
                          </a:rPr>
                        </m:ctrlPr>
                      </m:sSubPr>
                      <m:e>
                        <m:r>
                          <a:rPr lang="en-US" altLang="zh-TW" sz="1400" b="1" i="1" u="sng">
                            <a:solidFill>
                              <a:schemeClr val="accent3">
                                <a:lumMod val="10000"/>
                              </a:schemeClr>
                            </a:solidFill>
                            <a:latin typeface="Cambria Math" panose="02040503050406030204" pitchFamily="18" charset="0"/>
                            <a:ea typeface="Microsoft JhengHei" panose="020B0604030504040204" pitchFamily="34" charset="-120"/>
                            <a:cs typeface="Times New Roman" panose="02020603050405020304" pitchFamily="18" charset="0"/>
                            <a:sym typeface="Times New Roman"/>
                          </a:rPr>
                          <m:t>𝑨𝒏𝒔</m:t>
                        </m:r>
                      </m:e>
                      <m:sub>
                        <m:r>
                          <a:rPr lang="en-US" altLang="zh-TW" sz="1400" b="1" i="1" u="sng">
                            <a:solidFill>
                              <a:schemeClr val="accent3">
                                <a:lumMod val="10000"/>
                              </a:schemeClr>
                            </a:solidFill>
                            <a:latin typeface="Cambria Math" panose="02040503050406030204" pitchFamily="18" charset="0"/>
                            <a:ea typeface="Microsoft JhengHei" panose="020B0604030504040204" pitchFamily="34" charset="-120"/>
                            <a:cs typeface="Times New Roman" panose="02020603050405020304" pitchFamily="18" charset="0"/>
                            <a:sym typeface="Times New Roman"/>
                          </a:rPr>
                          <m:t>𝟏</m:t>
                        </m:r>
                      </m:sub>
                    </m:sSub>
                  </m:oMath>
                </a14:m>
                <a:endParaRPr lang="en-US" altLang="zh-TW" sz="1400" b="1" u="sng"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buFont typeface="Arial" panose="020B0604020202020204" pitchFamily="34" charset="0"/>
                  <a:buChar char="•"/>
                </a:pPr>
                <a:endParaRPr lang="en-US" altLang="zh-TW"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p:txBody>
          </p:sp>
        </mc:Choice>
        <mc:Fallback xmlns="">
          <p:sp>
            <p:nvSpPr>
              <p:cNvPr id="8" name="文字方塊 7">
                <a:extLst>
                  <a:ext uri="{FF2B5EF4-FFF2-40B4-BE49-F238E27FC236}">
                    <a16:creationId xmlns:a16="http://schemas.microsoft.com/office/drawing/2014/main" id="{56594A6B-7A00-FC34-B91A-35ED1CE8119B}"/>
                  </a:ext>
                </a:extLst>
              </p:cNvPr>
              <p:cNvSpPr txBox="1">
                <a:spLocks noRot="1" noChangeAspect="1" noMove="1" noResize="1" noEditPoints="1" noAdjustHandles="1" noChangeArrowheads="1" noChangeShapeType="1" noTextEdit="1"/>
              </p:cNvSpPr>
              <p:nvPr/>
            </p:nvSpPr>
            <p:spPr>
              <a:xfrm>
                <a:off x="767935" y="1147292"/>
                <a:ext cx="7512038" cy="2879634"/>
              </a:xfrm>
              <a:prstGeom prst="rect">
                <a:avLst/>
              </a:prstGeom>
              <a:blipFill>
                <a:blip r:embed="rId3"/>
                <a:stretch>
                  <a:fillRect l="-24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文字方塊 9">
                <a:extLst>
                  <a:ext uri="{FF2B5EF4-FFF2-40B4-BE49-F238E27FC236}">
                    <a16:creationId xmlns:a16="http://schemas.microsoft.com/office/drawing/2014/main" id="{BBBFDCAB-B115-45DC-9F3E-39ABED7843B0}"/>
                  </a:ext>
                </a:extLst>
              </p:cNvPr>
              <p:cNvSpPr txBox="1"/>
              <p:nvPr/>
            </p:nvSpPr>
            <p:spPr>
              <a:xfrm>
                <a:off x="767935" y="2571750"/>
                <a:ext cx="3238835" cy="37061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𝐴𝑛𝑠</m:t>
                          </m:r>
                        </m:e>
                        <m:sub>
                          <m:r>
                            <a:rPr kumimoji="1" lang="en-US" altLang="zh-TW" b="0" i="1" smtClean="0">
                              <a:latin typeface="Cambria Math" panose="02040503050406030204" pitchFamily="18" charset="0"/>
                            </a:rPr>
                            <m:t>1</m:t>
                          </m:r>
                        </m:sub>
                      </m:sSub>
                      <m:r>
                        <a:rPr kumimoji="1" lang="en-US" altLang="zh-TW" b="0" i="1" smtClean="0">
                          <a:latin typeface="Cambria Math" panose="02040503050406030204" pitchFamily="18" charset="0"/>
                        </a:rPr>
                        <m:t>=</m:t>
                      </m:r>
                      <m:r>
                        <a:rPr kumimoji="1" lang="zh-TW" altLang="en-US" b="0" i="1" smtClean="0">
                          <a:latin typeface="Cambria Math" panose="02040503050406030204" pitchFamily="18" charset="0"/>
                        </a:rPr>
                        <m:t> </m:t>
                      </m:r>
                      <m:r>
                        <a:rPr kumimoji="1" lang="en-US" altLang="zh-TW" b="0" i="1" smtClean="0">
                          <a:latin typeface="Cambria Math" panose="02040503050406030204" pitchFamily="18" charset="0"/>
                          <a:ea typeface="Cambria Math" panose="02040503050406030204" pitchFamily="18" charset="0"/>
                        </a:rPr>
                        <m:t>∝</m:t>
                      </m:r>
                      <m:r>
                        <a:rPr kumimoji="1" lang="zh-TW" altLang="en-US" b="0" i="1" smtClean="0">
                          <a:latin typeface="Cambria Math" panose="02040503050406030204" pitchFamily="18" charset="0"/>
                          <a:ea typeface="Cambria Math" panose="02040503050406030204" pitchFamily="18" charset="0"/>
                        </a:rPr>
                        <m:t> </m:t>
                      </m:r>
                      <m:r>
                        <a:rPr kumimoji="1" lang="en-US" altLang="zh-TW" i="1">
                          <a:latin typeface="Cambria Math" panose="02040503050406030204" pitchFamily="18" charset="0"/>
                          <a:ea typeface="Cambria Math" panose="02040503050406030204" pitchFamily="18" charset="0"/>
                        </a:rPr>
                        <m:t>×</m:t>
                      </m:r>
                      <m:r>
                        <a:rPr kumimoji="1" lang="zh-TW" altLang="en-US" b="0" i="1" smtClean="0">
                          <a:latin typeface="Cambria Math" panose="02040503050406030204" pitchFamily="18" charset="0"/>
                          <a:ea typeface="Cambria Math" panose="02040503050406030204" pitchFamily="18" charset="0"/>
                        </a:rPr>
                        <m:t> </m:t>
                      </m:r>
                      <m:sSubSup>
                        <m:sSubSupPr>
                          <m:ctrlPr>
                            <a:rPr lang="en-US" altLang="zh-TW" i="1">
                              <a:solidFill>
                                <a:schemeClr val="accent3">
                                  <a:lumMod val="10000"/>
                                </a:schemeClr>
                              </a:solidFill>
                              <a:latin typeface="Cambria Math" panose="02040503050406030204" pitchFamily="18" charset="0"/>
                            </a:rPr>
                          </m:ctrlPr>
                        </m:sSubSupPr>
                        <m:e>
                          <m:r>
                            <a:rPr lang="en-US" altLang="zh-TW" i="1">
                              <a:solidFill>
                                <a:schemeClr val="accent3">
                                  <a:lumMod val="10000"/>
                                </a:schemeClr>
                              </a:solidFill>
                              <a:latin typeface="Cambria Math" panose="02040503050406030204" pitchFamily="18" charset="0"/>
                            </a:rPr>
                            <m:t>𝑈</m:t>
                          </m:r>
                        </m:e>
                        <m:sub>
                          <m:r>
                            <a:rPr lang="en-US" altLang="zh-TW" i="1">
                              <a:solidFill>
                                <a:schemeClr val="accent3">
                                  <a:lumMod val="10000"/>
                                </a:schemeClr>
                              </a:solidFill>
                              <a:latin typeface="Cambria Math" panose="02040503050406030204" pitchFamily="18" charset="0"/>
                            </a:rPr>
                            <m:t>𝑡𝑎𝑟𝑔𝑒𝑡</m:t>
                          </m:r>
                        </m:sub>
                        <m:sup>
                          <m:r>
                            <a:rPr lang="en-US" altLang="zh-TW" i="1">
                              <a:solidFill>
                                <a:schemeClr val="accent3">
                                  <a:lumMod val="10000"/>
                                </a:schemeClr>
                              </a:solidFill>
                              <a:latin typeface="Cambria Math" panose="02040503050406030204" pitchFamily="18" charset="0"/>
                            </a:rPr>
                            <m:t>𝑘𝑛𝑛</m:t>
                          </m:r>
                        </m:sup>
                      </m:sSubSup>
                      <m:r>
                        <a:rPr lang="en-US" altLang="zh-TW" b="0" i="0" smtClean="0">
                          <a:solidFill>
                            <a:schemeClr val="accent3">
                              <a:lumMod val="10000"/>
                            </a:schemeClr>
                          </a:solidFill>
                          <a:latin typeface="Cambria Math" panose="02040503050406030204" pitchFamily="18" charset="0"/>
                        </a:rPr>
                        <m:t>+</m:t>
                      </m:r>
                      <m:d>
                        <m:dPr>
                          <m:ctrlPr>
                            <a:rPr lang="en-US" altLang="zh-TW" b="0" i="1" smtClean="0">
                              <a:solidFill>
                                <a:schemeClr val="accent3">
                                  <a:lumMod val="10000"/>
                                </a:schemeClr>
                              </a:solidFill>
                              <a:latin typeface="Cambria Math" panose="02040503050406030204" pitchFamily="18" charset="0"/>
                            </a:rPr>
                          </m:ctrlPr>
                        </m:dPr>
                        <m:e>
                          <m:r>
                            <a:rPr lang="en-US" altLang="zh-TW" b="0" i="1" smtClean="0">
                              <a:solidFill>
                                <a:schemeClr val="accent3">
                                  <a:lumMod val="10000"/>
                                </a:schemeClr>
                              </a:solidFill>
                              <a:latin typeface="Cambria Math" panose="02040503050406030204" pitchFamily="18" charset="0"/>
                            </a:rPr>
                            <m:t>1−</m:t>
                          </m:r>
                          <m:r>
                            <a:rPr lang="en-US" altLang="zh-TW" b="0" i="1" smtClean="0">
                              <a:solidFill>
                                <a:schemeClr val="accent3">
                                  <a:lumMod val="10000"/>
                                </a:schemeClr>
                              </a:solidFill>
                              <a:latin typeface="Cambria Math" panose="02040503050406030204" pitchFamily="18" charset="0"/>
                              <a:ea typeface="Cambria Math" panose="02040503050406030204" pitchFamily="18" charset="0"/>
                            </a:rPr>
                            <m:t>∝</m:t>
                          </m:r>
                        </m:e>
                      </m:d>
                      <m:r>
                        <a:rPr lang="zh-TW" altLang="en-US" b="0" i="1" smtClean="0">
                          <a:solidFill>
                            <a:schemeClr val="accent3">
                              <a:lumMod val="10000"/>
                            </a:schemeClr>
                          </a:solidFill>
                          <a:latin typeface="Cambria Math" panose="02040503050406030204" pitchFamily="18" charset="0"/>
                          <a:ea typeface="Cambria Math" panose="02040503050406030204" pitchFamily="18" charset="0"/>
                        </a:rPr>
                        <m:t> </m:t>
                      </m:r>
                      <m:r>
                        <a:rPr kumimoji="1" lang="en-US" altLang="zh-TW" i="1">
                          <a:latin typeface="Cambria Math" panose="02040503050406030204" pitchFamily="18" charset="0"/>
                          <a:ea typeface="Cambria Math" panose="02040503050406030204" pitchFamily="18" charset="0"/>
                        </a:rPr>
                        <m:t>×</m:t>
                      </m:r>
                      <m:r>
                        <a:rPr kumimoji="1" lang="zh-TW" altLang="en-US" b="0" i="1" smtClean="0">
                          <a:latin typeface="Cambria Math" panose="02040503050406030204" pitchFamily="18" charset="0"/>
                          <a:ea typeface="Cambria Math" panose="02040503050406030204" pitchFamily="18" charset="0"/>
                        </a:rPr>
                        <m:t> </m:t>
                      </m:r>
                      <m:sSubSup>
                        <m:sSubSupPr>
                          <m:ctrlPr>
                            <a:rPr kumimoji="1" lang="en-US" altLang="zh-TW" i="1">
                              <a:latin typeface="Cambria Math" panose="02040503050406030204" pitchFamily="18" charset="0"/>
                            </a:rPr>
                          </m:ctrlPr>
                        </m:sSubSupPr>
                        <m:e>
                          <m:r>
                            <a:rPr kumimoji="1" lang="en-US" altLang="zh-TW" i="1">
                              <a:latin typeface="Cambria Math" panose="02040503050406030204" pitchFamily="18" charset="0"/>
                            </a:rPr>
                            <m:t>𝑈</m:t>
                          </m:r>
                        </m:e>
                        <m:sub>
                          <m:sSub>
                            <m:sSubPr>
                              <m:ctrlPr>
                                <a:rPr kumimoji="1" lang="en-US" altLang="zh-TW" i="1">
                                  <a:latin typeface="Cambria Math" panose="02040503050406030204" pitchFamily="18" charset="0"/>
                                </a:rPr>
                              </m:ctrlPr>
                            </m:sSubPr>
                            <m:e>
                              <m:r>
                                <a:rPr kumimoji="1" lang="en-US" altLang="zh-TW" i="1">
                                  <a:latin typeface="Cambria Math" panose="02040503050406030204" pitchFamily="18" charset="0"/>
                                </a:rPr>
                                <m:t>𝑛𝑏𝑟</m:t>
                              </m:r>
                            </m:e>
                            <m:sub>
                              <m:r>
                                <a:rPr kumimoji="1" lang="en-US" altLang="zh-TW" i="1">
                                  <a:latin typeface="Cambria Math" panose="02040503050406030204" pitchFamily="18" charset="0"/>
                                </a:rPr>
                                <m:t>𝑎𝑟𝑔</m:t>
                              </m:r>
                            </m:sub>
                          </m:sSub>
                        </m:sub>
                        <m:sup>
                          <m:r>
                            <a:rPr kumimoji="1" lang="en-US" altLang="zh-TW" i="1">
                              <a:latin typeface="Cambria Math" panose="02040503050406030204" pitchFamily="18" charset="0"/>
                            </a:rPr>
                            <m:t>𝑘𝑛𝑛</m:t>
                          </m:r>
                        </m:sup>
                      </m:sSubSup>
                    </m:oMath>
                  </m:oMathPara>
                </a14:m>
                <a:endParaRPr kumimoji="1" lang="zh-TW" altLang="en-US" dirty="0"/>
              </a:p>
            </p:txBody>
          </p:sp>
        </mc:Choice>
        <mc:Fallback xmlns="">
          <p:sp>
            <p:nvSpPr>
              <p:cNvPr id="10" name="文字方塊 9">
                <a:extLst>
                  <a:ext uri="{FF2B5EF4-FFF2-40B4-BE49-F238E27FC236}">
                    <a16:creationId xmlns:a16="http://schemas.microsoft.com/office/drawing/2014/main" id="{BBBFDCAB-B115-45DC-9F3E-39ABED7843B0}"/>
                  </a:ext>
                </a:extLst>
              </p:cNvPr>
              <p:cNvSpPr txBox="1">
                <a:spLocks noRot="1" noChangeAspect="1" noMove="1" noResize="1" noEditPoints="1" noAdjustHandles="1" noChangeArrowheads="1" noChangeShapeType="1" noTextEdit="1"/>
              </p:cNvSpPr>
              <p:nvPr/>
            </p:nvSpPr>
            <p:spPr>
              <a:xfrm>
                <a:off x="767935" y="2571750"/>
                <a:ext cx="3238835" cy="370614"/>
              </a:xfrm>
              <a:prstGeom prst="rect">
                <a:avLst/>
              </a:prstGeom>
              <a:blipFill>
                <a:blip r:embed="rId7"/>
                <a:stretch>
                  <a:fillRect/>
                </a:stretch>
              </a:blipFill>
            </p:spPr>
            <p:txBody>
              <a:bodyPr/>
              <a:lstStyle/>
              <a:p>
                <a:r>
                  <a:rPr lang="zh-TW" altLang="en-US">
                    <a:noFill/>
                  </a:rPr>
                  <a:t> </a:t>
                </a:r>
              </a:p>
            </p:txBody>
          </p:sp>
        </mc:Fallback>
      </mc:AlternateContent>
      <p:sp>
        <p:nvSpPr>
          <p:cNvPr id="11" name="文字方塊 10">
            <a:extLst>
              <a:ext uri="{FF2B5EF4-FFF2-40B4-BE49-F238E27FC236}">
                <a16:creationId xmlns:a16="http://schemas.microsoft.com/office/drawing/2014/main" id="{44AE7C4A-23F0-E8C7-C167-347BD966D0E5}"/>
              </a:ext>
            </a:extLst>
          </p:cNvPr>
          <p:cNvSpPr txBox="1"/>
          <p:nvPr/>
        </p:nvSpPr>
        <p:spPr>
          <a:xfrm>
            <a:off x="4124000" y="2665365"/>
            <a:ext cx="364202" cy="276999"/>
          </a:xfrm>
          <a:prstGeom prst="rect">
            <a:avLst/>
          </a:prstGeom>
          <a:noFill/>
        </p:spPr>
        <p:txBody>
          <a:bodyPr wrap="none" rtlCol="0">
            <a:spAutoFit/>
          </a:bodyPr>
          <a:lstStyle/>
          <a:p>
            <a:r>
              <a:rPr kumimoji="1" lang="en-US" altLang="zh-TW" sz="1200" dirty="0">
                <a:latin typeface="Times New Roman" panose="02020603050405020304" pitchFamily="18" charset="0"/>
                <a:cs typeface="Times New Roman" panose="02020603050405020304" pitchFamily="18" charset="0"/>
              </a:rPr>
              <a:t>(1)</a:t>
            </a:r>
            <a:endParaRPr kumimoji="1" lang="zh-TW" altLang="en-US" sz="1200" dirty="0">
              <a:latin typeface="Times New Roman" panose="02020603050405020304" pitchFamily="18" charset="0"/>
              <a:cs typeface="Times New Roman" panose="02020603050405020304" pitchFamily="18" charset="0"/>
            </a:endParaRPr>
          </a:p>
        </p:txBody>
      </p:sp>
      <p:pic>
        <p:nvPicPr>
          <p:cNvPr id="1690" name="圖片 1689">
            <a:extLst>
              <a:ext uri="{FF2B5EF4-FFF2-40B4-BE49-F238E27FC236}">
                <a16:creationId xmlns:a16="http://schemas.microsoft.com/office/drawing/2014/main" id="{A9C7E5B0-C19E-E825-ABA8-77C0E07123B0}"/>
              </a:ext>
            </a:extLst>
          </p:cNvPr>
          <p:cNvPicPr>
            <a:picLocks noChangeAspect="1"/>
          </p:cNvPicPr>
          <p:nvPr/>
        </p:nvPicPr>
        <p:blipFill>
          <a:blip r:embed="rId8"/>
          <a:stretch>
            <a:fillRect/>
          </a:stretch>
        </p:blipFill>
        <p:spPr>
          <a:xfrm>
            <a:off x="4646246" y="2388310"/>
            <a:ext cx="3517900" cy="2082800"/>
          </a:xfrm>
          <a:prstGeom prst="rect">
            <a:avLst/>
          </a:prstGeom>
        </p:spPr>
      </p:pic>
      <p:sp>
        <p:nvSpPr>
          <p:cNvPr id="17" name="Google Shape;1616;p32">
            <a:extLst>
              <a:ext uri="{FF2B5EF4-FFF2-40B4-BE49-F238E27FC236}">
                <a16:creationId xmlns:a16="http://schemas.microsoft.com/office/drawing/2014/main" id="{6F33C761-201B-424A-BAD2-B509C28BD986}"/>
              </a:ext>
            </a:extLst>
          </p:cNvPr>
          <p:cNvSpPr/>
          <p:nvPr/>
        </p:nvSpPr>
        <p:spPr>
          <a:xfrm>
            <a:off x="4892820" y="0"/>
            <a:ext cx="892500" cy="561300"/>
          </a:xfrm>
          <a:prstGeom prst="rect">
            <a:avLst/>
          </a:prstGeom>
          <a:solidFill>
            <a:srgbClr val="8FB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235;p30">
            <a:hlinkClick r:id="rId9" action="ppaction://hlinksldjump"/>
            <a:extLst>
              <a:ext uri="{FF2B5EF4-FFF2-40B4-BE49-F238E27FC236}">
                <a16:creationId xmlns:a16="http://schemas.microsoft.com/office/drawing/2014/main" id="{86880B21-03E6-43A7-89EF-7720E38D640E}"/>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研究方法</a:t>
            </a:r>
          </a:p>
        </p:txBody>
      </p:sp>
      <p:sp>
        <p:nvSpPr>
          <p:cNvPr id="19" name="Google Shape;236;p30">
            <a:hlinkClick r:id="rId10" action="ppaction://hlinksldjump"/>
            <a:extLst>
              <a:ext uri="{FF2B5EF4-FFF2-40B4-BE49-F238E27FC236}">
                <a16:creationId xmlns:a16="http://schemas.microsoft.com/office/drawing/2014/main" id="{DA647DDC-04B1-4E07-9768-1DA4C7194EDD}"/>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文獻探討</a:t>
            </a:r>
          </a:p>
        </p:txBody>
      </p:sp>
      <p:sp>
        <p:nvSpPr>
          <p:cNvPr id="20" name="Google Shape;237;p30">
            <a:hlinkClick r:id="rId11" action="ppaction://hlinksldjump"/>
            <a:extLst>
              <a:ext uri="{FF2B5EF4-FFF2-40B4-BE49-F238E27FC236}">
                <a16:creationId xmlns:a16="http://schemas.microsoft.com/office/drawing/2014/main" id="{74D036F1-446D-495F-B24C-2B54678E38EC}"/>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21" name="Google Shape;239;p30">
            <a:hlinkClick r:id="" action="ppaction://noaction"/>
            <a:extLst>
              <a:ext uri="{FF2B5EF4-FFF2-40B4-BE49-F238E27FC236}">
                <a16:creationId xmlns:a16="http://schemas.microsoft.com/office/drawing/2014/main" id="{BD69B934-FFAC-4D4D-A904-319E4AABF294}"/>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實驗結果</a:t>
            </a:r>
          </a:p>
        </p:txBody>
      </p:sp>
      <p:sp>
        <p:nvSpPr>
          <p:cNvPr id="22" name="Google Shape;240;p30">
            <a:hlinkClick r:id="" action="ppaction://noaction"/>
            <a:extLst>
              <a:ext uri="{FF2B5EF4-FFF2-40B4-BE49-F238E27FC236}">
                <a16:creationId xmlns:a16="http://schemas.microsoft.com/office/drawing/2014/main" id="{216629B8-CF7C-4581-A88F-9AA0F56A4D89}"/>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實驗設計</a:t>
            </a:r>
          </a:p>
        </p:txBody>
      </p:sp>
      <p:sp>
        <p:nvSpPr>
          <p:cNvPr id="23" name="Google Shape;237;p30">
            <a:hlinkClick r:id="rId11" action="ppaction://hlinksldjump"/>
            <a:extLst>
              <a:ext uri="{FF2B5EF4-FFF2-40B4-BE49-F238E27FC236}">
                <a16:creationId xmlns:a16="http://schemas.microsoft.com/office/drawing/2014/main" id="{070286FD-CD3A-438B-A574-41631FFCE263}"/>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24" name="文字方塊 23">
            <a:extLst>
              <a:ext uri="{FF2B5EF4-FFF2-40B4-BE49-F238E27FC236}">
                <a16:creationId xmlns:a16="http://schemas.microsoft.com/office/drawing/2014/main" id="{DB7145CD-3606-418D-B274-E3DBA9DAB976}"/>
              </a:ext>
            </a:extLst>
          </p:cNvPr>
          <p:cNvSpPr txBox="1"/>
          <p:nvPr/>
        </p:nvSpPr>
        <p:spPr>
          <a:xfrm>
            <a:off x="8539718" y="4872599"/>
            <a:ext cx="604282" cy="246221"/>
          </a:xfrm>
          <a:prstGeom prst="rect">
            <a:avLst/>
          </a:prstGeom>
          <a:noFill/>
        </p:spPr>
        <p:txBody>
          <a:bodyPr wrap="square" rtlCol="0">
            <a:spAutoFit/>
          </a:bodyPr>
          <a:lstStyle/>
          <a:p>
            <a:pPr algn="ctr"/>
            <a:r>
              <a:rPr lang="en-US" altLang="zh-TW" sz="1000" b="1" dirty="0">
                <a:latin typeface="Times New Roman" panose="02020603050405020304" pitchFamily="18" charset="0"/>
                <a:cs typeface="Times New Roman" panose="02020603050405020304" pitchFamily="18" charset="0"/>
              </a:rPr>
              <a:t>24 / 57</a:t>
            </a:r>
            <a:endParaRPr lang="zh-TW" altLang="en-US" sz="1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157382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pic>
        <p:nvPicPr>
          <p:cNvPr id="37" name="圖片 36" descr="一張含有 螢幕擷取畫面, 文字, 軟體, 多媒體軟體 的圖片&#10;&#10;自動產生的描述">
            <a:extLst>
              <a:ext uri="{FF2B5EF4-FFF2-40B4-BE49-F238E27FC236}">
                <a16:creationId xmlns:a16="http://schemas.microsoft.com/office/drawing/2014/main" id="{80C26740-BF85-41D8-A87A-AF587C83A19C}"/>
              </a:ext>
            </a:extLst>
          </p:cNvPr>
          <p:cNvPicPr>
            <a:picLocks noChangeAspect="1"/>
          </p:cNvPicPr>
          <p:nvPr/>
        </p:nvPicPr>
        <p:blipFill rotWithShape="1">
          <a:blip r:embed="rId3"/>
          <a:srcRect l="47465"/>
          <a:stretch/>
        </p:blipFill>
        <p:spPr>
          <a:xfrm>
            <a:off x="5785320" y="1156348"/>
            <a:ext cx="2788486" cy="3150397"/>
          </a:xfrm>
          <a:prstGeom prst="rect">
            <a:avLst/>
          </a:prstGeom>
        </p:spPr>
      </p:pic>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矩形 1">
            <a:extLst>
              <a:ext uri="{FF2B5EF4-FFF2-40B4-BE49-F238E27FC236}">
                <a16:creationId xmlns:a16="http://schemas.microsoft.com/office/drawing/2014/main" id="{2D72C8A7-CADB-0E16-91D3-75BA0653C642}"/>
              </a:ext>
            </a:extLst>
          </p:cNvPr>
          <p:cNvSpPr/>
          <p:nvPr/>
        </p:nvSpPr>
        <p:spPr>
          <a:xfrm>
            <a:off x="773816" y="999981"/>
            <a:ext cx="5066230" cy="45719"/>
          </a:xfrm>
          <a:prstGeom prst="rect">
            <a:avLst/>
          </a:prstGeom>
          <a:solidFill>
            <a:srgbClr val="99C8E6">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文字方塊 2">
            <a:extLst>
              <a:ext uri="{FF2B5EF4-FFF2-40B4-BE49-F238E27FC236}">
                <a16:creationId xmlns:a16="http://schemas.microsoft.com/office/drawing/2014/main" id="{D4911C6A-4752-0EA7-C586-A58B7AD688CA}"/>
              </a:ext>
            </a:extLst>
          </p:cNvPr>
          <p:cNvSpPr txBox="1"/>
          <p:nvPr/>
        </p:nvSpPr>
        <p:spPr>
          <a:xfrm>
            <a:off x="679700" y="762898"/>
            <a:ext cx="5330537" cy="584775"/>
          </a:xfrm>
          <a:prstGeom prst="rect">
            <a:avLst/>
          </a:prstGeom>
          <a:noFill/>
        </p:spPr>
        <p:txBody>
          <a:bodyPr wrap="square" rtlCol="0">
            <a:spAutoFit/>
          </a:bodyPr>
          <a:lstStyle/>
          <a:p>
            <a:r>
              <a:rPr kumimoji="1" lang="en-US" altLang="zh-TW" sz="1600" b="1" dirty="0">
                <a:latin typeface="Times New Roman" panose="02020603050405020304" pitchFamily="18" charset="0"/>
                <a:cs typeface="Times New Roman" panose="02020603050405020304" pitchFamily="18" charset="0"/>
              </a:rPr>
              <a:t>3.4 DLIM</a:t>
            </a:r>
            <a:r>
              <a:rPr kumimoji="1" lang="zh-TW" altLang="en-US" sz="1600" b="1" dirty="0">
                <a:latin typeface="Times New Roman" panose="02020603050405020304" pitchFamily="18" charset="0"/>
                <a:cs typeface="Times New Roman" panose="02020603050405020304" pitchFamily="18" charset="0"/>
              </a:rPr>
              <a:t>（</a:t>
            </a:r>
            <a:r>
              <a:rPr kumimoji="1" lang="en-US" altLang="zh-TW" sz="1600" b="1" dirty="0">
                <a:latin typeface="Times New Roman" panose="02020603050405020304" pitchFamily="18" charset="0"/>
                <a:cs typeface="Times New Roman" panose="02020603050405020304" pitchFamily="18" charset="0"/>
              </a:rPr>
              <a:t>Deep Learning-based Information Module</a:t>
            </a:r>
            <a:r>
              <a:rPr kumimoji="1" lang="zh-TW" altLang="en-US" sz="1600" b="1" dirty="0">
                <a:latin typeface="Times New Roman" panose="02020603050405020304" pitchFamily="18" charset="0"/>
                <a:cs typeface="Times New Roman" panose="02020603050405020304" pitchFamily="18" charset="0"/>
              </a:rPr>
              <a:t>）</a:t>
            </a:r>
            <a:endParaRPr kumimoji="1" lang="en-US" altLang="zh-TW" sz="1600" b="1" dirty="0">
              <a:latin typeface="Times New Roman" panose="02020603050405020304" pitchFamily="18" charset="0"/>
              <a:cs typeface="Times New Roman" panose="02020603050405020304" pitchFamily="18" charset="0"/>
            </a:endParaRPr>
          </a:p>
          <a:p>
            <a:endParaRPr kumimoji="1" lang="en-US" altLang="zh-TW" sz="16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2B7FF378-0B9B-BA5A-C69D-0D82D3FAD77B}"/>
                  </a:ext>
                </a:extLst>
              </p:cNvPr>
              <p:cNvSpPr txBox="1"/>
              <p:nvPr/>
            </p:nvSpPr>
            <p:spPr>
              <a:xfrm>
                <a:off x="626143" y="1097076"/>
                <a:ext cx="5109546" cy="1024063"/>
              </a:xfrm>
              <a:prstGeom prst="rect">
                <a:avLst/>
              </a:prstGeom>
              <a:noFill/>
            </p:spPr>
            <p:txBody>
              <a:bodyPr wrap="square" rtlCol="0">
                <a:spAutoFit/>
              </a:bodyPr>
              <a:lstStyle/>
              <a:p>
                <a:pPr marL="171450" indent="-171450" algn="just">
                  <a:lnSpc>
                    <a:spcPct val="150000"/>
                  </a:lnSpc>
                  <a:buFont typeface="Arial" panose="020B0604020202020204" pitchFamily="34" charset="0"/>
                  <a:buChar char="•"/>
                </a:pPr>
                <a:r>
                  <a:rPr lang="zh-TW" altLang="en-US" b="1"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rPr>
                  <a:t>前處理階段</a:t>
                </a:r>
                <a:r>
                  <a:rPr lang="zh-TW" altLang="en-US"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：獲得</a:t>
                </a:r>
                <a:r>
                  <a:rPr lang="zh-TW" altLang="en-US" dirty="0">
                    <a:latin typeface="Times New Roman" panose="02020603050405020304" pitchFamily="18" charset="0"/>
                    <a:ea typeface="Microsoft JhengHei" panose="020B0604030504040204" pitchFamily="34" charset="-120"/>
                    <a:cs typeface="Times New Roman" panose="02020603050405020304" pitchFamily="18" charset="0"/>
                  </a:rPr>
                  <a:t>目標用戶與鄰居的所有購物籃嵌入向量 </a:t>
                </a:r>
                <a14:m>
                  <m:oMath xmlns:m="http://schemas.openxmlformats.org/officeDocument/2006/math">
                    <m:sSubSup>
                      <m:sSubSupPr>
                        <m:ctrlPr>
                          <a:rPr lang="en-US" altLang="zh-TW" i="1" smtClean="0">
                            <a:latin typeface="Cambria Math" panose="02040503050406030204" pitchFamily="18" charset="0"/>
                            <a:ea typeface="Microsoft JhengHei" panose="020B0604030504040204" pitchFamily="34" charset="-120"/>
                            <a:cs typeface="Times New Roman" panose="02020603050405020304" pitchFamily="18" charset="0"/>
                          </a:rPr>
                        </m:ctrlPr>
                      </m:sSubSupPr>
                      <m:e>
                        <m:r>
                          <a:rPr lang="en-US" altLang="zh-TW" b="0" i="1" smtClean="0">
                            <a:latin typeface="Cambria Math" panose="02040503050406030204" pitchFamily="18" charset="0"/>
                            <a:ea typeface="Microsoft JhengHei" panose="020B0604030504040204" pitchFamily="34" charset="-120"/>
                            <a:cs typeface="Times New Roman" panose="02020603050405020304" pitchFamily="18" charset="0"/>
                          </a:rPr>
                          <m:t>𝐵</m:t>
                        </m:r>
                      </m:e>
                      <m:sub>
                        <m:r>
                          <a:rPr lang="en-US" altLang="zh-TW" b="0" i="1" smtClean="0">
                            <a:latin typeface="Cambria Math" panose="02040503050406030204" pitchFamily="18" charset="0"/>
                            <a:ea typeface="Microsoft JhengHei" panose="020B0604030504040204" pitchFamily="34" charset="-120"/>
                            <a:cs typeface="Times New Roman" panose="02020603050405020304" pitchFamily="18" charset="0"/>
                          </a:rPr>
                          <m:t>𝑖</m:t>
                        </m:r>
                      </m:sub>
                      <m:sup>
                        <m:r>
                          <a:rPr lang="en-US" altLang="zh-TW" b="0" i="1" smtClean="0">
                            <a:latin typeface="Cambria Math" panose="02040503050406030204" pitchFamily="18" charset="0"/>
                            <a:ea typeface="Microsoft JhengHei" panose="020B0604030504040204" pitchFamily="34" charset="-120"/>
                            <a:cs typeface="Times New Roman" panose="02020603050405020304" pitchFamily="18" charset="0"/>
                          </a:rPr>
                          <m:t>𝑢</m:t>
                        </m:r>
                      </m:sup>
                    </m:sSubSup>
                  </m:oMath>
                </a14:m>
                <a:r>
                  <a:rPr lang="zh-TW" altLang="en-US" dirty="0">
                    <a:latin typeface="Times New Roman" panose="02020603050405020304" pitchFamily="18" charset="0"/>
                    <a:ea typeface="Microsoft JhengHei" panose="020B0604030504040204" pitchFamily="34" charset="-120"/>
                    <a:cs typeface="Times New Roman" panose="02020603050405020304" pitchFamily="18" charset="0"/>
                  </a:rPr>
                  <a:t> </a:t>
                </a:r>
                <a:endParaRPr kumimoji="1" lang="en-US" altLang="zh-TW" dirty="0">
                  <a:latin typeface="Times New Roman" panose="02020603050405020304" pitchFamily="18" charset="0"/>
                </a:endParaRPr>
              </a:p>
              <a:p>
                <a:pPr marL="171450" indent="-171450" algn="just">
                  <a:lnSpc>
                    <a:spcPct val="150000"/>
                  </a:lnSpc>
                  <a:buFont typeface="Arial" panose="020B0604020202020204" pitchFamily="34" charset="0"/>
                  <a:buChar char="•"/>
                </a:pPr>
                <a:r>
                  <a:rPr lang="en-US" altLang="zh-TW" b="1"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rPr>
                  <a:t>Temporal Attention </a:t>
                </a:r>
                <a:r>
                  <a:rPr lang="zh-TW" altLang="en-US" b="1"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rPr>
                  <a:t>層</a:t>
                </a:r>
                <a:r>
                  <a:rPr lang="zh-TW" altLang="en-US" dirty="0">
                    <a:latin typeface="Times New Roman" panose="02020603050405020304" pitchFamily="18" charset="0"/>
                    <a:ea typeface="Microsoft JhengHei" panose="020B0604030504040204" pitchFamily="34" charset="-120"/>
                    <a:cs typeface="Times New Roman" panose="02020603050405020304" pitchFamily="18" charset="0"/>
                  </a:rPr>
                  <a:t>：透過</a:t>
                </a:r>
                <a:r>
                  <a:rPr lang="zh-TW" altLang="en-US" b="1"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rPr>
                  <a:t>可學習的加權平均方法</a:t>
                </a:r>
                <a:r>
                  <a:rPr lang="zh-TW" altLang="en-US" dirty="0">
                    <a:latin typeface="Times New Roman" panose="02020603050405020304" pitchFamily="18" charset="0"/>
                    <a:ea typeface="Microsoft JhengHei" panose="020B0604030504040204" pitchFamily="34" charset="-120"/>
                    <a:cs typeface="Times New Roman" panose="02020603050405020304" pitchFamily="18" charset="0"/>
                  </a:rPr>
                  <a:t>來將購物籃嵌入向量進行聚合，</a:t>
                </a:r>
                <a:r>
                  <a:rPr lang="zh-TW" altLang="en-US" sz="1400" dirty="0">
                    <a:latin typeface="Times New Roman" panose="02020603050405020304" pitchFamily="18" charset="0"/>
                    <a:ea typeface="Microsoft JhengHei" panose="020B0604030504040204" pitchFamily="34" charset="-120"/>
                    <a:cs typeface="Times New Roman" panose="02020603050405020304" pitchFamily="18" charset="0"/>
                  </a:rPr>
                  <a:t>獲得目標用戶向量與每個鄰居向量</a:t>
                </a:r>
                <a:endParaRPr lang="en-US" altLang="zh-TW" dirty="0">
                  <a:latin typeface="Times New Roman" panose="02020603050405020304" pitchFamily="18" charset="0"/>
                  <a:ea typeface="Microsoft JhengHei" panose="020B0604030504040204" pitchFamily="34" charset="-120"/>
                  <a:cs typeface="Times New Roman" panose="02020603050405020304" pitchFamily="18" charset="0"/>
                </a:endParaRPr>
              </a:p>
            </p:txBody>
          </p:sp>
        </mc:Choice>
        <mc:Fallback xmlns="">
          <p:sp>
            <p:nvSpPr>
              <p:cNvPr id="12" name="文字方塊 11">
                <a:extLst>
                  <a:ext uri="{FF2B5EF4-FFF2-40B4-BE49-F238E27FC236}">
                    <a16:creationId xmlns:a16="http://schemas.microsoft.com/office/drawing/2014/main" id="{2B7FF378-0B9B-BA5A-C69D-0D82D3FAD77B}"/>
                  </a:ext>
                </a:extLst>
              </p:cNvPr>
              <p:cNvSpPr txBox="1">
                <a:spLocks noRot="1" noChangeAspect="1" noMove="1" noResize="1" noEditPoints="1" noAdjustHandles="1" noChangeArrowheads="1" noChangeShapeType="1" noTextEdit="1"/>
              </p:cNvSpPr>
              <p:nvPr/>
            </p:nvSpPr>
            <p:spPr>
              <a:xfrm>
                <a:off x="626143" y="1097076"/>
                <a:ext cx="5109546" cy="1024063"/>
              </a:xfrm>
              <a:prstGeom prst="rect">
                <a:avLst/>
              </a:prstGeom>
              <a:blipFill>
                <a:blip r:embed="rId4"/>
                <a:stretch>
                  <a:fillRect l="-239" r="-358" b="-4762"/>
                </a:stretch>
              </a:blipFill>
            </p:spPr>
            <p:txBody>
              <a:bodyPr/>
              <a:lstStyle/>
              <a:p>
                <a:r>
                  <a:rPr lang="zh-TW" altLang="en-US">
                    <a:noFill/>
                  </a:rPr>
                  <a:t> </a:t>
                </a:r>
              </a:p>
            </p:txBody>
          </p:sp>
        </mc:Fallback>
      </mc:AlternateContent>
      <p:sp>
        <p:nvSpPr>
          <p:cNvPr id="13" name="矩形 12">
            <a:extLst>
              <a:ext uri="{FF2B5EF4-FFF2-40B4-BE49-F238E27FC236}">
                <a16:creationId xmlns:a16="http://schemas.microsoft.com/office/drawing/2014/main" id="{D836AC76-AA1F-2E46-01F9-35C3C3A59BBE}"/>
              </a:ext>
            </a:extLst>
          </p:cNvPr>
          <p:cNvSpPr/>
          <p:nvPr/>
        </p:nvSpPr>
        <p:spPr>
          <a:xfrm>
            <a:off x="5850754" y="2630108"/>
            <a:ext cx="2603983" cy="664143"/>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mc:AlternateContent xmlns:mc="http://schemas.openxmlformats.org/markup-compatibility/2006" xmlns:a14="http://schemas.microsoft.com/office/drawing/2010/main">
        <mc:Choice Requires="a14">
          <p:sp>
            <p:nvSpPr>
              <p:cNvPr id="16" name="文字方塊 15">
                <a:extLst>
                  <a:ext uri="{FF2B5EF4-FFF2-40B4-BE49-F238E27FC236}">
                    <a16:creationId xmlns:a16="http://schemas.microsoft.com/office/drawing/2014/main" id="{177836CC-C4CD-2DFF-6D13-4C872A6DE431}"/>
                  </a:ext>
                </a:extLst>
              </p:cNvPr>
              <p:cNvSpPr txBox="1"/>
              <p:nvPr/>
            </p:nvSpPr>
            <p:spPr>
              <a:xfrm>
                <a:off x="1067275" y="2172515"/>
                <a:ext cx="4555386" cy="915187"/>
              </a:xfrm>
              <a:prstGeom prst="rect">
                <a:avLst/>
              </a:prstGeom>
              <a:noFill/>
            </p:spPr>
            <p:txBody>
              <a:bodyPr wrap="square" rtlCol="0">
                <a:spAutoFit/>
              </a:bodyPr>
              <a:lstStyle/>
              <a:p>
                <a:pPr>
                  <a:lnSpc>
                    <a:spcPct val="150000"/>
                  </a:lnSpc>
                </a:pPr>
                <a:r>
                  <a:rPr lang="zh-TW" altLang="en-US" sz="1200" dirty="0"/>
                  <a:t>計算每個購物籃與最後一個購物籃的時間間隔，</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以產生時間間隔序列 </a:t>
                </a:r>
                <a14:m>
                  <m:oMath xmlns:m="http://schemas.openxmlformats.org/officeDocument/2006/math">
                    <m:sSub>
                      <m:sSubPr>
                        <m:ctrlP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ctrlPr>
                      </m:sSubPr>
                      <m:e>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t>𝑇</m:t>
                        </m:r>
                      </m:e>
                      <m:sub>
                        <m:sSub>
                          <m:sSubPr>
                            <m:ctrlP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ctrlPr>
                          </m:sSubPr>
                          <m:e>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t>𝑢</m:t>
                            </m:r>
                          </m:e>
                          <m:sub>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t>𝑘</m:t>
                            </m:r>
                          </m:sub>
                        </m:sSub>
                      </m:sub>
                    </m:sSub>
                    <m:r>
                      <a:rPr lang="en-US" altLang="zh-TW" sz="1200" i="1" smtClean="0">
                        <a:latin typeface="Cambria Math" panose="02040503050406030204" pitchFamily="18" charset="0"/>
                        <a:ea typeface="Microsoft JhengHei" panose="020B0604030504040204" pitchFamily="34" charset="-120"/>
                        <a:cs typeface="Times New Roman" panose="02020603050405020304" pitchFamily="18" charset="0"/>
                      </a:rPr>
                      <m:t>=</m:t>
                    </m:r>
                    <m:d>
                      <m:dPr>
                        <m:begChr m:val="{"/>
                        <m:endChr m:val="}"/>
                        <m:ctrlP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ctrlPr>
                      </m:dPr>
                      <m:e>
                        <m:sSub>
                          <m:sSubPr>
                            <m:ctrlP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ctrlPr>
                          </m:sSubPr>
                          <m:e>
                            <m:r>
                              <a:rPr lang="en-US" altLang="zh-TW" sz="1200" i="1">
                                <a:latin typeface="Cambria Math" panose="02040503050406030204" pitchFamily="18" charset="0"/>
                                <a:ea typeface="Cambria Math" panose="02040503050406030204" pitchFamily="18" charset="0"/>
                                <a:cs typeface="Times New Roman" panose="02020603050405020304" pitchFamily="18" charset="0"/>
                              </a:rPr>
                              <m:t>∆</m:t>
                            </m:r>
                            <m:r>
                              <a:rPr lang="en-US" altLang="zh-TW" sz="1200" i="1">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t>1</m:t>
                            </m:r>
                          </m:sub>
                        </m:sSub>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t>,</m:t>
                        </m:r>
                        <m:sSub>
                          <m:sSubPr>
                            <m:ctrlP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ctrlPr>
                          </m:sSubPr>
                          <m:e>
                            <m:r>
                              <a:rPr lang="en-US" altLang="zh-TW" sz="1200" i="1">
                                <a:latin typeface="Cambria Math" panose="02040503050406030204" pitchFamily="18" charset="0"/>
                                <a:ea typeface="Cambria Math" panose="02040503050406030204" pitchFamily="18" charset="0"/>
                                <a:cs typeface="Times New Roman" panose="02020603050405020304" pitchFamily="18" charset="0"/>
                              </a:rPr>
                              <m:t>∆</m:t>
                            </m:r>
                            <m:r>
                              <a:rPr lang="en-US" altLang="zh-TW" sz="1200" i="1">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t>2</m:t>
                            </m:r>
                          </m:sub>
                        </m:sSub>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t>,…</m:t>
                        </m:r>
                        <m:sSub>
                          <m:sSubPr>
                            <m:ctrlP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ctrlPr>
                          </m:sSubPr>
                          <m:e>
                            <m:r>
                              <a:rPr lang="en-US" altLang="zh-TW" sz="1200" i="1">
                                <a:latin typeface="Cambria Math" panose="02040503050406030204" pitchFamily="18" charset="0"/>
                                <a:ea typeface="Cambria Math" panose="02040503050406030204" pitchFamily="18" charset="0"/>
                                <a:cs typeface="Times New Roman" panose="02020603050405020304" pitchFamily="18" charset="0"/>
                              </a:rPr>
                              <m:t>∆</m:t>
                            </m:r>
                            <m:r>
                              <a:rPr lang="en-US" altLang="zh-TW" sz="1200" i="1">
                                <a:latin typeface="Cambria Math" panose="02040503050406030204" pitchFamily="18" charset="0"/>
                                <a:ea typeface="Cambria Math" panose="02040503050406030204" pitchFamily="18" charset="0"/>
                                <a:cs typeface="Times New Roman" panose="02020603050405020304" pitchFamily="18" charset="0"/>
                              </a:rPr>
                              <m:t>𝑡</m:t>
                            </m:r>
                          </m:e>
                          <m:sub>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t>𝑡</m:t>
                            </m:r>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t>−1</m:t>
                            </m:r>
                          </m:sub>
                        </m:sSub>
                      </m:e>
                    </m:d>
                  </m:oMath>
                </a14:m>
                <a:r>
                  <a:rPr lang="zh-TW" altLang="en-US" sz="1200" dirty="0"/>
                  <a:t> </a:t>
                </a:r>
                <a:endParaRPr lang="en-US" altLang="zh-TW" sz="1200" dirty="0"/>
              </a:p>
              <a:p>
                <a:pPr>
                  <a:lnSpc>
                    <a:spcPct val="150000"/>
                  </a:lnSpc>
                </a:pPr>
                <a:endParaRPr lang="en-US" altLang="zh-TW" sz="1200" dirty="0"/>
              </a:p>
            </p:txBody>
          </p:sp>
        </mc:Choice>
        <mc:Fallback xmlns="">
          <p:sp>
            <p:nvSpPr>
              <p:cNvPr id="16" name="文字方塊 15">
                <a:extLst>
                  <a:ext uri="{FF2B5EF4-FFF2-40B4-BE49-F238E27FC236}">
                    <a16:creationId xmlns:a16="http://schemas.microsoft.com/office/drawing/2014/main" id="{177836CC-C4CD-2DFF-6D13-4C872A6DE431}"/>
                  </a:ext>
                </a:extLst>
              </p:cNvPr>
              <p:cNvSpPr txBox="1">
                <a:spLocks noRot="1" noChangeAspect="1" noMove="1" noResize="1" noEditPoints="1" noAdjustHandles="1" noChangeArrowheads="1" noChangeShapeType="1" noTextEdit="1"/>
              </p:cNvSpPr>
              <p:nvPr/>
            </p:nvSpPr>
            <p:spPr>
              <a:xfrm>
                <a:off x="1067275" y="2172515"/>
                <a:ext cx="4555386" cy="915187"/>
              </a:xfrm>
              <a:prstGeom prst="rect">
                <a:avLst/>
              </a:prstGeom>
              <a:blipFill>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7" name="文字方塊 16">
                <a:extLst>
                  <a:ext uri="{FF2B5EF4-FFF2-40B4-BE49-F238E27FC236}">
                    <a16:creationId xmlns:a16="http://schemas.microsoft.com/office/drawing/2014/main" id="{589D892E-9615-558C-DAF0-1D7953E5D101}"/>
                  </a:ext>
                </a:extLst>
              </p:cNvPr>
              <p:cNvSpPr txBox="1"/>
              <p:nvPr/>
            </p:nvSpPr>
            <p:spPr>
              <a:xfrm>
                <a:off x="3596576" y="2543468"/>
                <a:ext cx="1132361"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zh-TW" altLang="en-US" sz="1100" i="1" smtClean="0">
                          <a:latin typeface="Cambria Math" panose="02040503050406030204" pitchFamily="18" charset="0"/>
                        </a:rPr>
                        <m:t>∆</m:t>
                      </m:r>
                      <m:sSub>
                        <m:sSubPr>
                          <m:ctrlPr>
                            <a:rPr kumimoji="1" lang="en-US" altLang="zh-TW" sz="1100" i="1" smtClean="0">
                              <a:latin typeface="Cambria Math" panose="02040503050406030204" pitchFamily="18" charset="0"/>
                            </a:rPr>
                          </m:ctrlPr>
                        </m:sSubPr>
                        <m:e>
                          <m:r>
                            <a:rPr kumimoji="1" lang="en-US" altLang="zh-TW" sz="1100" b="0" i="1" smtClean="0">
                              <a:latin typeface="Cambria Math" panose="02040503050406030204" pitchFamily="18" charset="0"/>
                            </a:rPr>
                            <m:t>𝑡</m:t>
                          </m:r>
                        </m:e>
                        <m:sub>
                          <m:r>
                            <a:rPr kumimoji="1" lang="en-US" altLang="zh-TW" sz="1100" b="0" i="1" smtClean="0">
                              <a:latin typeface="Cambria Math" panose="02040503050406030204" pitchFamily="18" charset="0"/>
                            </a:rPr>
                            <m:t>𝑖</m:t>
                          </m:r>
                        </m:sub>
                      </m:sSub>
                      <m:r>
                        <a:rPr kumimoji="1" lang="en-US" altLang="zh-TW" sz="1100" b="0" i="1" smtClean="0">
                          <a:latin typeface="Cambria Math" panose="02040503050406030204" pitchFamily="18" charset="0"/>
                        </a:rPr>
                        <m:t>= </m:t>
                      </m:r>
                      <m:sSub>
                        <m:sSubPr>
                          <m:ctrlPr>
                            <a:rPr kumimoji="1" lang="en-US" altLang="zh-TW" sz="1100" b="0" i="1" smtClean="0">
                              <a:latin typeface="Cambria Math" panose="02040503050406030204" pitchFamily="18" charset="0"/>
                            </a:rPr>
                          </m:ctrlPr>
                        </m:sSubPr>
                        <m:e>
                          <m:r>
                            <a:rPr kumimoji="1" lang="en-US" altLang="zh-TW" sz="1100" b="0" i="1" smtClean="0">
                              <a:latin typeface="Cambria Math" panose="02040503050406030204" pitchFamily="18" charset="0"/>
                            </a:rPr>
                            <m:t>𝑡</m:t>
                          </m:r>
                        </m:e>
                        <m:sub>
                          <m:r>
                            <a:rPr kumimoji="1" lang="en-US" altLang="zh-TW" sz="1100" b="0" i="1" smtClean="0">
                              <a:latin typeface="Cambria Math" panose="02040503050406030204" pitchFamily="18" charset="0"/>
                            </a:rPr>
                            <m:t>𝑡</m:t>
                          </m:r>
                          <m:r>
                            <a:rPr kumimoji="1" lang="en-US" altLang="zh-TW" sz="1100" b="0" i="1" smtClean="0">
                              <a:latin typeface="Cambria Math" panose="02040503050406030204" pitchFamily="18" charset="0"/>
                            </a:rPr>
                            <m:t>−1</m:t>
                          </m:r>
                        </m:sub>
                      </m:sSub>
                      <m:r>
                        <a:rPr kumimoji="1" lang="en-US" altLang="zh-TW" sz="1100" b="0" i="1" smtClean="0">
                          <a:latin typeface="Cambria Math" panose="02040503050406030204" pitchFamily="18" charset="0"/>
                        </a:rPr>
                        <m:t>−</m:t>
                      </m:r>
                      <m:sSub>
                        <m:sSubPr>
                          <m:ctrlPr>
                            <a:rPr kumimoji="1" lang="en-US" altLang="zh-TW" sz="1100" b="0" i="1" smtClean="0">
                              <a:latin typeface="Cambria Math" panose="02040503050406030204" pitchFamily="18" charset="0"/>
                            </a:rPr>
                          </m:ctrlPr>
                        </m:sSubPr>
                        <m:e>
                          <m:r>
                            <a:rPr kumimoji="1" lang="en-US" altLang="zh-TW" sz="1100" b="0" i="1" smtClean="0">
                              <a:latin typeface="Cambria Math" panose="02040503050406030204" pitchFamily="18" charset="0"/>
                            </a:rPr>
                            <m:t>𝑡</m:t>
                          </m:r>
                        </m:e>
                        <m:sub>
                          <m:r>
                            <a:rPr kumimoji="1" lang="en-US" altLang="zh-TW" sz="1100" b="0" i="1" smtClean="0">
                              <a:latin typeface="Cambria Math" panose="02040503050406030204" pitchFamily="18" charset="0"/>
                            </a:rPr>
                            <m:t>𝑖</m:t>
                          </m:r>
                        </m:sub>
                      </m:sSub>
                    </m:oMath>
                  </m:oMathPara>
                </a14:m>
                <a:endParaRPr kumimoji="1" lang="zh-TW" altLang="en-US" sz="1100" dirty="0"/>
              </a:p>
            </p:txBody>
          </p:sp>
        </mc:Choice>
        <mc:Fallback xmlns="">
          <p:sp>
            <p:nvSpPr>
              <p:cNvPr id="17" name="文字方塊 16">
                <a:extLst>
                  <a:ext uri="{FF2B5EF4-FFF2-40B4-BE49-F238E27FC236}">
                    <a16:creationId xmlns:a16="http://schemas.microsoft.com/office/drawing/2014/main" id="{589D892E-9615-558C-DAF0-1D7953E5D101}"/>
                  </a:ext>
                </a:extLst>
              </p:cNvPr>
              <p:cNvSpPr txBox="1">
                <a:spLocks noRot="1" noChangeAspect="1" noMove="1" noResize="1" noEditPoints="1" noAdjustHandles="1" noChangeArrowheads="1" noChangeShapeType="1" noTextEdit="1"/>
              </p:cNvSpPr>
              <p:nvPr/>
            </p:nvSpPr>
            <p:spPr>
              <a:xfrm>
                <a:off x="3596576" y="2543468"/>
                <a:ext cx="1132361" cy="261610"/>
              </a:xfrm>
              <a:prstGeom prst="rect">
                <a:avLst/>
              </a:prstGeom>
              <a:blipFill>
                <a:blip r:embed="rId9"/>
                <a:stretch>
                  <a:fillRect b="-14286"/>
                </a:stretch>
              </a:blipFill>
            </p:spPr>
            <p:txBody>
              <a:bodyPr/>
              <a:lstStyle/>
              <a:p>
                <a:r>
                  <a:rPr lang="zh-TW" altLang="en-US">
                    <a:noFill/>
                  </a:rPr>
                  <a:t> </a:t>
                </a:r>
              </a:p>
            </p:txBody>
          </p:sp>
        </mc:Fallback>
      </mc:AlternateContent>
      <p:sp>
        <p:nvSpPr>
          <p:cNvPr id="18" name="文字方塊 17">
            <a:extLst>
              <a:ext uri="{FF2B5EF4-FFF2-40B4-BE49-F238E27FC236}">
                <a16:creationId xmlns:a16="http://schemas.microsoft.com/office/drawing/2014/main" id="{BEBC8A4F-CB55-CE58-8E48-90C8D81196F5}"/>
              </a:ext>
            </a:extLst>
          </p:cNvPr>
          <p:cNvSpPr txBox="1"/>
          <p:nvPr/>
        </p:nvSpPr>
        <p:spPr>
          <a:xfrm>
            <a:off x="5132145" y="2578739"/>
            <a:ext cx="348172" cy="261610"/>
          </a:xfrm>
          <a:prstGeom prst="rect">
            <a:avLst/>
          </a:prstGeom>
          <a:noFill/>
        </p:spPr>
        <p:txBody>
          <a:bodyPr wrap="none" rtlCol="0">
            <a:spAutoFit/>
          </a:bodyPr>
          <a:lstStyle/>
          <a:p>
            <a:r>
              <a:rPr kumimoji="1" lang="en-US" altLang="zh-TW" sz="1100" dirty="0">
                <a:latin typeface="Times New Roman" panose="02020603050405020304" pitchFamily="18" charset="0"/>
                <a:cs typeface="Times New Roman" panose="02020603050405020304" pitchFamily="18" charset="0"/>
              </a:rPr>
              <a:t>(2)</a:t>
            </a:r>
            <a:endParaRPr kumimoji="1" lang="zh-TW" altLang="en-US" sz="1100" dirty="0">
              <a:latin typeface="Times New Roman" panose="02020603050405020304" pitchFamily="18" charset="0"/>
              <a:cs typeface="Times New Roman" panose="02020603050405020304" pitchFamily="18" charset="0"/>
            </a:endParaRPr>
          </a:p>
        </p:txBody>
      </p:sp>
      <p:sp>
        <p:nvSpPr>
          <p:cNvPr id="21" name="文字方塊 20">
            <a:extLst>
              <a:ext uri="{FF2B5EF4-FFF2-40B4-BE49-F238E27FC236}">
                <a16:creationId xmlns:a16="http://schemas.microsoft.com/office/drawing/2014/main" id="{4EF6B44D-93BA-D187-FCD1-BB69BF24D246}"/>
              </a:ext>
            </a:extLst>
          </p:cNvPr>
          <p:cNvSpPr txBox="1"/>
          <p:nvPr/>
        </p:nvSpPr>
        <p:spPr>
          <a:xfrm>
            <a:off x="1058968" y="2828798"/>
            <a:ext cx="4572000" cy="335413"/>
          </a:xfrm>
          <a:prstGeom prst="rect">
            <a:avLst/>
          </a:prstGeom>
          <a:noFill/>
        </p:spPr>
        <p:txBody>
          <a:bodyPr wrap="square">
            <a:spAutoFit/>
          </a:bodyPr>
          <a:lstStyle/>
          <a:p>
            <a:pPr>
              <a:lnSpc>
                <a:spcPct val="150000"/>
              </a:lnSpc>
            </a:pPr>
            <a:r>
              <a:rPr lang="zh-TW" altLang="en-US" sz="1200" dirty="0"/>
              <a:t>指數衰減公式計算購物籃的未正規化權重</a:t>
            </a:r>
            <a:r>
              <a:rPr lang="zh-TW" altLang="en-US" sz="900" dirty="0"/>
              <a:t>（確保所有購物籃權重和為一）</a:t>
            </a:r>
            <a:endParaRPr lang="zh-TW" altLang="en-US" sz="1200" dirty="0"/>
          </a:p>
        </p:txBody>
      </p:sp>
      <p:pic>
        <p:nvPicPr>
          <p:cNvPr id="22" name="圖片 21">
            <a:extLst>
              <a:ext uri="{FF2B5EF4-FFF2-40B4-BE49-F238E27FC236}">
                <a16:creationId xmlns:a16="http://schemas.microsoft.com/office/drawing/2014/main" id="{ED27FC90-71F5-59EC-7C70-A44CB11C0FA5}"/>
              </a:ext>
            </a:extLst>
          </p:cNvPr>
          <p:cNvPicPr>
            <a:picLocks noChangeAspect="1"/>
          </p:cNvPicPr>
          <p:nvPr/>
        </p:nvPicPr>
        <p:blipFill>
          <a:blip r:embed="rId10"/>
          <a:stretch>
            <a:fillRect/>
          </a:stretch>
        </p:blipFill>
        <p:spPr>
          <a:xfrm>
            <a:off x="770292" y="2267637"/>
            <a:ext cx="288676" cy="288676"/>
          </a:xfrm>
          <a:prstGeom prst="rect">
            <a:avLst/>
          </a:prstGeom>
        </p:spPr>
      </p:pic>
      <p:pic>
        <p:nvPicPr>
          <p:cNvPr id="23" name="圖片 22">
            <a:extLst>
              <a:ext uri="{FF2B5EF4-FFF2-40B4-BE49-F238E27FC236}">
                <a16:creationId xmlns:a16="http://schemas.microsoft.com/office/drawing/2014/main" id="{A9F3B1EE-04F4-D6EE-CAE7-828E5F6AE92F}"/>
              </a:ext>
            </a:extLst>
          </p:cNvPr>
          <p:cNvPicPr>
            <a:picLocks noChangeAspect="1"/>
          </p:cNvPicPr>
          <p:nvPr/>
        </p:nvPicPr>
        <p:blipFill>
          <a:blip r:embed="rId11"/>
          <a:stretch>
            <a:fillRect/>
          </a:stretch>
        </p:blipFill>
        <p:spPr>
          <a:xfrm>
            <a:off x="777599" y="2851666"/>
            <a:ext cx="289676" cy="289676"/>
          </a:xfrm>
          <a:prstGeom prst="rect">
            <a:avLst/>
          </a:prstGeom>
        </p:spPr>
      </p:pic>
      <mc:AlternateContent xmlns:mc="http://schemas.openxmlformats.org/markup-compatibility/2006" xmlns:a14="http://schemas.microsoft.com/office/drawing/2010/main">
        <mc:Choice Requires="a14">
          <p:sp>
            <p:nvSpPr>
              <p:cNvPr id="24" name="文字方塊 23">
                <a:extLst>
                  <a:ext uri="{FF2B5EF4-FFF2-40B4-BE49-F238E27FC236}">
                    <a16:creationId xmlns:a16="http://schemas.microsoft.com/office/drawing/2014/main" id="{CD6C1E93-FB73-88A4-DE1B-59389EBBCBDE}"/>
                  </a:ext>
                </a:extLst>
              </p:cNvPr>
              <p:cNvSpPr txBox="1"/>
              <p:nvPr/>
            </p:nvSpPr>
            <p:spPr>
              <a:xfrm>
                <a:off x="2941393" y="3159368"/>
                <a:ext cx="2442725" cy="51693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sz="1100" i="1" smtClean="0">
                              <a:latin typeface="Cambria Math" panose="02040503050406030204" pitchFamily="18" charset="0"/>
                            </a:rPr>
                          </m:ctrlPr>
                        </m:sSubPr>
                        <m:e>
                          <m:r>
                            <a:rPr kumimoji="1" lang="en-US" altLang="zh-TW" sz="1100" b="0" i="1" smtClean="0">
                              <a:latin typeface="Cambria Math" panose="02040503050406030204" pitchFamily="18" charset="0"/>
                            </a:rPr>
                            <m:t>𝑊</m:t>
                          </m:r>
                        </m:e>
                        <m:sub>
                          <m:r>
                            <a:rPr kumimoji="1" lang="en-US" altLang="zh-TW" sz="1100" b="0" i="1" smtClean="0">
                              <a:latin typeface="Cambria Math" panose="02040503050406030204" pitchFamily="18" charset="0"/>
                            </a:rPr>
                            <m:t>𝑖</m:t>
                          </m:r>
                        </m:sub>
                      </m:sSub>
                      <m:r>
                        <a:rPr kumimoji="1" lang="en-US" altLang="zh-TW" sz="1100" b="0" i="1" smtClean="0">
                          <a:latin typeface="Cambria Math" panose="02040503050406030204" pitchFamily="18" charset="0"/>
                        </a:rPr>
                        <m:t>=</m:t>
                      </m:r>
                      <m:f>
                        <m:fPr>
                          <m:ctrlPr>
                            <a:rPr kumimoji="1" lang="en-US" altLang="zh-TW" sz="1100" b="0" i="1" smtClean="0">
                              <a:latin typeface="Cambria Math" panose="02040503050406030204" pitchFamily="18" charset="0"/>
                            </a:rPr>
                          </m:ctrlPr>
                        </m:fPr>
                        <m:num>
                          <m:sSup>
                            <m:sSupPr>
                              <m:ctrlPr>
                                <a:rPr kumimoji="1" lang="en-US" altLang="zh-TW" sz="1100" b="0" i="1" smtClean="0">
                                  <a:latin typeface="Cambria Math" panose="02040503050406030204" pitchFamily="18" charset="0"/>
                                </a:rPr>
                              </m:ctrlPr>
                            </m:sSupPr>
                            <m:e>
                              <m:r>
                                <a:rPr kumimoji="1" lang="en-US" altLang="zh-TW" sz="1100" b="0" i="1" smtClean="0">
                                  <a:latin typeface="Cambria Math" panose="02040503050406030204" pitchFamily="18" charset="0"/>
                                </a:rPr>
                                <m:t>𝑒</m:t>
                              </m:r>
                            </m:e>
                            <m:sup>
                              <m:r>
                                <a:rPr kumimoji="1" lang="en-US" altLang="zh-TW" sz="1100" b="0" i="1" smtClean="0">
                                  <a:latin typeface="Cambria Math" panose="02040503050406030204" pitchFamily="18" charset="0"/>
                                </a:rPr>
                                <m:t>−</m:t>
                              </m:r>
                              <m:r>
                                <a:rPr kumimoji="1" lang="en-US" altLang="zh-TW" sz="1100" b="0" i="1" smtClean="0">
                                  <a:latin typeface="Cambria Math" panose="02040503050406030204" pitchFamily="18" charset="0"/>
                                  <a:ea typeface="Cambria Math" panose="02040503050406030204" pitchFamily="18" charset="0"/>
                                </a:rPr>
                                <m:t>𝜆</m:t>
                              </m:r>
                              <m:r>
                                <a:rPr kumimoji="1" lang="zh-TW" altLang="en-US" sz="1100" i="1">
                                  <a:latin typeface="Cambria Math" panose="02040503050406030204" pitchFamily="18" charset="0"/>
                                </a:rPr>
                                <m:t>∆</m:t>
                              </m:r>
                              <m:sSub>
                                <m:sSubPr>
                                  <m:ctrlPr>
                                    <a:rPr kumimoji="1" lang="en-US" altLang="zh-TW" sz="1100" i="1">
                                      <a:latin typeface="Cambria Math" panose="02040503050406030204" pitchFamily="18" charset="0"/>
                                    </a:rPr>
                                  </m:ctrlPr>
                                </m:sSubPr>
                                <m:e>
                                  <m:r>
                                    <a:rPr kumimoji="1" lang="en-US" altLang="zh-TW" sz="1100" i="1">
                                      <a:latin typeface="Cambria Math" panose="02040503050406030204" pitchFamily="18" charset="0"/>
                                    </a:rPr>
                                    <m:t>𝑡</m:t>
                                  </m:r>
                                </m:e>
                                <m:sub>
                                  <m:r>
                                    <a:rPr kumimoji="1" lang="en-US" altLang="zh-TW" sz="1100" i="1">
                                      <a:latin typeface="Cambria Math" panose="02040503050406030204" pitchFamily="18" charset="0"/>
                                    </a:rPr>
                                    <m:t>𝑖</m:t>
                                  </m:r>
                                </m:sub>
                              </m:sSub>
                            </m:sup>
                          </m:sSup>
                        </m:num>
                        <m:den>
                          <m:nary>
                            <m:naryPr>
                              <m:chr m:val="∑"/>
                              <m:limLoc m:val="subSup"/>
                              <m:ctrlPr>
                                <a:rPr kumimoji="1" lang="en-US" altLang="zh-TW" sz="1100" b="0" i="1" smtClean="0">
                                  <a:latin typeface="Cambria Math" panose="02040503050406030204" pitchFamily="18" charset="0"/>
                                </a:rPr>
                              </m:ctrlPr>
                            </m:naryPr>
                            <m:sub>
                              <m:r>
                                <m:rPr>
                                  <m:brk m:alnAt="25"/>
                                </m:rPr>
                                <a:rPr kumimoji="1" lang="en-US" altLang="zh-TW" sz="1100" b="0" i="1" smtClean="0">
                                  <a:latin typeface="Cambria Math" panose="02040503050406030204" pitchFamily="18" charset="0"/>
                                </a:rPr>
                                <m:t>𝑗</m:t>
                              </m:r>
                              <m:r>
                                <a:rPr kumimoji="1" lang="en-US" altLang="zh-TW" sz="1100" b="0" i="1" smtClean="0">
                                  <a:latin typeface="Cambria Math" panose="02040503050406030204" pitchFamily="18" charset="0"/>
                                </a:rPr>
                                <m:t>=1</m:t>
                              </m:r>
                            </m:sub>
                            <m:sup>
                              <m:r>
                                <a:rPr kumimoji="1" lang="en-US" altLang="zh-TW" sz="1100" b="0" i="1" smtClean="0">
                                  <a:latin typeface="Cambria Math" panose="02040503050406030204" pitchFamily="18" charset="0"/>
                                </a:rPr>
                                <m:t>𝑡</m:t>
                              </m:r>
                              <m:r>
                                <a:rPr kumimoji="1" lang="en-US" altLang="zh-TW" sz="1100" b="0" i="1" smtClean="0">
                                  <a:latin typeface="Cambria Math" panose="02040503050406030204" pitchFamily="18" charset="0"/>
                                </a:rPr>
                                <m:t>−1</m:t>
                              </m:r>
                            </m:sup>
                            <m:e>
                              <m:sSup>
                                <m:sSupPr>
                                  <m:ctrlPr>
                                    <a:rPr kumimoji="1" lang="en-US" altLang="zh-TW" sz="1100" b="0" i="1" smtClean="0">
                                      <a:latin typeface="Cambria Math" panose="02040503050406030204" pitchFamily="18" charset="0"/>
                                    </a:rPr>
                                  </m:ctrlPr>
                                </m:sSupPr>
                                <m:e>
                                  <m:r>
                                    <a:rPr kumimoji="1" lang="en-US" altLang="zh-TW" sz="1100" b="0" i="1" smtClean="0">
                                      <a:latin typeface="Cambria Math" panose="02040503050406030204" pitchFamily="18" charset="0"/>
                                    </a:rPr>
                                    <m:t>𝑒</m:t>
                                  </m:r>
                                </m:e>
                                <m:sup>
                                  <m:r>
                                    <a:rPr kumimoji="1" lang="en-US" altLang="zh-TW" sz="1100" b="0" i="1" smtClean="0">
                                      <a:latin typeface="Cambria Math" panose="02040503050406030204" pitchFamily="18" charset="0"/>
                                    </a:rPr>
                                    <m:t>−</m:t>
                                  </m:r>
                                  <m:r>
                                    <a:rPr kumimoji="1" lang="en-US" altLang="zh-TW" sz="1100" b="0" i="1" smtClean="0">
                                      <a:latin typeface="Cambria Math" panose="02040503050406030204" pitchFamily="18" charset="0"/>
                                      <a:ea typeface="Cambria Math" panose="02040503050406030204" pitchFamily="18" charset="0"/>
                                    </a:rPr>
                                    <m:t>𝜆</m:t>
                                  </m:r>
                                  <m:r>
                                    <a:rPr kumimoji="1" lang="zh-TW" altLang="en-US" sz="1100" i="1">
                                      <a:latin typeface="Cambria Math" panose="02040503050406030204" pitchFamily="18" charset="0"/>
                                    </a:rPr>
                                    <m:t>∆</m:t>
                                  </m:r>
                                  <m:sSub>
                                    <m:sSubPr>
                                      <m:ctrlPr>
                                        <a:rPr kumimoji="1" lang="en-US" altLang="zh-TW" sz="1100" i="1">
                                          <a:latin typeface="Cambria Math" panose="02040503050406030204" pitchFamily="18" charset="0"/>
                                        </a:rPr>
                                      </m:ctrlPr>
                                    </m:sSubPr>
                                    <m:e>
                                      <m:r>
                                        <a:rPr kumimoji="1" lang="en-US" altLang="zh-TW" sz="1100" i="1">
                                          <a:latin typeface="Cambria Math" panose="02040503050406030204" pitchFamily="18" charset="0"/>
                                        </a:rPr>
                                        <m:t>𝑡</m:t>
                                      </m:r>
                                    </m:e>
                                    <m:sub>
                                      <m:r>
                                        <a:rPr kumimoji="1" lang="en-US" altLang="zh-TW" sz="1100" b="0" i="1" smtClean="0">
                                          <a:latin typeface="Cambria Math" panose="02040503050406030204" pitchFamily="18" charset="0"/>
                                        </a:rPr>
                                        <m:t>𝑗</m:t>
                                      </m:r>
                                    </m:sub>
                                  </m:sSub>
                                </m:sup>
                              </m:sSup>
                            </m:e>
                          </m:nary>
                        </m:den>
                      </m:f>
                    </m:oMath>
                  </m:oMathPara>
                </a14:m>
                <a:endParaRPr kumimoji="1" lang="zh-TW" altLang="en-US" sz="1100" dirty="0"/>
              </a:p>
            </p:txBody>
          </p:sp>
        </mc:Choice>
        <mc:Fallback xmlns="">
          <p:sp>
            <p:nvSpPr>
              <p:cNvPr id="24" name="文字方塊 23">
                <a:extLst>
                  <a:ext uri="{FF2B5EF4-FFF2-40B4-BE49-F238E27FC236}">
                    <a16:creationId xmlns:a16="http://schemas.microsoft.com/office/drawing/2014/main" id="{CD6C1E93-FB73-88A4-DE1B-59389EBBCBDE}"/>
                  </a:ext>
                </a:extLst>
              </p:cNvPr>
              <p:cNvSpPr txBox="1">
                <a:spLocks noRot="1" noChangeAspect="1" noMove="1" noResize="1" noEditPoints="1" noAdjustHandles="1" noChangeArrowheads="1" noChangeShapeType="1" noTextEdit="1"/>
              </p:cNvSpPr>
              <p:nvPr/>
            </p:nvSpPr>
            <p:spPr>
              <a:xfrm>
                <a:off x="2941393" y="3159368"/>
                <a:ext cx="2442725" cy="516936"/>
              </a:xfrm>
              <a:prstGeom prst="rect">
                <a:avLst/>
              </a:prstGeom>
              <a:blipFill>
                <a:blip r:embed="rId12"/>
                <a:stretch>
                  <a:fillRect t="-2381" b="-6666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文字方塊 24">
                <a:extLst>
                  <a:ext uri="{FF2B5EF4-FFF2-40B4-BE49-F238E27FC236}">
                    <a16:creationId xmlns:a16="http://schemas.microsoft.com/office/drawing/2014/main" id="{9F4F7A12-2FE9-0601-BFC4-64B8D6E812B1}"/>
                  </a:ext>
                </a:extLst>
              </p:cNvPr>
              <p:cNvSpPr txBox="1"/>
              <p:nvPr/>
            </p:nvSpPr>
            <p:spPr>
              <a:xfrm>
                <a:off x="3394111" y="4081127"/>
                <a:ext cx="1658596" cy="4383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TW" sz="1100" b="0" i="1" smtClean="0">
                          <a:latin typeface="Cambria Math" panose="02040503050406030204" pitchFamily="18" charset="0"/>
                        </a:rPr>
                        <m:t>𝑈</m:t>
                      </m:r>
                      <m:r>
                        <a:rPr kumimoji="1" lang="en-US" altLang="zh-TW" sz="1100" b="0" i="1" smtClean="0">
                          <a:latin typeface="Cambria Math" panose="02040503050406030204" pitchFamily="18" charset="0"/>
                        </a:rPr>
                        <m:t>= </m:t>
                      </m:r>
                      <m:nary>
                        <m:naryPr>
                          <m:chr m:val="∑"/>
                          <m:limLoc m:val="subSup"/>
                          <m:ctrlPr>
                            <a:rPr kumimoji="1" lang="en-US" altLang="zh-TW" sz="1100" b="0" i="1" smtClean="0">
                              <a:latin typeface="Cambria Math" panose="02040503050406030204" pitchFamily="18" charset="0"/>
                            </a:rPr>
                          </m:ctrlPr>
                        </m:naryPr>
                        <m:sub>
                          <m:r>
                            <m:rPr>
                              <m:brk m:alnAt="25"/>
                            </m:rPr>
                            <a:rPr kumimoji="1" lang="en-US" altLang="zh-TW" sz="1100" b="0" i="1" smtClean="0">
                              <a:latin typeface="Cambria Math" panose="02040503050406030204" pitchFamily="18" charset="0"/>
                            </a:rPr>
                            <m:t>𝑖</m:t>
                          </m:r>
                          <m:r>
                            <a:rPr kumimoji="1" lang="en-US" altLang="zh-TW" sz="1100" b="0" i="1" smtClean="0">
                              <a:latin typeface="Cambria Math" panose="02040503050406030204" pitchFamily="18" charset="0"/>
                            </a:rPr>
                            <m:t>=1</m:t>
                          </m:r>
                        </m:sub>
                        <m:sup>
                          <m:r>
                            <a:rPr kumimoji="1" lang="en-US" altLang="zh-TW" sz="1100" b="0" i="1" smtClean="0">
                              <a:latin typeface="Cambria Math" panose="02040503050406030204" pitchFamily="18" charset="0"/>
                            </a:rPr>
                            <m:t>𝑡</m:t>
                          </m:r>
                          <m:r>
                            <a:rPr kumimoji="1" lang="en-US" altLang="zh-TW" sz="1100" b="0" i="1" smtClean="0">
                              <a:latin typeface="Cambria Math" panose="02040503050406030204" pitchFamily="18" charset="0"/>
                            </a:rPr>
                            <m:t>−1</m:t>
                          </m:r>
                        </m:sup>
                        <m:e>
                          <m:sSubSup>
                            <m:sSubSupPr>
                              <m:ctrlPr>
                                <a:rPr kumimoji="1" lang="en-US" altLang="zh-TW" sz="1100" b="0" i="1" smtClean="0">
                                  <a:latin typeface="Cambria Math" panose="02040503050406030204" pitchFamily="18" charset="0"/>
                                </a:rPr>
                              </m:ctrlPr>
                            </m:sSubSupPr>
                            <m:e>
                              <m:r>
                                <a:rPr kumimoji="1" lang="en-US" altLang="zh-TW" sz="1100" b="0" i="1" smtClean="0">
                                  <a:latin typeface="Cambria Math" panose="02040503050406030204" pitchFamily="18" charset="0"/>
                                </a:rPr>
                                <m:t>𝐵</m:t>
                              </m:r>
                            </m:e>
                            <m:sub>
                              <m:r>
                                <a:rPr kumimoji="1" lang="en-US" altLang="zh-TW" sz="1100" b="0" i="1" smtClean="0">
                                  <a:latin typeface="Cambria Math" panose="02040503050406030204" pitchFamily="18" charset="0"/>
                                </a:rPr>
                                <m:t>𝑖</m:t>
                              </m:r>
                            </m:sub>
                            <m:sup>
                              <m:r>
                                <a:rPr kumimoji="1" lang="en-US" altLang="zh-TW" sz="1100" b="0" i="1" smtClean="0">
                                  <a:latin typeface="Cambria Math" panose="02040503050406030204" pitchFamily="18" charset="0"/>
                                </a:rPr>
                                <m:t>𝑢</m:t>
                              </m:r>
                            </m:sup>
                          </m:sSubSup>
                          <m:r>
                            <a:rPr kumimoji="1" lang="en-US" altLang="zh-TW" sz="1100" b="0" i="1" smtClean="0">
                              <a:latin typeface="Cambria Math" panose="02040503050406030204" pitchFamily="18" charset="0"/>
                              <a:ea typeface="Cambria Math" panose="02040503050406030204" pitchFamily="18" charset="0"/>
                            </a:rPr>
                            <m:t>∙</m:t>
                          </m:r>
                          <m:sSub>
                            <m:sSubPr>
                              <m:ctrlPr>
                                <a:rPr kumimoji="1" lang="en-US" altLang="zh-TW" sz="1100" b="0" i="1" smtClean="0">
                                  <a:latin typeface="Cambria Math" panose="02040503050406030204" pitchFamily="18" charset="0"/>
                                  <a:ea typeface="Cambria Math" panose="02040503050406030204" pitchFamily="18" charset="0"/>
                                </a:rPr>
                              </m:ctrlPr>
                            </m:sSubPr>
                            <m:e>
                              <m:r>
                                <a:rPr kumimoji="1" lang="en-US" altLang="zh-TW" sz="1100" b="0" i="1" smtClean="0">
                                  <a:latin typeface="Cambria Math" panose="02040503050406030204" pitchFamily="18" charset="0"/>
                                  <a:ea typeface="Cambria Math" panose="02040503050406030204" pitchFamily="18" charset="0"/>
                                </a:rPr>
                                <m:t>𝑊</m:t>
                              </m:r>
                            </m:e>
                            <m:sub>
                              <m:r>
                                <a:rPr kumimoji="1" lang="en-US" altLang="zh-TW" sz="1100" b="0" i="1" smtClean="0">
                                  <a:latin typeface="Cambria Math" panose="02040503050406030204" pitchFamily="18" charset="0"/>
                                  <a:ea typeface="Cambria Math" panose="02040503050406030204" pitchFamily="18" charset="0"/>
                                </a:rPr>
                                <m:t>𝑖</m:t>
                              </m:r>
                            </m:sub>
                          </m:sSub>
                        </m:e>
                      </m:nary>
                    </m:oMath>
                  </m:oMathPara>
                </a14:m>
                <a:endParaRPr kumimoji="1" lang="zh-TW" altLang="en-US" sz="1100" dirty="0"/>
              </a:p>
            </p:txBody>
          </p:sp>
        </mc:Choice>
        <mc:Fallback xmlns="">
          <p:sp>
            <p:nvSpPr>
              <p:cNvPr id="25" name="文字方塊 24">
                <a:extLst>
                  <a:ext uri="{FF2B5EF4-FFF2-40B4-BE49-F238E27FC236}">
                    <a16:creationId xmlns:a16="http://schemas.microsoft.com/office/drawing/2014/main" id="{9F4F7A12-2FE9-0601-BFC4-64B8D6E812B1}"/>
                  </a:ext>
                </a:extLst>
              </p:cNvPr>
              <p:cNvSpPr txBox="1">
                <a:spLocks noRot="1" noChangeAspect="1" noMove="1" noResize="1" noEditPoints="1" noAdjustHandles="1" noChangeArrowheads="1" noChangeShapeType="1" noTextEdit="1"/>
              </p:cNvSpPr>
              <p:nvPr/>
            </p:nvSpPr>
            <p:spPr>
              <a:xfrm>
                <a:off x="3394111" y="4081127"/>
                <a:ext cx="1658596" cy="438325"/>
              </a:xfrm>
              <a:prstGeom prst="rect">
                <a:avLst/>
              </a:prstGeom>
              <a:blipFill>
                <a:blip r:embed="rId13"/>
                <a:stretch>
                  <a:fillRect t="-128571" b="-197143"/>
                </a:stretch>
              </a:blipFill>
            </p:spPr>
            <p:txBody>
              <a:bodyPr/>
              <a:lstStyle/>
              <a:p>
                <a:r>
                  <a:rPr lang="zh-TW" altLang="en-US">
                    <a:noFill/>
                  </a:rPr>
                  <a:t> </a:t>
                </a:r>
              </a:p>
            </p:txBody>
          </p:sp>
        </mc:Fallback>
      </mc:AlternateContent>
      <p:sp>
        <p:nvSpPr>
          <p:cNvPr id="26" name="文字方塊 25">
            <a:extLst>
              <a:ext uri="{FF2B5EF4-FFF2-40B4-BE49-F238E27FC236}">
                <a16:creationId xmlns:a16="http://schemas.microsoft.com/office/drawing/2014/main" id="{4ADD77D6-711B-45A3-26D8-805BB10C5232}"/>
              </a:ext>
            </a:extLst>
          </p:cNvPr>
          <p:cNvSpPr txBox="1"/>
          <p:nvPr/>
        </p:nvSpPr>
        <p:spPr>
          <a:xfrm>
            <a:off x="5123043" y="3351764"/>
            <a:ext cx="441146" cy="261610"/>
          </a:xfrm>
          <a:prstGeom prst="rect">
            <a:avLst/>
          </a:prstGeom>
          <a:noFill/>
        </p:spPr>
        <p:txBody>
          <a:bodyPr wrap="square" rtlCol="0">
            <a:spAutoFit/>
          </a:bodyPr>
          <a:lstStyle/>
          <a:p>
            <a:r>
              <a:rPr kumimoji="1" lang="en-US" altLang="zh-TW" sz="1100" dirty="0">
                <a:latin typeface="Times New Roman" panose="02020603050405020304" pitchFamily="18" charset="0"/>
                <a:cs typeface="Times New Roman" panose="02020603050405020304" pitchFamily="18" charset="0"/>
              </a:rPr>
              <a:t>(3)</a:t>
            </a:r>
            <a:endParaRPr kumimoji="1" lang="zh-TW" altLang="en-US" sz="1100" dirty="0">
              <a:latin typeface="Times New Roman" panose="02020603050405020304" pitchFamily="18" charset="0"/>
              <a:cs typeface="Times New Roman" panose="02020603050405020304" pitchFamily="18" charset="0"/>
            </a:endParaRPr>
          </a:p>
        </p:txBody>
      </p:sp>
      <p:sp>
        <p:nvSpPr>
          <p:cNvPr id="27" name="文字方塊 26">
            <a:extLst>
              <a:ext uri="{FF2B5EF4-FFF2-40B4-BE49-F238E27FC236}">
                <a16:creationId xmlns:a16="http://schemas.microsoft.com/office/drawing/2014/main" id="{E14357FA-5EBB-3F0E-4531-FEC337F1312B}"/>
              </a:ext>
            </a:extLst>
          </p:cNvPr>
          <p:cNvSpPr txBox="1"/>
          <p:nvPr/>
        </p:nvSpPr>
        <p:spPr>
          <a:xfrm>
            <a:off x="5128189" y="4306745"/>
            <a:ext cx="441146" cy="261610"/>
          </a:xfrm>
          <a:prstGeom prst="rect">
            <a:avLst/>
          </a:prstGeom>
          <a:noFill/>
        </p:spPr>
        <p:txBody>
          <a:bodyPr wrap="square" rtlCol="0">
            <a:spAutoFit/>
          </a:bodyPr>
          <a:lstStyle/>
          <a:p>
            <a:r>
              <a:rPr kumimoji="1" lang="en-US" altLang="zh-TW" sz="1100" dirty="0">
                <a:latin typeface="Times New Roman" panose="02020603050405020304" pitchFamily="18" charset="0"/>
                <a:cs typeface="Times New Roman" panose="02020603050405020304" pitchFamily="18" charset="0"/>
              </a:rPr>
              <a:t>(4)</a:t>
            </a:r>
            <a:endParaRPr kumimoji="1" lang="zh-TW" altLang="en-US" sz="11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4BA4F2B7-A835-17DF-8C19-99366E40F7B2}"/>
                  </a:ext>
                </a:extLst>
              </p:cNvPr>
              <p:cNvSpPr txBox="1"/>
              <p:nvPr/>
            </p:nvSpPr>
            <p:spPr>
              <a:xfrm>
                <a:off x="1067275" y="3690276"/>
                <a:ext cx="4572000" cy="339388"/>
              </a:xfrm>
              <a:prstGeom prst="rect">
                <a:avLst/>
              </a:prstGeom>
              <a:noFill/>
            </p:spPr>
            <p:txBody>
              <a:bodyPr wrap="square">
                <a:spAutoFit/>
              </a:bodyPr>
              <a:lstStyle/>
              <a:p>
                <a:pPr>
                  <a:lnSpc>
                    <a:spcPct val="150000"/>
                  </a:lnSpc>
                </a:pP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將購物籃嵌入向量 </a:t>
                </a:r>
                <a14:m>
                  <m:oMath xmlns:m="http://schemas.openxmlformats.org/officeDocument/2006/math">
                    <m:sSubSup>
                      <m:sSubSupPr>
                        <m:ctrlP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ctrlPr>
                      </m:sSubSupPr>
                      <m:e>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t>𝐵</m:t>
                        </m:r>
                      </m:e>
                      <m:sub>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t>𝑖</m:t>
                        </m:r>
                      </m:sub>
                      <m:sup>
                        <m:r>
                          <a:rPr lang="en-US" altLang="zh-TW" sz="1200" i="1">
                            <a:latin typeface="Cambria Math" panose="02040503050406030204" pitchFamily="18" charset="0"/>
                            <a:ea typeface="Microsoft JhengHei" panose="020B0604030504040204" pitchFamily="34" charset="-120"/>
                            <a:cs typeface="Times New Roman" panose="02020603050405020304" pitchFamily="18" charset="0"/>
                          </a:rPr>
                          <m:t>𝑢</m:t>
                        </m:r>
                      </m:sup>
                    </m:sSubSup>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與對應的正規化權重 </a:t>
                </a:r>
                <a14:m>
                  <m:oMath xmlns:m="http://schemas.openxmlformats.org/officeDocument/2006/math">
                    <m:sSub>
                      <m:sSubPr>
                        <m:ctrlPr>
                          <a:rPr kumimoji="1" lang="en-US" altLang="zh-TW" sz="1200" i="1">
                            <a:latin typeface="Cambria Math" panose="02040503050406030204" pitchFamily="18" charset="0"/>
                          </a:rPr>
                        </m:ctrlPr>
                      </m:sSubPr>
                      <m:e>
                        <m:r>
                          <a:rPr kumimoji="1" lang="en-US" altLang="zh-TW" sz="1200" i="1">
                            <a:latin typeface="Cambria Math" panose="02040503050406030204" pitchFamily="18" charset="0"/>
                          </a:rPr>
                          <m:t>𝑊</m:t>
                        </m:r>
                      </m:e>
                      <m:sub>
                        <m:r>
                          <a:rPr kumimoji="1" lang="en-US" altLang="zh-TW" sz="1200" i="1">
                            <a:latin typeface="Cambria Math" panose="02040503050406030204" pitchFamily="18" charset="0"/>
                          </a:rPr>
                          <m:t>𝑖</m:t>
                        </m:r>
                      </m:sub>
                    </m:sSub>
                  </m:oMath>
                </a14:m>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 相乘並加總</a:t>
                </a:r>
                <a:endPar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endParaRPr>
              </a:p>
            </p:txBody>
          </p:sp>
        </mc:Choice>
        <mc:Fallback xmlns="">
          <p:sp>
            <p:nvSpPr>
              <p:cNvPr id="28" name="文字方塊 27">
                <a:extLst>
                  <a:ext uri="{FF2B5EF4-FFF2-40B4-BE49-F238E27FC236}">
                    <a16:creationId xmlns:a16="http://schemas.microsoft.com/office/drawing/2014/main" id="{4BA4F2B7-A835-17DF-8C19-99366E40F7B2}"/>
                  </a:ext>
                </a:extLst>
              </p:cNvPr>
              <p:cNvSpPr txBox="1">
                <a:spLocks noRot="1" noChangeAspect="1" noMove="1" noResize="1" noEditPoints="1" noAdjustHandles="1" noChangeArrowheads="1" noChangeShapeType="1" noTextEdit="1"/>
              </p:cNvSpPr>
              <p:nvPr/>
            </p:nvSpPr>
            <p:spPr>
              <a:xfrm>
                <a:off x="1067275" y="3690276"/>
                <a:ext cx="4572000" cy="339388"/>
              </a:xfrm>
              <a:prstGeom prst="rect">
                <a:avLst/>
              </a:prstGeom>
              <a:blipFill>
                <a:blip r:embed="rId14"/>
                <a:stretch>
                  <a:fillRect b="-10714"/>
                </a:stretch>
              </a:blipFill>
            </p:spPr>
            <p:txBody>
              <a:bodyPr/>
              <a:lstStyle/>
              <a:p>
                <a:r>
                  <a:rPr lang="zh-TW" altLang="en-US">
                    <a:noFill/>
                  </a:rPr>
                  <a:t> </a:t>
                </a:r>
              </a:p>
            </p:txBody>
          </p:sp>
        </mc:Fallback>
      </mc:AlternateContent>
      <p:pic>
        <p:nvPicPr>
          <p:cNvPr id="29" name="圖片 28">
            <a:extLst>
              <a:ext uri="{FF2B5EF4-FFF2-40B4-BE49-F238E27FC236}">
                <a16:creationId xmlns:a16="http://schemas.microsoft.com/office/drawing/2014/main" id="{54543CC7-87B7-EFBB-1A11-27E4237F3BAC}"/>
              </a:ext>
            </a:extLst>
          </p:cNvPr>
          <p:cNvPicPr>
            <a:picLocks noChangeAspect="1"/>
          </p:cNvPicPr>
          <p:nvPr/>
        </p:nvPicPr>
        <p:blipFill>
          <a:blip r:embed="rId15"/>
          <a:stretch>
            <a:fillRect/>
          </a:stretch>
        </p:blipFill>
        <p:spPr>
          <a:xfrm>
            <a:off x="777529" y="3727907"/>
            <a:ext cx="314031" cy="314031"/>
          </a:xfrm>
          <a:prstGeom prst="rect">
            <a:avLst/>
          </a:prstGeom>
        </p:spPr>
      </p:pic>
      <p:sp>
        <p:nvSpPr>
          <p:cNvPr id="30" name="Google Shape;1616;p32">
            <a:extLst>
              <a:ext uri="{FF2B5EF4-FFF2-40B4-BE49-F238E27FC236}">
                <a16:creationId xmlns:a16="http://schemas.microsoft.com/office/drawing/2014/main" id="{AA17FF5C-4D75-4B6E-8C4F-5BDCF22D5CD3}"/>
              </a:ext>
            </a:extLst>
          </p:cNvPr>
          <p:cNvSpPr/>
          <p:nvPr/>
        </p:nvSpPr>
        <p:spPr>
          <a:xfrm>
            <a:off x="4892820" y="0"/>
            <a:ext cx="892500" cy="561300"/>
          </a:xfrm>
          <a:prstGeom prst="rect">
            <a:avLst/>
          </a:prstGeom>
          <a:solidFill>
            <a:srgbClr val="8FB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235;p30">
            <a:hlinkClick r:id="rId16" action="ppaction://hlinksldjump"/>
            <a:extLst>
              <a:ext uri="{FF2B5EF4-FFF2-40B4-BE49-F238E27FC236}">
                <a16:creationId xmlns:a16="http://schemas.microsoft.com/office/drawing/2014/main" id="{01EF645E-6B01-4CF1-9037-42CB1B3EFA06}"/>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研究方法</a:t>
            </a:r>
          </a:p>
        </p:txBody>
      </p:sp>
      <p:sp>
        <p:nvSpPr>
          <p:cNvPr id="32" name="Google Shape;236;p30">
            <a:hlinkClick r:id="rId17" action="ppaction://hlinksldjump"/>
            <a:extLst>
              <a:ext uri="{FF2B5EF4-FFF2-40B4-BE49-F238E27FC236}">
                <a16:creationId xmlns:a16="http://schemas.microsoft.com/office/drawing/2014/main" id="{B1320A42-F5A3-45EA-B9B5-964728004778}"/>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文獻探討</a:t>
            </a:r>
          </a:p>
        </p:txBody>
      </p:sp>
      <p:sp>
        <p:nvSpPr>
          <p:cNvPr id="33" name="Google Shape;237;p30">
            <a:hlinkClick r:id="rId18" action="ppaction://hlinksldjump"/>
            <a:extLst>
              <a:ext uri="{FF2B5EF4-FFF2-40B4-BE49-F238E27FC236}">
                <a16:creationId xmlns:a16="http://schemas.microsoft.com/office/drawing/2014/main" id="{299696CC-E27A-4D56-A13F-2F5298059EF7}"/>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34" name="Google Shape;239;p30">
            <a:hlinkClick r:id="" action="ppaction://noaction"/>
            <a:extLst>
              <a:ext uri="{FF2B5EF4-FFF2-40B4-BE49-F238E27FC236}">
                <a16:creationId xmlns:a16="http://schemas.microsoft.com/office/drawing/2014/main" id="{BD560D7D-A853-4EAE-B678-946551227FAB}"/>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實驗結果</a:t>
            </a:r>
          </a:p>
        </p:txBody>
      </p:sp>
      <p:sp>
        <p:nvSpPr>
          <p:cNvPr id="35" name="Google Shape;240;p30">
            <a:hlinkClick r:id="" action="ppaction://noaction"/>
            <a:extLst>
              <a:ext uri="{FF2B5EF4-FFF2-40B4-BE49-F238E27FC236}">
                <a16:creationId xmlns:a16="http://schemas.microsoft.com/office/drawing/2014/main" id="{9D05FFEE-4473-48B5-A55C-8A6536F2DD4B}"/>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實驗設計</a:t>
            </a:r>
          </a:p>
        </p:txBody>
      </p:sp>
      <p:sp>
        <p:nvSpPr>
          <p:cNvPr id="36" name="Google Shape;237;p30">
            <a:hlinkClick r:id="rId18" action="ppaction://hlinksldjump"/>
            <a:extLst>
              <a:ext uri="{FF2B5EF4-FFF2-40B4-BE49-F238E27FC236}">
                <a16:creationId xmlns:a16="http://schemas.microsoft.com/office/drawing/2014/main" id="{D3AAC377-7269-472D-948E-05E4DC03443C}"/>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38" name="文字方塊 37">
            <a:extLst>
              <a:ext uri="{FF2B5EF4-FFF2-40B4-BE49-F238E27FC236}">
                <a16:creationId xmlns:a16="http://schemas.microsoft.com/office/drawing/2014/main" id="{A50EF983-F001-4E47-88F1-13D02CF4C85A}"/>
              </a:ext>
            </a:extLst>
          </p:cNvPr>
          <p:cNvSpPr txBox="1"/>
          <p:nvPr/>
        </p:nvSpPr>
        <p:spPr>
          <a:xfrm>
            <a:off x="8539718" y="4872599"/>
            <a:ext cx="604282" cy="246221"/>
          </a:xfrm>
          <a:prstGeom prst="rect">
            <a:avLst/>
          </a:prstGeom>
          <a:noFill/>
        </p:spPr>
        <p:txBody>
          <a:bodyPr wrap="square" rtlCol="0">
            <a:spAutoFit/>
          </a:bodyPr>
          <a:lstStyle/>
          <a:p>
            <a:pPr algn="ctr"/>
            <a:r>
              <a:rPr lang="en-US" altLang="zh-TW" sz="1000" b="1" dirty="0">
                <a:latin typeface="Times New Roman" panose="02020603050405020304" pitchFamily="18" charset="0"/>
                <a:cs typeface="Times New Roman" panose="02020603050405020304" pitchFamily="18" charset="0"/>
              </a:rPr>
              <a:t>25 / 57</a:t>
            </a:r>
            <a:endParaRPr lang="zh-TW" altLang="en-US" sz="1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5833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P spid="25" grpId="0"/>
      <p:bldP spid="26" grpId="0"/>
      <p:bldP spid="27" grpId="0"/>
      <p:bldP spid="2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pic>
        <p:nvPicPr>
          <p:cNvPr id="53" name="圖片 52" descr="一張含有 螢幕擷取畫面, 文字, 軟體, 多媒體軟體 的圖片&#10;&#10;自動產生的描述">
            <a:extLst>
              <a:ext uri="{FF2B5EF4-FFF2-40B4-BE49-F238E27FC236}">
                <a16:creationId xmlns:a16="http://schemas.microsoft.com/office/drawing/2014/main" id="{F79A4926-AD66-4E8F-A4EC-C3BFE791D33C}"/>
              </a:ext>
            </a:extLst>
          </p:cNvPr>
          <p:cNvPicPr>
            <a:picLocks noChangeAspect="1"/>
          </p:cNvPicPr>
          <p:nvPr/>
        </p:nvPicPr>
        <p:blipFill rotWithShape="1">
          <a:blip r:embed="rId3"/>
          <a:srcRect l="47465"/>
          <a:stretch/>
        </p:blipFill>
        <p:spPr>
          <a:xfrm>
            <a:off x="5785320" y="1156348"/>
            <a:ext cx="2788486" cy="3150397"/>
          </a:xfrm>
          <a:prstGeom prst="rect">
            <a:avLst/>
          </a:prstGeom>
        </p:spPr>
      </p:pic>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矩形 1">
            <a:extLst>
              <a:ext uri="{FF2B5EF4-FFF2-40B4-BE49-F238E27FC236}">
                <a16:creationId xmlns:a16="http://schemas.microsoft.com/office/drawing/2014/main" id="{2D72C8A7-CADB-0E16-91D3-75BA0653C642}"/>
              </a:ext>
            </a:extLst>
          </p:cNvPr>
          <p:cNvSpPr/>
          <p:nvPr/>
        </p:nvSpPr>
        <p:spPr>
          <a:xfrm>
            <a:off x="773816" y="999981"/>
            <a:ext cx="5066230" cy="45719"/>
          </a:xfrm>
          <a:prstGeom prst="rect">
            <a:avLst/>
          </a:prstGeom>
          <a:solidFill>
            <a:srgbClr val="99C8E6">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文字方塊 2">
            <a:extLst>
              <a:ext uri="{FF2B5EF4-FFF2-40B4-BE49-F238E27FC236}">
                <a16:creationId xmlns:a16="http://schemas.microsoft.com/office/drawing/2014/main" id="{D4911C6A-4752-0EA7-C586-A58B7AD688CA}"/>
              </a:ext>
            </a:extLst>
          </p:cNvPr>
          <p:cNvSpPr txBox="1"/>
          <p:nvPr/>
        </p:nvSpPr>
        <p:spPr>
          <a:xfrm>
            <a:off x="679700" y="762898"/>
            <a:ext cx="5330537" cy="584775"/>
          </a:xfrm>
          <a:prstGeom prst="rect">
            <a:avLst/>
          </a:prstGeom>
          <a:noFill/>
        </p:spPr>
        <p:txBody>
          <a:bodyPr wrap="square" rtlCol="0">
            <a:spAutoFit/>
          </a:bodyPr>
          <a:lstStyle/>
          <a:p>
            <a:r>
              <a:rPr kumimoji="1" lang="en-US" altLang="zh-TW" sz="1600" b="1" dirty="0">
                <a:latin typeface="Times New Roman" panose="02020603050405020304" pitchFamily="18" charset="0"/>
                <a:cs typeface="Times New Roman" panose="02020603050405020304" pitchFamily="18" charset="0"/>
              </a:rPr>
              <a:t>3.4 DLIM</a:t>
            </a:r>
            <a:r>
              <a:rPr kumimoji="1" lang="zh-TW" altLang="en-US" sz="1600" b="1" dirty="0">
                <a:latin typeface="Times New Roman" panose="02020603050405020304" pitchFamily="18" charset="0"/>
                <a:cs typeface="Times New Roman" panose="02020603050405020304" pitchFamily="18" charset="0"/>
              </a:rPr>
              <a:t>（</a:t>
            </a:r>
            <a:r>
              <a:rPr kumimoji="1" lang="en-US" altLang="zh-TW" sz="1600" b="1" dirty="0">
                <a:latin typeface="Times New Roman" panose="02020603050405020304" pitchFamily="18" charset="0"/>
                <a:cs typeface="Times New Roman" panose="02020603050405020304" pitchFamily="18" charset="0"/>
              </a:rPr>
              <a:t>Deep Learning-based Information Module</a:t>
            </a:r>
            <a:r>
              <a:rPr kumimoji="1" lang="zh-TW" altLang="en-US" sz="1600" b="1" dirty="0">
                <a:latin typeface="Times New Roman" panose="02020603050405020304" pitchFamily="18" charset="0"/>
                <a:cs typeface="Times New Roman" panose="02020603050405020304" pitchFamily="18" charset="0"/>
              </a:rPr>
              <a:t>）</a:t>
            </a:r>
            <a:endParaRPr kumimoji="1" lang="en-US" altLang="zh-TW" sz="1600" b="1" dirty="0">
              <a:latin typeface="Times New Roman" panose="02020603050405020304" pitchFamily="18" charset="0"/>
              <a:cs typeface="Times New Roman" panose="02020603050405020304" pitchFamily="18" charset="0"/>
            </a:endParaRPr>
          </a:p>
          <a:p>
            <a:endParaRPr kumimoji="1" lang="en-US" altLang="zh-TW" sz="16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2B7FF378-0B9B-BA5A-C69D-0D82D3FAD77B}"/>
                  </a:ext>
                </a:extLst>
              </p:cNvPr>
              <p:cNvSpPr txBox="1"/>
              <p:nvPr/>
            </p:nvSpPr>
            <p:spPr>
              <a:xfrm>
                <a:off x="626143" y="1097076"/>
                <a:ext cx="5109546" cy="735842"/>
              </a:xfrm>
              <a:prstGeom prst="rect">
                <a:avLst/>
              </a:prstGeom>
              <a:noFill/>
            </p:spPr>
            <p:txBody>
              <a:bodyPr wrap="square" rtlCol="0">
                <a:spAutoFit/>
              </a:bodyPr>
              <a:lstStyle/>
              <a:p>
                <a:pPr marL="171450" indent="-171450" algn="just">
                  <a:lnSpc>
                    <a:spcPct val="150000"/>
                  </a:lnSpc>
                  <a:buFont typeface="Arial" panose="020B0604020202020204" pitchFamily="34" charset="0"/>
                  <a:buChar char="•"/>
                </a:pPr>
                <a:r>
                  <a:rPr lang="en-US" altLang="zh-TW" b="1"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rPr>
                  <a:t>Self-Attention</a:t>
                </a:r>
                <a:r>
                  <a:rPr lang="zh-TW" altLang="en-US" b="1"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rPr>
                  <a:t> 層</a:t>
                </a:r>
                <a:r>
                  <a:rPr lang="zh-TW" altLang="en-US" dirty="0">
                    <a:latin typeface="Times New Roman" panose="02020603050405020304" pitchFamily="18" charset="0"/>
                    <a:ea typeface="Microsoft JhengHei" panose="020B0604030504040204" pitchFamily="34" charset="-120"/>
                    <a:cs typeface="Times New Roman" panose="02020603050405020304" pitchFamily="18" charset="0"/>
                  </a:rPr>
                  <a:t>：</a:t>
                </a:r>
                <a:r>
                  <a:rPr lang="zh-TW" altLang="en-US" sz="1400" dirty="0">
                    <a:latin typeface="Times New Roman" panose="02020603050405020304" pitchFamily="18" charset="0"/>
                    <a:ea typeface="Microsoft JhengHei" panose="020B0604030504040204" pitchFamily="34" charset="-120"/>
                    <a:cs typeface="Times New Roman" panose="02020603050405020304" pitchFamily="18" charset="0"/>
                  </a:rPr>
                  <a:t>學習鄰居間的複雜關係，獲得表示目標用戶所有鄰居的綜合嵌入向量 </a:t>
                </a:r>
                <a14:m>
                  <m:oMath xmlns:m="http://schemas.openxmlformats.org/officeDocument/2006/math">
                    <m:sSub>
                      <m:sSubPr>
                        <m:ctrlPr>
                          <a:rPr lang="en-US" altLang="zh-TW" sz="1400" i="1">
                            <a:latin typeface="Cambria Math" panose="02040503050406030204" pitchFamily="18" charset="0"/>
                          </a:rPr>
                        </m:ctrlPr>
                      </m:sSubPr>
                      <m:e>
                        <m:r>
                          <a:rPr lang="en-US" altLang="zh-TW" sz="1400" i="1">
                            <a:latin typeface="Cambria Math" panose="02040503050406030204" pitchFamily="18" charset="0"/>
                          </a:rPr>
                          <m:t>𝑈</m:t>
                        </m:r>
                      </m:e>
                      <m:sub>
                        <m:r>
                          <a:rPr lang="en-US" altLang="zh-TW" sz="1400" i="1">
                            <a:latin typeface="Cambria Math" panose="02040503050406030204" pitchFamily="18" charset="0"/>
                          </a:rPr>
                          <m:t>𝑁𝑒𝑖𝑔h𝑏𝑜𝑟</m:t>
                        </m:r>
                      </m:sub>
                    </m:sSub>
                  </m:oMath>
                </a14:m>
                <a:endParaRPr lang="en-US" altLang="zh-TW" dirty="0">
                  <a:latin typeface="Times New Roman" panose="02020603050405020304" pitchFamily="18" charset="0"/>
                  <a:ea typeface="Microsoft JhengHei" panose="020B0604030504040204" pitchFamily="34" charset="-120"/>
                  <a:cs typeface="Times New Roman" panose="02020603050405020304" pitchFamily="18" charset="0"/>
                </a:endParaRPr>
              </a:p>
            </p:txBody>
          </p:sp>
        </mc:Choice>
        <mc:Fallback xmlns="">
          <p:sp>
            <p:nvSpPr>
              <p:cNvPr id="12" name="文字方塊 11">
                <a:extLst>
                  <a:ext uri="{FF2B5EF4-FFF2-40B4-BE49-F238E27FC236}">
                    <a16:creationId xmlns:a16="http://schemas.microsoft.com/office/drawing/2014/main" id="{2B7FF378-0B9B-BA5A-C69D-0D82D3FAD77B}"/>
                  </a:ext>
                </a:extLst>
              </p:cNvPr>
              <p:cNvSpPr txBox="1">
                <a:spLocks noRot="1" noChangeAspect="1" noMove="1" noResize="1" noEditPoints="1" noAdjustHandles="1" noChangeArrowheads="1" noChangeShapeType="1" noTextEdit="1"/>
              </p:cNvSpPr>
              <p:nvPr/>
            </p:nvSpPr>
            <p:spPr>
              <a:xfrm>
                <a:off x="626143" y="1097076"/>
                <a:ext cx="5109546" cy="735842"/>
              </a:xfrm>
              <a:prstGeom prst="rect">
                <a:avLst/>
              </a:prstGeom>
              <a:blipFill>
                <a:blip r:embed="rId4"/>
                <a:stretch>
                  <a:fillRect l="-239" r="-358" b="-4132"/>
                </a:stretch>
              </a:blipFill>
            </p:spPr>
            <p:txBody>
              <a:bodyPr/>
              <a:lstStyle/>
              <a:p>
                <a:r>
                  <a:rPr lang="zh-TW" altLang="en-US">
                    <a:noFill/>
                  </a:rPr>
                  <a:t> </a:t>
                </a:r>
              </a:p>
            </p:txBody>
          </p:sp>
        </mc:Fallback>
      </mc:AlternateContent>
      <p:sp>
        <p:nvSpPr>
          <p:cNvPr id="13" name="矩形 12">
            <a:extLst>
              <a:ext uri="{FF2B5EF4-FFF2-40B4-BE49-F238E27FC236}">
                <a16:creationId xmlns:a16="http://schemas.microsoft.com/office/drawing/2014/main" id="{D836AC76-AA1F-2E46-01F9-35C3C3A59BBE}"/>
              </a:ext>
            </a:extLst>
          </p:cNvPr>
          <p:cNvSpPr/>
          <p:nvPr/>
        </p:nvSpPr>
        <p:spPr>
          <a:xfrm>
            <a:off x="5812489" y="2386022"/>
            <a:ext cx="2603983" cy="649792"/>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0" name="文字方塊 29">
            <a:extLst>
              <a:ext uri="{FF2B5EF4-FFF2-40B4-BE49-F238E27FC236}">
                <a16:creationId xmlns:a16="http://schemas.microsoft.com/office/drawing/2014/main" id="{8E132D3F-8BC5-7FDA-7A16-4833C4ABD96E}"/>
              </a:ext>
            </a:extLst>
          </p:cNvPr>
          <p:cNvSpPr txBox="1"/>
          <p:nvPr/>
        </p:nvSpPr>
        <p:spPr>
          <a:xfrm>
            <a:off x="5019682" y="2121260"/>
            <a:ext cx="348172" cy="261610"/>
          </a:xfrm>
          <a:prstGeom prst="rect">
            <a:avLst/>
          </a:prstGeom>
          <a:noFill/>
        </p:spPr>
        <p:txBody>
          <a:bodyPr wrap="none" rtlCol="0">
            <a:spAutoFit/>
          </a:bodyPr>
          <a:lstStyle/>
          <a:p>
            <a:r>
              <a:rPr kumimoji="1" lang="en-US" altLang="zh-TW" sz="1100" dirty="0">
                <a:latin typeface="Times New Roman" panose="02020603050405020304" pitchFamily="18" charset="0"/>
                <a:cs typeface="Times New Roman" panose="02020603050405020304" pitchFamily="18" charset="0"/>
              </a:rPr>
              <a:t>(5)</a:t>
            </a:r>
            <a:endParaRPr kumimoji="1" lang="zh-TW" altLang="en-US" sz="1100" dirty="0">
              <a:latin typeface="Times New Roman" panose="02020603050405020304" pitchFamily="18" charset="0"/>
              <a:cs typeface="Times New Roman" panose="02020603050405020304" pitchFamily="18" charset="0"/>
            </a:endParaRPr>
          </a:p>
        </p:txBody>
      </p:sp>
      <p:sp>
        <p:nvSpPr>
          <p:cNvPr id="31" name="文字方塊 30">
            <a:extLst>
              <a:ext uri="{FF2B5EF4-FFF2-40B4-BE49-F238E27FC236}">
                <a16:creationId xmlns:a16="http://schemas.microsoft.com/office/drawing/2014/main" id="{BDB9CFB7-EE3A-F2CB-9424-7E23236CB8C3}"/>
              </a:ext>
            </a:extLst>
          </p:cNvPr>
          <p:cNvSpPr txBox="1"/>
          <p:nvPr/>
        </p:nvSpPr>
        <p:spPr>
          <a:xfrm>
            <a:off x="5023612" y="2439726"/>
            <a:ext cx="348172" cy="261610"/>
          </a:xfrm>
          <a:prstGeom prst="rect">
            <a:avLst/>
          </a:prstGeom>
          <a:noFill/>
        </p:spPr>
        <p:txBody>
          <a:bodyPr wrap="none" rtlCol="0">
            <a:spAutoFit/>
          </a:bodyPr>
          <a:lstStyle/>
          <a:p>
            <a:r>
              <a:rPr kumimoji="1" lang="en-US" altLang="zh-TW" sz="1100" dirty="0">
                <a:latin typeface="Times New Roman" panose="02020603050405020304" pitchFamily="18" charset="0"/>
                <a:cs typeface="Times New Roman" panose="02020603050405020304" pitchFamily="18" charset="0"/>
              </a:rPr>
              <a:t>(6)</a:t>
            </a:r>
            <a:endParaRPr kumimoji="1" lang="zh-TW" altLang="en-US" sz="1100" dirty="0">
              <a:latin typeface="Times New Roman" panose="02020603050405020304" pitchFamily="18" charset="0"/>
              <a:cs typeface="Times New Roman" panose="02020603050405020304" pitchFamily="18" charset="0"/>
            </a:endParaRPr>
          </a:p>
        </p:txBody>
      </p:sp>
      <p:sp>
        <p:nvSpPr>
          <p:cNvPr id="32" name="文字方塊 31">
            <a:extLst>
              <a:ext uri="{FF2B5EF4-FFF2-40B4-BE49-F238E27FC236}">
                <a16:creationId xmlns:a16="http://schemas.microsoft.com/office/drawing/2014/main" id="{AE0ADA8C-83AB-E308-4F99-6F0EADFBB529}"/>
              </a:ext>
            </a:extLst>
          </p:cNvPr>
          <p:cNvSpPr txBox="1"/>
          <p:nvPr/>
        </p:nvSpPr>
        <p:spPr>
          <a:xfrm>
            <a:off x="5019864" y="2710918"/>
            <a:ext cx="348172" cy="261610"/>
          </a:xfrm>
          <a:prstGeom prst="rect">
            <a:avLst/>
          </a:prstGeom>
          <a:noFill/>
        </p:spPr>
        <p:txBody>
          <a:bodyPr wrap="none" rtlCol="0">
            <a:spAutoFit/>
          </a:bodyPr>
          <a:lstStyle/>
          <a:p>
            <a:r>
              <a:rPr kumimoji="1" lang="en-US" altLang="zh-TW" sz="1100" dirty="0">
                <a:latin typeface="Times New Roman" panose="02020603050405020304" pitchFamily="18" charset="0"/>
                <a:cs typeface="Times New Roman" panose="02020603050405020304" pitchFamily="18" charset="0"/>
              </a:rPr>
              <a:t>(7)</a:t>
            </a:r>
            <a:endParaRPr kumimoji="1" lang="zh-TW" altLang="en-US" sz="1100" dirty="0">
              <a:latin typeface="Times New Roman" panose="02020603050405020304" pitchFamily="18" charset="0"/>
              <a:cs typeface="Times New Roman" panose="02020603050405020304" pitchFamily="18" charset="0"/>
            </a:endParaRPr>
          </a:p>
        </p:txBody>
      </p:sp>
      <p:sp>
        <p:nvSpPr>
          <p:cNvPr id="33" name="文字方塊 32">
            <a:extLst>
              <a:ext uri="{FF2B5EF4-FFF2-40B4-BE49-F238E27FC236}">
                <a16:creationId xmlns:a16="http://schemas.microsoft.com/office/drawing/2014/main" id="{BD0BED2C-A182-9B74-9912-2611F5923F48}"/>
              </a:ext>
            </a:extLst>
          </p:cNvPr>
          <p:cNvSpPr txBox="1"/>
          <p:nvPr/>
        </p:nvSpPr>
        <p:spPr>
          <a:xfrm>
            <a:off x="5019682" y="2956101"/>
            <a:ext cx="348172" cy="261610"/>
          </a:xfrm>
          <a:prstGeom prst="rect">
            <a:avLst/>
          </a:prstGeom>
          <a:noFill/>
        </p:spPr>
        <p:txBody>
          <a:bodyPr wrap="none" rtlCol="0">
            <a:spAutoFit/>
          </a:bodyPr>
          <a:lstStyle/>
          <a:p>
            <a:r>
              <a:rPr kumimoji="1" lang="en-US" altLang="zh-TW" sz="1100" dirty="0">
                <a:latin typeface="Times New Roman" panose="02020603050405020304" pitchFamily="18" charset="0"/>
                <a:cs typeface="Times New Roman" panose="02020603050405020304" pitchFamily="18" charset="0"/>
              </a:rPr>
              <a:t>(8)</a:t>
            </a:r>
            <a:endParaRPr kumimoji="1" lang="zh-TW" altLang="en-US" sz="1100" dirty="0">
              <a:latin typeface="Times New Roman" panose="02020603050405020304" pitchFamily="18" charset="0"/>
              <a:cs typeface="Times New Roman" panose="02020603050405020304" pitchFamily="18" charset="0"/>
            </a:endParaRPr>
          </a:p>
        </p:txBody>
      </p:sp>
      <p:sp>
        <p:nvSpPr>
          <p:cNvPr id="34" name="文字方塊 33">
            <a:extLst>
              <a:ext uri="{FF2B5EF4-FFF2-40B4-BE49-F238E27FC236}">
                <a16:creationId xmlns:a16="http://schemas.microsoft.com/office/drawing/2014/main" id="{0669D1D9-A641-7F50-4C1F-62F00BFA8503}"/>
              </a:ext>
            </a:extLst>
          </p:cNvPr>
          <p:cNvSpPr txBox="1"/>
          <p:nvPr/>
        </p:nvSpPr>
        <p:spPr>
          <a:xfrm>
            <a:off x="5019682" y="3257791"/>
            <a:ext cx="348172" cy="261610"/>
          </a:xfrm>
          <a:prstGeom prst="rect">
            <a:avLst/>
          </a:prstGeom>
          <a:noFill/>
        </p:spPr>
        <p:txBody>
          <a:bodyPr wrap="none" rtlCol="0">
            <a:spAutoFit/>
          </a:bodyPr>
          <a:lstStyle/>
          <a:p>
            <a:r>
              <a:rPr kumimoji="1" lang="en-US" altLang="zh-TW" sz="1100" dirty="0">
                <a:latin typeface="Times New Roman" panose="02020603050405020304" pitchFamily="18" charset="0"/>
                <a:cs typeface="Times New Roman" panose="02020603050405020304" pitchFamily="18" charset="0"/>
              </a:rPr>
              <a:t>(9)</a:t>
            </a:r>
            <a:endParaRPr kumimoji="1" lang="zh-TW" altLang="en-US" sz="1100" dirty="0">
              <a:latin typeface="Times New Roman" panose="02020603050405020304" pitchFamily="18" charset="0"/>
              <a:cs typeface="Times New Roman" panose="02020603050405020304" pitchFamily="18" charset="0"/>
            </a:endParaRPr>
          </a:p>
        </p:txBody>
      </p:sp>
      <p:sp>
        <p:nvSpPr>
          <p:cNvPr id="35" name="文字方塊 34">
            <a:extLst>
              <a:ext uri="{FF2B5EF4-FFF2-40B4-BE49-F238E27FC236}">
                <a16:creationId xmlns:a16="http://schemas.microsoft.com/office/drawing/2014/main" id="{919505D2-D920-72BE-4F9D-D5BF32CCB89D}"/>
              </a:ext>
            </a:extLst>
          </p:cNvPr>
          <p:cNvSpPr txBox="1"/>
          <p:nvPr/>
        </p:nvSpPr>
        <p:spPr>
          <a:xfrm>
            <a:off x="4988346" y="3850074"/>
            <a:ext cx="418704" cy="261610"/>
          </a:xfrm>
          <a:prstGeom prst="rect">
            <a:avLst/>
          </a:prstGeom>
          <a:noFill/>
        </p:spPr>
        <p:txBody>
          <a:bodyPr wrap="none" rtlCol="0">
            <a:spAutoFit/>
          </a:bodyPr>
          <a:lstStyle/>
          <a:p>
            <a:r>
              <a:rPr kumimoji="1" lang="en-US" altLang="zh-TW" sz="1100" dirty="0">
                <a:latin typeface="Times New Roman" panose="02020603050405020304" pitchFamily="18" charset="0"/>
                <a:cs typeface="Times New Roman" panose="02020603050405020304" pitchFamily="18" charset="0"/>
              </a:rPr>
              <a:t>(10)</a:t>
            </a:r>
            <a:endParaRPr kumimoji="1" lang="zh-TW" altLang="en-US" sz="1100" dirty="0">
              <a:latin typeface="Times New Roman" panose="02020603050405020304" pitchFamily="18" charset="0"/>
              <a:cs typeface="Times New Roman" panose="02020603050405020304" pitchFamily="18" charset="0"/>
            </a:endParaRPr>
          </a:p>
        </p:txBody>
      </p:sp>
      <p:pic>
        <p:nvPicPr>
          <p:cNvPr id="24" name="圖片 23">
            <a:extLst>
              <a:ext uri="{FF2B5EF4-FFF2-40B4-BE49-F238E27FC236}">
                <a16:creationId xmlns:a16="http://schemas.microsoft.com/office/drawing/2014/main" id="{AAAC64F5-05B3-469F-A9EC-9C37AE8A89C4}"/>
              </a:ext>
            </a:extLst>
          </p:cNvPr>
          <p:cNvPicPr>
            <a:picLocks noChangeAspect="1"/>
          </p:cNvPicPr>
          <p:nvPr/>
        </p:nvPicPr>
        <p:blipFill rotWithShape="1">
          <a:blip r:embed="rId5"/>
          <a:srcRect l="-1" t="35850" r="51274" b="27428"/>
          <a:stretch/>
        </p:blipFill>
        <p:spPr>
          <a:xfrm>
            <a:off x="4136345" y="2117802"/>
            <a:ext cx="1557448" cy="1863077"/>
          </a:xfrm>
          <a:prstGeom prst="rect">
            <a:avLst/>
          </a:prstGeom>
        </p:spPr>
      </p:pic>
      <p:cxnSp>
        <p:nvCxnSpPr>
          <p:cNvPr id="11" name="直線單箭頭接點 10">
            <a:extLst>
              <a:ext uri="{FF2B5EF4-FFF2-40B4-BE49-F238E27FC236}">
                <a16:creationId xmlns:a16="http://schemas.microsoft.com/office/drawing/2014/main" id="{41467277-A2DB-4178-9478-C72DF7EF8766}"/>
              </a:ext>
            </a:extLst>
          </p:cNvPr>
          <p:cNvCxnSpPr>
            <a:cxnSpLocks/>
            <a:stCxn id="13" idx="1"/>
          </p:cNvCxnSpPr>
          <p:nvPr/>
        </p:nvCxnSpPr>
        <p:spPr>
          <a:xfrm flipH="1">
            <a:off x="5699344" y="2710918"/>
            <a:ext cx="113145" cy="7774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12AC4EF8-A2AE-4854-AE0D-6D585AB8CF6A}"/>
              </a:ext>
            </a:extLst>
          </p:cNvPr>
          <p:cNvSpPr/>
          <p:nvPr/>
        </p:nvSpPr>
        <p:spPr>
          <a:xfrm>
            <a:off x="4572000" y="3257792"/>
            <a:ext cx="1166648" cy="46147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402B7400-F241-440C-B281-1FBF8261D368}"/>
                  </a:ext>
                </a:extLst>
              </p:cNvPr>
              <p:cNvSpPr txBox="1"/>
              <p:nvPr/>
            </p:nvSpPr>
            <p:spPr>
              <a:xfrm>
                <a:off x="733810" y="3282259"/>
                <a:ext cx="3557950" cy="874022"/>
              </a:xfrm>
              <a:prstGeom prst="rect">
                <a:avLst/>
              </a:prstGeom>
              <a:noFill/>
            </p:spPr>
            <p:txBody>
              <a:bodyPr wrap="square">
                <a:spAutoFit/>
              </a:bodyPr>
              <a:lstStyle/>
              <a:p>
                <a:pPr lvl="1">
                  <a:lnSpc>
                    <a:spcPct val="150000"/>
                  </a:lnSpc>
                </a:pPr>
                <a14:m>
                  <m:oMath xmlns:m="http://schemas.openxmlformats.org/officeDocument/2006/math">
                    <m:r>
                      <m:rPr>
                        <m:sty m:val="p"/>
                      </m:rPr>
                      <a:rPr lang="en-US" altLang="zh-TW" sz="1100" smtClean="0">
                        <a:latin typeface="Cambria Math" panose="02040503050406030204" pitchFamily="18" charset="0"/>
                      </a:rPr>
                      <m:t>hea</m:t>
                    </m:r>
                    <m:sSub>
                      <m:sSubPr>
                        <m:ctrlPr>
                          <a:rPr lang="en-US" altLang="zh-TW" sz="1100" i="1">
                            <a:latin typeface="Cambria Math" panose="02040503050406030204" pitchFamily="18" charset="0"/>
                          </a:rPr>
                        </m:ctrlPr>
                      </m:sSubPr>
                      <m:e>
                        <m:r>
                          <m:rPr>
                            <m:sty m:val="p"/>
                          </m:rPr>
                          <a:rPr lang="en-US" altLang="zh-TW" sz="1100">
                            <a:latin typeface="Cambria Math" panose="02040503050406030204" pitchFamily="18" charset="0"/>
                          </a:rPr>
                          <m:t>d</m:t>
                        </m:r>
                      </m:e>
                      <m:sub>
                        <m:r>
                          <m:rPr>
                            <m:sty m:val="p"/>
                          </m:rPr>
                          <a:rPr lang="en-US" altLang="zh-TW" sz="1100">
                            <a:latin typeface="Cambria Math" panose="02040503050406030204" pitchFamily="18" charset="0"/>
                          </a:rPr>
                          <m:t>i</m:t>
                        </m:r>
                      </m:sub>
                    </m:sSub>
                    <m:r>
                      <a:rPr lang="en-US" altLang="zh-TW" sz="1100">
                        <a:latin typeface="Cambria Math" panose="02040503050406030204" pitchFamily="18" charset="0"/>
                      </a:rPr>
                      <m:t>=</m:t>
                    </m:r>
                    <m:r>
                      <m:rPr>
                        <m:sty m:val="p"/>
                      </m:rPr>
                      <a:rPr lang="en-US" altLang="zh-TW" sz="1100">
                        <a:latin typeface="Cambria Math" panose="02040503050406030204" pitchFamily="18" charset="0"/>
                      </a:rPr>
                      <m:t>Attention</m:t>
                    </m:r>
                    <m:d>
                      <m:dPr>
                        <m:ctrlPr>
                          <a:rPr lang="en-US" altLang="zh-TW" sz="1100" i="1">
                            <a:latin typeface="Cambria Math" panose="02040503050406030204" pitchFamily="18" charset="0"/>
                          </a:rPr>
                        </m:ctrlPr>
                      </m:dPr>
                      <m:e>
                        <m:r>
                          <a:rPr lang="en-US" altLang="zh-TW" sz="1100" i="1">
                            <a:latin typeface="Cambria Math" panose="02040503050406030204" pitchFamily="18" charset="0"/>
                          </a:rPr>
                          <m:t>𝑄</m:t>
                        </m:r>
                        <m:sSubSup>
                          <m:sSubSupPr>
                            <m:ctrlPr>
                              <a:rPr lang="en-US" altLang="zh-TW" sz="1100" i="1">
                                <a:latin typeface="Cambria Math" panose="02040503050406030204" pitchFamily="18" charset="0"/>
                              </a:rPr>
                            </m:ctrlPr>
                          </m:sSubSupPr>
                          <m:e>
                            <m:r>
                              <a:rPr lang="en-US" altLang="zh-TW" sz="1100" i="1">
                                <a:latin typeface="Cambria Math" panose="02040503050406030204" pitchFamily="18" charset="0"/>
                              </a:rPr>
                              <m:t>𝑊</m:t>
                            </m:r>
                          </m:e>
                          <m:sub>
                            <m:r>
                              <a:rPr lang="en-US" altLang="zh-TW" sz="1100" i="1">
                                <a:latin typeface="Cambria Math" panose="02040503050406030204" pitchFamily="18" charset="0"/>
                              </a:rPr>
                              <m:t>𝑖</m:t>
                            </m:r>
                          </m:sub>
                          <m:sup>
                            <m:r>
                              <a:rPr lang="en-US" altLang="zh-TW" sz="1100" i="1">
                                <a:latin typeface="Cambria Math" panose="02040503050406030204" pitchFamily="18" charset="0"/>
                              </a:rPr>
                              <m:t>𝑄</m:t>
                            </m:r>
                          </m:sup>
                        </m:sSubSup>
                        <m:r>
                          <a:rPr lang="en-US" altLang="zh-TW" sz="1100" i="1">
                            <a:latin typeface="Cambria Math" panose="02040503050406030204" pitchFamily="18" charset="0"/>
                          </a:rPr>
                          <m:t>,</m:t>
                        </m:r>
                        <m:r>
                          <a:rPr lang="en-US" altLang="zh-TW" sz="1100" i="1">
                            <a:latin typeface="Cambria Math" panose="02040503050406030204" pitchFamily="18" charset="0"/>
                          </a:rPr>
                          <m:t>𝐾</m:t>
                        </m:r>
                        <m:sSubSup>
                          <m:sSubSupPr>
                            <m:ctrlPr>
                              <a:rPr lang="en-US" altLang="zh-TW" sz="1100" i="1">
                                <a:latin typeface="Cambria Math" panose="02040503050406030204" pitchFamily="18" charset="0"/>
                              </a:rPr>
                            </m:ctrlPr>
                          </m:sSubSupPr>
                          <m:e>
                            <m:r>
                              <a:rPr lang="en-US" altLang="zh-TW" sz="1100" i="1">
                                <a:latin typeface="Cambria Math" panose="02040503050406030204" pitchFamily="18" charset="0"/>
                              </a:rPr>
                              <m:t>𝑊</m:t>
                            </m:r>
                          </m:e>
                          <m:sub>
                            <m:r>
                              <a:rPr lang="en-US" altLang="zh-TW" sz="1100" i="1">
                                <a:latin typeface="Cambria Math" panose="02040503050406030204" pitchFamily="18" charset="0"/>
                              </a:rPr>
                              <m:t>𝑖</m:t>
                            </m:r>
                          </m:sub>
                          <m:sup>
                            <m:r>
                              <a:rPr lang="en-US" altLang="zh-TW" sz="1100" i="1">
                                <a:latin typeface="Cambria Math" panose="02040503050406030204" pitchFamily="18" charset="0"/>
                              </a:rPr>
                              <m:t>𝐾</m:t>
                            </m:r>
                          </m:sup>
                        </m:sSubSup>
                        <m:r>
                          <a:rPr lang="en-US" altLang="zh-TW" sz="1100" i="1">
                            <a:latin typeface="Cambria Math" panose="02040503050406030204" pitchFamily="18" charset="0"/>
                          </a:rPr>
                          <m:t>,</m:t>
                        </m:r>
                        <m:r>
                          <a:rPr lang="en-US" altLang="zh-TW" sz="1100" i="1">
                            <a:latin typeface="Cambria Math" panose="02040503050406030204" pitchFamily="18" charset="0"/>
                          </a:rPr>
                          <m:t>𝑉</m:t>
                        </m:r>
                        <m:sSubSup>
                          <m:sSubSupPr>
                            <m:ctrlPr>
                              <a:rPr lang="en-US" altLang="zh-TW" sz="1100" i="1">
                                <a:latin typeface="Cambria Math" panose="02040503050406030204" pitchFamily="18" charset="0"/>
                              </a:rPr>
                            </m:ctrlPr>
                          </m:sSubSupPr>
                          <m:e>
                            <m:r>
                              <a:rPr lang="en-US" altLang="zh-TW" sz="1100" i="1">
                                <a:latin typeface="Cambria Math" panose="02040503050406030204" pitchFamily="18" charset="0"/>
                              </a:rPr>
                              <m:t>𝑊</m:t>
                            </m:r>
                          </m:e>
                          <m:sub>
                            <m:r>
                              <a:rPr lang="en-US" altLang="zh-TW" sz="1100" i="1">
                                <a:latin typeface="Cambria Math" panose="02040503050406030204" pitchFamily="18" charset="0"/>
                              </a:rPr>
                              <m:t>𝑖</m:t>
                            </m:r>
                          </m:sub>
                          <m:sup>
                            <m:r>
                              <a:rPr lang="en-US" altLang="zh-TW" sz="1100" i="1">
                                <a:latin typeface="Cambria Math" panose="02040503050406030204" pitchFamily="18" charset="0"/>
                              </a:rPr>
                              <m:t>𝑉</m:t>
                            </m:r>
                          </m:sup>
                        </m:sSubSup>
                      </m:e>
                    </m:d>
                    <m:r>
                      <a:rPr lang="zh-TW" altLang="en-US" sz="1100" i="1">
                        <a:latin typeface="Cambria Math" panose="02040503050406030204" pitchFamily="18" charset="0"/>
                      </a:rPr>
                      <m:t> </m:t>
                    </m:r>
                  </m:oMath>
                </a14:m>
                <a:r>
                  <a:rPr lang="zh-TW" altLang="en-US" sz="1100" dirty="0"/>
                  <a:t> </a:t>
                </a:r>
                <a14:m>
                  <m:oMath xmlns:m="http://schemas.openxmlformats.org/officeDocument/2006/math">
                    <m:r>
                      <a:rPr lang="en-US" altLang="zh-TW" sz="1100" i="1" dirty="0">
                        <a:latin typeface="Cambria Math" panose="02040503050406030204" pitchFamily="18" charset="0"/>
                      </a:rPr>
                      <m:t>; </m:t>
                    </m:r>
                    <m:r>
                      <a:rPr lang="en-US" altLang="zh-TW" sz="1100" i="1" dirty="0">
                        <a:latin typeface="Cambria Math" panose="02040503050406030204" pitchFamily="18" charset="0"/>
                      </a:rPr>
                      <m:t>𝑖</m:t>
                    </m:r>
                    <m:r>
                      <a:rPr lang="en-US" altLang="zh-TW" sz="1100" i="1" dirty="0">
                        <a:latin typeface="Cambria Math" panose="02040503050406030204" pitchFamily="18" charset="0"/>
                      </a:rPr>
                      <m:t>=1,…,</m:t>
                    </m:r>
                    <m:r>
                      <a:rPr lang="en-US" altLang="zh-TW" sz="1100" i="1" dirty="0">
                        <a:latin typeface="Cambria Math" panose="02040503050406030204" pitchFamily="18" charset="0"/>
                      </a:rPr>
                      <m:t>h</m:t>
                    </m:r>
                  </m:oMath>
                </a14:m>
                <a:endParaRPr lang="zh-TW" altLang="en-US" sz="1100" dirty="0"/>
              </a:p>
              <a:p>
                <a:pPr lvl="1">
                  <a:lnSpc>
                    <a:spcPct val="150000"/>
                  </a:lnSpc>
                </a:pPr>
                <a14:m>
                  <m:oMathPara xmlns:m="http://schemas.openxmlformats.org/officeDocument/2006/math">
                    <m:oMathParaPr>
                      <m:jc m:val="left"/>
                    </m:oMathParaPr>
                    <m:oMath xmlns:m="http://schemas.openxmlformats.org/officeDocument/2006/math">
                      <m:r>
                        <m:rPr>
                          <m:sty m:val="p"/>
                        </m:rPr>
                        <a:rPr lang="en-US" altLang="zh-TW" sz="1100">
                          <a:latin typeface="Cambria Math" panose="02040503050406030204" pitchFamily="18" charset="0"/>
                        </a:rPr>
                        <m:t>MultiHead</m:t>
                      </m:r>
                      <m:d>
                        <m:dPr>
                          <m:ctrlPr>
                            <a:rPr lang="en-US" altLang="zh-TW" sz="1100" i="1">
                              <a:latin typeface="Cambria Math" panose="02040503050406030204" pitchFamily="18" charset="0"/>
                            </a:rPr>
                          </m:ctrlPr>
                        </m:dPr>
                        <m:e>
                          <m:r>
                            <a:rPr lang="en-US" altLang="zh-TW" sz="1100" i="1">
                              <a:latin typeface="Cambria Math" panose="02040503050406030204" pitchFamily="18" charset="0"/>
                            </a:rPr>
                            <m:t>𝑄</m:t>
                          </m:r>
                          <m:r>
                            <a:rPr lang="en-US" altLang="zh-TW" sz="1100" i="1">
                              <a:latin typeface="Cambria Math" panose="02040503050406030204" pitchFamily="18" charset="0"/>
                            </a:rPr>
                            <m:t>,</m:t>
                          </m:r>
                          <m:r>
                            <a:rPr lang="en-US" altLang="zh-TW" sz="1100" i="1">
                              <a:latin typeface="Cambria Math" panose="02040503050406030204" pitchFamily="18" charset="0"/>
                            </a:rPr>
                            <m:t>𝐾</m:t>
                          </m:r>
                          <m:r>
                            <a:rPr lang="en-US" altLang="zh-TW" sz="1100" i="1">
                              <a:latin typeface="Cambria Math" panose="02040503050406030204" pitchFamily="18" charset="0"/>
                            </a:rPr>
                            <m:t>,</m:t>
                          </m:r>
                          <m:r>
                            <a:rPr lang="en-US" altLang="zh-TW" sz="1100" i="1">
                              <a:latin typeface="Cambria Math" panose="02040503050406030204" pitchFamily="18" charset="0"/>
                            </a:rPr>
                            <m:t>𝑉</m:t>
                          </m:r>
                        </m:e>
                      </m:d>
                      <m:r>
                        <a:rPr lang="en-US" altLang="zh-TW" sz="1100" i="1">
                          <a:latin typeface="Cambria Math" panose="02040503050406030204" pitchFamily="18" charset="0"/>
                        </a:rPr>
                        <m:t>= </m:t>
                      </m:r>
                      <m:r>
                        <m:rPr>
                          <m:sty m:val="p"/>
                        </m:rPr>
                        <a:rPr lang="en-US" altLang="zh-TW" sz="1100">
                          <a:latin typeface="Cambria Math" panose="02040503050406030204" pitchFamily="18" charset="0"/>
                        </a:rPr>
                        <m:t>Concat</m:t>
                      </m:r>
                      <m:d>
                        <m:dPr>
                          <m:ctrlPr>
                            <a:rPr lang="en-US" altLang="zh-TW" sz="1100" i="1">
                              <a:latin typeface="Cambria Math" panose="02040503050406030204" pitchFamily="18" charset="0"/>
                            </a:rPr>
                          </m:ctrlPr>
                        </m:dPr>
                        <m:e>
                          <m:r>
                            <m:rPr>
                              <m:sty m:val="p"/>
                            </m:rPr>
                            <a:rPr lang="en-US" altLang="zh-TW" sz="1100">
                              <a:latin typeface="Cambria Math" panose="02040503050406030204" pitchFamily="18" charset="0"/>
                            </a:rPr>
                            <m:t>hea</m:t>
                          </m:r>
                          <m:sSub>
                            <m:sSubPr>
                              <m:ctrlPr>
                                <a:rPr lang="en-US" altLang="zh-TW" sz="1100" i="1">
                                  <a:latin typeface="Cambria Math" panose="02040503050406030204" pitchFamily="18" charset="0"/>
                                </a:rPr>
                              </m:ctrlPr>
                            </m:sSubPr>
                            <m:e>
                              <m:r>
                                <m:rPr>
                                  <m:sty m:val="p"/>
                                </m:rPr>
                                <a:rPr lang="en-US" altLang="zh-TW" sz="1100">
                                  <a:latin typeface="Cambria Math" panose="02040503050406030204" pitchFamily="18" charset="0"/>
                                </a:rPr>
                                <m:t>d</m:t>
                              </m:r>
                            </m:e>
                            <m:sub>
                              <m:r>
                                <a:rPr lang="en-US" altLang="zh-TW" sz="1100">
                                  <a:latin typeface="Cambria Math" panose="02040503050406030204" pitchFamily="18" charset="0"/>
                                </a:rPr>
                                <m:t>1</m:t>
                              </m:r>
                            </m:sub>
                          </m:sSub>
                          <m:r>
                            <a:rPr lang="en-US" altLang="zh-TW" sz="1100" i="1">
                              <a:latin typeface="Cambria Math" panose="02040503050406030204" pitchFamily="18" charset="0"/>
                            </a:rPr>
                            <m:t>,…,</m:t>
                          </m:r>
                          <m:r>
                            <m:rPr>
                              <m:sty m:val="p"/>
                            </m:rPr>
                            <a:rPr lang="en-US" altLang="zh-TW" sz="1100">
                              <a:latin typeface="Cambria Math" panose="02040503050406030204" pitchFamily="18" charset="0"/>
                            </a:rPr>
                            <m:t>hea</m:t>
                          </m:r>
                          <m:sSub>
                            <m:sSubPr>
                              <m:ctrlPr>
                                <a:rPr lang="en-US" altLang="zh-TW" sz="1100" i="1">
                                  <a:latin typeface="Cambria Math" panose="02040503050406030204" pitchFamily="18" charset="0"/>
                                </a:rPr>
                              </m:ctrlPr>
                            </m:sSubPr>
                            <m:e>
                              <m:r>
                                <m:rPr>
                                  <m:sty m:val="p"/>
                                </m:rPr>
                                <a:rPr lang="en-US" altLang="zh-TW" sz="1100">
                                  <a:latin typeface="Cambria Math" panose="02040503050406030204" pitchFamily="18" charset="0"/>
                                </a:rPr>
                                <m:t>d</m:t>
                              </m:r>
                            </m:e>
                            <m:sub>
                              <m:r>
                                <m:rPr>
                                  <m:sty m:val="p"/>
                                </m:rPr>
                                <a:rPr lang="en-US" altLang="zh-TW" sz="1100">
                                  <a:latin typeface="Cambria Math" panose="02040503050406030204" pitchFamily="18" charset="0"/>
                                </a:rPr>
                                <m:t>h</m:t>
                              </m:r>
                            </m:sub>
                          </m:sSub>
                        </m:e>
                      </m:d>
                      <m:sSup>
                        <m:sSupPr>
                          <m:ctrlPr>
                            <a:rPr lang="en-US" altLang="zh-TW" sz="1100" i="1">
                              <a:latin typeface="Cambria Math" panose="02040503050406030204" pitchFamily="18" charset="0"/>
                            </a:rPr>
                          </m:ctrlPr>
                        </m:sSupPr>
                        <m:e>
                          <m:r>
                            <a:rPr lang="en-US" altLang="zh-TW" sz="1100" i="1">
                              <a:latin typeface="Cambria Math" panose="02040503050406030204" pitchFamily="18" charset="0"/>
                            </a:rPr>
                            <m:t>𝑊</m:t>
                          </m:r>
                        </m:e>
                        <m:sup>
                          <m:r>
                            <a:rPr lang="en-US" altLang="zh-TW" sz="1100" i="1">
                              <a:latin typeface="Cambria Math" panose="02040503050406030204" pitchFamily="18" charset="0"/>
                            </a:rPr>
                            <m:t>𝑂</m:t>
                          </m:r>
                        </m:sup>
                      </m:sSup>
                    </m:oMath>
                  </m:oMathPara>
                </a14:m>
                <a:endParaRPr lang="en-US" altLang="zh-TW" sz="1100" i="1" dirty="0">
                  <a:latin typeface="Cambria Math" panose="02040503050406030204" pitchFamily="18" charset="0"/>
                </a:endParaRPr>
              </a:p>
              <a:p>
                <a:pPr lvl="1">
                  <a:lnSpc>
                    <a:spcPct val="150000"/>
                  </a:lnSpc>
                </a:pPr>
                <a14:m>
                  <m:oMath xmlns:m="http://schemas.openxmlformats.org/officeDocument/2006/math">
                    <m:r>
                      <a:rPr lang="en-US" altLang="zh-TW" sz="1100" i="1" dirty="0">
                        <a:latin typeface="Cambria Math" panose="02040503050406030204" pitchFamily="18" charset="0"/>
                      </a:rPr>
                      <m:t>𝑍</m:t>
                    </m:r>
                    <m:r>
                      <a:rPr lang="zh-TW" altLang="en-US" sz="1100" i="1" dirty="0">
                        <a:latin typeface="Cambria Math" panose="02040503050406030204" pitchFamily="18" charset="0"/>
                      </a:rPr>
                      <m:t> </m:t>
                    </m:r>
                    <m:r>
                      <a:rPr lang="en-US" altLang="zh-TW" sz="1100" i="1" dirty="0">
                        <a:latin typeface="Cambria Math" panose="02040503050406030204" pitchFamily="18" charset="0"/>
                      </a:rPr>
                      <m:t>=</m:t>
                    </m:r>
                    <m:r>
                      <m:rPr>
                        <m:sty m:val="p"/>
                      </m:rPr>
                      <a:rPr lang="en-US" altLang="zh-TW" sz="1100">
                        <a:latin typeface="Cambria Math" panose="02040503050406030204" pitchFamily="18" charset="0"/>
                      </a:rPr>
                      <m:t>MultiHead</m:t>
                    </m:r>
                    <m:r>
                      <a:rPr lang="en-US" altLang="zh-TW" sz="1100" i="1">
                        <a:latin typeface="Cambria Math" panose="02040503050406030204" pitchFamily="18" charset="0"/>
                      </a:rPr>
                      <m:t>(</m:t>
                    </m:r>
                    <m:r>
                      <a:rPr lang="en-US" altLang="zh-TW" sz="1100" i="1">
                        <a:latin typeface="Cambria Math" panose="02040503050406030204" pitchFamily="18" charset="0"/>
                      </a:rPr>
                      <m:t>𝑄</m:t>
                    </m:r>
                    <m:r>
                      <a:rPr lang="en-US" altLang="zh-TW" sz="1100" i="1">
                        <a:latin typeface="Cambria Math" panose="02040503050406030204" pitchFamily="18" charset="0"/>
                      </a:rPr>
                      <m:t>,</m:t>
                    </m:r>
                    <m:r>
                      <a:rPr lang="en-US" altLang="zh-TW" sz="1100" i="1">
                        <a:latin typeface="Cambria Math" panose="02040503050406030204" pitchFamily="18" charset="0"/>
                      </a:rPr>
                      <m:t>𝐾</m:t>
                    </m:r>
                    <m:r>
                      <a:rPr lang="en-US" altLang="zh-TW" sz="1100" i="1">
                        <a:latin typeface="Cambria Math" panose="02040503050406030204" pitchFamily="18" charset="0"/>
                      </a:rPr>
                      <m:t>,</m:t>
                    </m:r>
                    <m:r>
                      <a:rPr lang="en-US" altLang="zh-TW" sz="1100" i="1">
                        <a:latin typeface="Cambria Math" panose="02040503050406030204" pitchFamily="18" charset="0"/>
                      </a:rPr>
                      <m:t>𝑉</m:t>
                    </m:r>
                    <m:r>
                      <a:rPr lang="en-US" altLang="zh-TW" sz="1100" i="1">
                        <a:latin typeface="Cambria Math" panose="02040503050406030204" pitchFamily="18" charset="0"/>
                      </a:rPr>
                      <m:t>)</m:t>
                    </m:r>
                  </m:oMath>
                </a14:m>
                <a:r>
                  <a:rPr lang="en-US" altLang="zh-TW" sz="1100" dirty="0"/>
                  <a:t> </a:t>
                </a:r>
                <a:endParaRPr lang="en-US" altLang="zh-TW" sz="1100" i="1" dirty="0">
                  <a:latin typeface="Cambria Math" panose="02040503050406030204" pitchFamily="18" charset="0"/>
                </a:endParaRPr>
              </a:p>
            </p:txBody>
          </p:sp>
        </mc:Choice>
        <mc:Fallback xmlns="">
          <p:sp>
            <p:nvSpPr>
              <p:cNvPr id="29" name="文字方塊 28">
                <a:extLst>
                  <a:ext uri="{FF2B5EF4-FFF2-40B4-BE49-F238E27FC236}">
                    <a16:creationId xmlns:a16="http://schemas.microsoft.com/office/drawing/2014/main" id="{402B7400-F241-440C-B281-1FBF8261D368}"/>
                  </a:ext>
                </a:extLst>
              </p:cNvPr>
              <p:cNvSpPr txBox="1">
                <a:spLocks noRot="1" noChangeAspect="1" noMove="1" noResize="1" noEditPoints="1" noAdjustHandles="1" noChangeArrowheads="1" noChangeShapeType="1" noTextEdit="1"/>
              </p:cNvSpPr>
              <p:nvPr/>
            </p:nvSpPr>
            <p:spPr>
              <a:xfrm>
                <a:off x="733810" y="3282259"/>
                <a:ext cx="3557950" cy="874022"/>
              </a:xfrm>
              <a:prstGeom prst="rect">
                <a:avLst/>
              </a:prstGeom>
              <a:blipFill>
                <a:blip r:embed="rId6"/>
                <a:stretch>
                  <a:fillRect b="-138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文字方塊 35">
                <a:extLst>
                  <a:ext uri="{FF2B5EF4-FFF2-40B4-BE49-F238E27FC236}">
                    <a16:creationId xmlns:a16="http://schemas.microsoft.com/office/drawing/2014/main" id="{0FC2F67D-8ABE-448B-9424-B8406A827A04}"/>
                  </a:ext>
                </a:extLst>
              </p:cNvPr>
              <p:cNvSpPr txBox="1"/>
              <p:nvPr/>
            </p:nvSpPr>
            <p:spPr>
              <a:xfrm>
                <a:off x="733810" y="4060277"/>
                <a:ext cx="6279136" cy="370038"/>
              </a:xfrm>
              <a:prstGeom prst="rect">
                <a:avLst/>
              </a:prstGeom>
              <a:noFill/>
            </p:spPr>
            <p:txBody>
              <a:bodyPr wrap="square">
                <a:spAutoFit/>
              </a:bodyPr>
              <a:lstStyle/>
              <a:p>
                <a:pPr lvl="1">
                  <a:lnSpc>
                    <a:spcPct val="150000"/>
                  </a:lnSpc>
                </a:pPr>
                <a14:m>
                  <m:oMath xmlns:m="http://schemas.openxmlformats.org/officeDocument/2006/math">
                    <m:sSubSup>
                      <m:sSubSupPr>
                        <m:ctrlPr>
                          <a:rPr lang="en-US" altLang="zh-TW" sz="1100" i="1" smtClean="0">
                            <a:latin typeface="Cambria Math" panose="02040503050406030204" pitchFamily="18" charset="0"/>
                          </a:rPr>
                        </m:ctrlPr>
                      </m:sSubSupPr>
                      <m:e>
                        <m:r>
                          <m:rPr>
                            <m:sty m:val="p"/>
                          </m:rPr>
                          <a:rPr lang="en-US" altLang="zh-TW" sz="1100" i="1">
                            <a:latin typeface="Cambria Math" panose="02040503050406030204" pitchFamily="18" charset="0"/>
                          </a:rPr>
                          <m:t>W</m:t>
                        </m:r>
                      </m:e>
                      <m:sub>
                        <m:r>
                          <a:rPr lang="en-US" altLang="zh-TW" sz="1100" i="1">
                            <a:latin typeface="Cambria Math" panose="02040503050406030204" pitchFamily="18" charset="0"/>
                          </a:rPr>
                          <m:t>𝑖</m:t>
                        </m:r>
                      </m:sub>
                      <m:sup>
                        <m:r>
                          <m:rPr>
                            <m:sty m:val="p"/>
                          </m:rPr>
                          <a:rPr lang="en-US" altLang="zh-TW" sz="1100" i="1">
                            <a:latin typeface="Cambria Math" panose="02040503050406030204" pitchFamily="18" charset="0"/>
                          </a:rPr>
                          <m:t>Q</m:t>
                        </m:r>
                      </m:sup>
                    </m:sSubSup>
                    <m:r>
                      <a:rPr lang="en-US" altLang="zh-TW" sz="1100" i="1">
                        <a:latin typeface="Cambria Math" panose="02040503050406030204" pitchFamily="18" charset="0"/>
                        <a:ea typeface="Cambria Math" panose="02040503050406030204" pitchFamily="18" charset="0"/>
                      </a:rPr>
                      <m:t>∈</m:t>
                    </m:r>
                    <m:sSup>
                      <m:sSupPr>
                        <m:ctrlPr>
                          <a:rPr lang="en-US" altLang="zh-TW" sz="1100" i="1">
                            <a:latin typeface="Cambria Math" panose="02040503050406030204" pitchFamily="18" charset="0"/>
                            <a:ea typeface="Cambria Math" panose="02040503050406030204" pitchFamily="18" charset="0"/>
                          </a:rPr>
                        </m:ctrlPr>
                      </m:sSupPr>
                      <m:e>
                        <m:r>
                          <a:rPr lang="en-US" altLang="zh-TW" sz="1100" i="1">
                            <a:latin typeface="Cambria Math" panose="02040503050406030204" pitchFamily="18" charset="0"/>
                            <a:ea typeface="Cambria Math" panose="02040503050406030204" pitchFamily="18" charset="0"/>
                          </a:rPr>
                          <m:t>ℝ</m:t>
                        </m:r>
                      </m:e>
                      <m:sup>
                        <m:sSub>
                          <m:sSubPr>
                            <m:ctrlPr>
                              <a:rPr lang="en-US" altLang="zh-TW" sz="1100" i="1">
                                <a:latin typeface="Cambria Math" panose="02040503050406030204" pitchFamily="18" charset="0"/>
                                <a:ea typeface="Cambria Math" panose="02040503050406030204" pitchFamily="18" charset="0"/>
                              </a:rPr>
                            </m:ctrlPr>
                          </m:sSubPr>
                          <m:e>
                            <m:r>
                              <a:rPr lang="en-US" altLang="zh-TW" sz="1100" i="1">
                                <a:latin typeface="Cambria Math" panose="02040503050406030204" pitchFamily="18" charset="0"/>
                                <a:ea typeface="Cambria Math" panose="02040503050406030204" pitchFamily="18" charset="0"/>
                              </a:rPr>
                              <m:t>𝑑</m:t>
                            </m:r>
                          </m:e>
                          <m:sub>
                            <m:r>
                              <a:rPr lang="en-US" altLang="zh-TW" sz="1100" i="1">
                                <a:latin typeface="Cambria Math" panose="02040503050406030204" pitchFamily="18" charset="0"/>
                                <a:ea typeface="Cambria Math" panose="02040503050406030204" pitchFamily="18" charset="0"/>
                              </a:rPr>
                              <m:t>𝑚𝑜𝑑𝑒𝑙</m:t>
                            </m:r>
                          </m:sub>
                        </m:sSub>
                        <m:r>
                          <a:rPr lang="en-US" altLang="zh-TW" sz="1100" i="1">
                            <a:latin typeface="Cambria Math" panose="02040503050406030204" pitchFamily="18" charset="0"/>
                            <a:ea typeface="Cambria Math" panose="02040503050406030204" pitchFamily="18" charset="0"/>
                          </a:rPr>
                          <m:t>×</m:t>
                        </m:r>
                        <m:sSub>
                          <m:sSubPr>
                            <m:ctrlPr>
                              <a:rPr lang="en-US" altLang="zh-TW" sz="1100" i="1">
                                <a:latin typeface="Cambria Math" panose="02040503050406030204" pitchFamily="18" charset="0"/>
                                <a:ea typeface="Cambria Math" panose="02040503050406030204" pitchFamily="18" charset="0"/>
                              </a:rPr>
                            </m:ctrlPr>
                          </m:sSubPr>
                          <m:e>
                            <m:r>
                              <a:rPr lang="en-US" altLang="zh-TW" sz="1100" i="1">
                                <a:latin typeface="Cambria Math" panose="02040503050406030204" pitchFamily="18" charset="0"/>
                                <a:ea typeface="Cambria Math" panose="02040503050406030204" pitchFamily="18" charset="0"/>
                              </a:rPr>
                              <m:t>𝑑</m:t>
                            </m:r>
                          </m:e>
                          <m:sub>
                            <m:r>
                              <a:rPr lang="en-US" altLang="zh-TW" sz="1100" i="1">
                                <a:latin typeface="Cambria Math" panose="02040503050406030204" pitchFamily="18" charset="0"/>
                                <a:ea typeface="Cambria Math" panose="02040503050406030204" pitchFamily="18" charset="0"/>
                              </a:rPr>
                              <m:t>𝑘</m:t>
                            </m:r>
                          </m:sub>
                        </m:sSub>
                      </m:sup>
                    </m:sSup>
                  </m:oMath>
                </a14:m>
                <a:r>
                  <a:rPr lang="en-US" altLang="zh-TW" sz="1100" dirty="0"/>
                  <a:t>, </a:t>
                </a:r>
                <a14:m>
                  <m:oMath xmlns:m="http://schemas.openxmlformats.org/officeDocument/2006/math">
                    <m:sSubSup>
                      <m:sSubSupPr>
                        <m:ctrlPr>
                          <a:rPr lang="en-US" altLang="zh-TW" sz="1100" i="1">
                            <a:latin typeface="Cambria Math" panose="02040503050406030204" pitchFamily="18" charset="0"/>
                          </a:rPr>
                        </m:ctrlPr>
                      </m:sSubSupPr>
                      <m:e>
                        <m:r>
                          <m:rPr>
                            <m:sty m:val="p"/>
                          </m:rPr>
                          <a:rPr lang="en-US" altLang="zh-TW" sz="1100" i="1">
                            <a:latin typeface="Cambria Math" panose="02040503050406030204" pitchFamily="18" charset="0"/>
                          </a:rPr>
                          <m:t>W</m:t>
                        </m:r>
                      </m:e>
                      <m:sub>
                        <m:r>
                          <a:rPr lang="en-US" altLang="zh-TW" sz="1100" i="1">
                            <a:latin typeface="Cambria Math" panose="02040503050406030204" pitchFamily="18" charset="0"/>
                          </a:rPr>
                          <m:t>𝑖</m:t>
                        </m:r>
                      </m:sub>
                      <m:sup>
                        <m:r>
                          <a:rPr lang="en-US" altLang="zh-TW" sz="1100" i="1">
                            <a:latin typeface="Cambria Math" panose="02040503050406030204" pitchFamily="18" charset="0"/>
                          </a:rPr>
                          <m:t>𝐾</m:t>
                        </m:r>
                      </m:sup>
                    </m:sSubSup>
                    <m:r>
                      <a:rPr lang="en-US" altLang="zh-TW" sz="1100" i="1">
                        <a:latin typeface="Cambria Math" panose="02040503050406030204" pitchFamily="18" charset="0"/>
                        <a:ea typeface="Cambria Math" panose="02040503050406030204" pitchFamily="18" charset="0"/>
                      </a:rPr>
                      <m:t>∈</m:t>
                    </m:r>
                    <m:sSup>
                      <m:sSupPr>
                        <m:ctrlPr>
                          <a:rPr lang="en-US" altLang="zh-TW" sz="1100" i="1">
                            <a:latin typeface="Cambria Math" panose="02040503050406030204" pitchFamily="18" charset="0"/>
                            <a:ea typeface="Cambria Math" panose="02040503050406030204" pitchFamily="18" charset="0"/>
                          </a:rPr>
                        </m:ctrlPr>
                      </m:sSupPr>
                      <m:e>
                        <m:r>
                          <a:rPr lang="en-US" altLang="zh-TW" sz="1100" i="1">
                            <a:latin typeface="Cambria Math" panose="02040503050406030204" pitchFamily="18" charset="0"/>
                            <a:ea typeface="Cambria Math" panose="02040503050406030204" pitchFamily="18" charset="0"/>
                          </a:rPr>
                          <m:t>ℝ</m:t>
                        </m:r>
                      </m:e>
                      <m:sup>
                        <m:sSub>
                          <m:sSubPr>
                            <m:ctrlPr>
                              <a:rPr lang="en-US" altLang="zh-TW" sz="1100" i="1">
                                <a:latin typeface="Cambria Math" panose="02040503050406030204" pitchFamily="18" charset="0"/>
                                <a:ea typeface="Cambria Math" panose="02040503050406030204" pitchFamily="18" charset="0"/>
                              </a:rPr>
                            </m:ctrlPr>
                          </m:sSubPr>
                          <m:e>
                            <m:r>
                              <a:rPr lang="en-US" altLang="zh-TW" sz="1100" i="1">
                                <a:latin typeface="Cambria Math" panose="02040503050406030204" pitchFamily="18" charset="0"/>
                                <a:ea typeface="Cambria Math" panose="02040503050406030204" pitchFamily="18" charset="0"/>
                              </a:rPr>
                              <m:t>𝑑</m:t>
                            </m:r>
                          </m:e>
                          <m:sub>
                            <m:r>
                              <a:rPr lang="en-US" altLang="zh-TW" sz="1100" i="1">
                                <a:latin typeface="Cambria Math" panose="02040503050406030204" pitchFamily="18" charset="0"/>
                                <a:ea typeface="Cambria Math" panose="02040503050406030204" pitchFamily="18" charset="0"/>
                              </a:rPr>
                              <m:t>𝑚𝑜𝑑𝑒𝑙</m:t>
                            </m:r>
                          </m:sub>
                        </m:sSub>
                        <m:r>
                          <a:rPr lang="en-US" altLang="zh-TW" sz="1100" i="1">
                            <a:latin typeface="Cambria Math" panose="02040503050406030204" pitchFamily="18" charset="0"/>
                            <a:ea typeface="Cambria Math" panose="02040503050406030204" pitchFamily="18" charset="0"/>
                          </a:rPr>
                          <m:t>×</m:t>
                        </m:r>
                        <m:sSub>
                          <m:sSubPr>
                            <m:ctrlPr>
                              <a:rPr lang="en-US" altLang="zh-TW" sz="1100" i="1">
                                <a:latin typeface="Cambria Math" panose="02040503050406030204" pitchFamily="18" charset="0"/>
                                <a:ea typeface="Cambria Math" panose="02040503050406030204" pitchFamily="18" charset="0"/>
                              </a:rPr>
                            </m:ctrlPr>
                          </m:sSubPr>
                          <m:e>
                            <m:r>
                              <a:rPr lang="en-US" altLang="zh-TW" sz="1100" i="1">
                                <a:latin typeface="Cambria Math" panose="02040503050406030204" pitchFamily="18" charset="0"/>
                                <a:ea typeface="Cambria Math" panose="02040503050406030204" pitchFamily="18" charset="0"/>
                              </a:rPr>
                              <m:t>𝑑</m:t>
                            </m:r>
                          </m:e>
                          <m:sub>
                            <m:r>
                              <a:rPr lang="en-US" altLang="zh-TW" sz="1100" i="1">
                                <a:latin typeface="Cambria Math" panose="02040503050406030204" pitchFamily="18" charset="0"/>
                                <a:ea typeface="Cambria Math" panose="02040503050406030204" pitchFamily="18" charset="0"/>
                              </a:rPr>
                              <m:t>𝑘</m:t>
                            </m:r>
                          </m:sub>
                        </m:sSub>
                      </m:sup>
                    </m:sSup>
                    <m:r>
                      <a:rPr lang="en-US" altLang="zh-TW" sz="1100" b="0" i="0" smtClean="0">
                        <a:latin typeface="Cambria Math" panose="02040503050406030204" pitchFamily="18" charset="0"/>
                        <a:ea typeface="Cambria Math" panose="02040503050406030204" pitchFamily="18" charset="0"/>
                      </a:rPr>
                      <m:t>,  </m:t>
                    </m:r>
                    <m:sSubSup>
                      <m:sSubSupPr>
                        <m:ctrlPr>
                          <a:rPr lang="en-US" altLang="zh-TW" sz="1100" i="1">
                            <a:latin typeface="Cambria Math" panose="02040503050406030204" pitchFamily="18" charset="0"/>
                          </a:rPr>
                        </m:ctrlPr>
                      </m:sSubSupPr>
                      <m:e>
                        <m:r>
                          <m:rPr>
                            <m:sty m:val="p"/>
                          </m:rPr>
                          <a:rPr lang="en-US" altLang="zh-TW" sz="1100" i="1">
                            <a:latin typeface="Cambria Math" panose="02040503050406030204" pitchFamily="18" charset="0"/>
                          </a:rPr>
                          <m:t>W</m:t>
                        </m:r>
                      </m:e>
                      <m:sub>
                        <m:r>
                          <a:rPr lang="en-US" altLang="zh-TW" sz="1100" i="1">
                            <a:latin typeface="Cambria Math" panose="02040503050406030204" pitchFamily="18" charset="0"/>
                          </a:rPr>
                          <m:t>𝑖</m:t>
                        </m:r>
                      </m:sub>
                      <m:sup>
                        <m:r>
                          <a:rPr lang="en-US" altLang="zh-TW" sz="1100" i="1">
                            <a:latin typeface="Cambria Math" panose="02040503050406030204" pitchFamily="18" charset="0"/>
                          </a:rPr>
                          <m:t>𝑉</m:t>
                        </m:r>
                      </m:sup>
                    </m:sSubSup>
                    <m:r>
                      <a:rPr lang="en-US" altLang="zh-TW" sz="1100" i="1">
                        <a:latin typeface="Cambria Math" panose="02040503050406030204" pitchFamily="18" charset="0"/>
                        <a:ea typeface="Cambria Math" panose="02040503050406030204" pitchFamily="18" charset="0"/>
                      </a:rPr>
                      <m:t>∈</m:t>
                    </m:r>
                    <m:sSup>
                      <m:sSupPr>
                        <m:ctrlPr>
                          <a:rPr lang="en-US" altLang="zh-TW" sz="1100" i="1">
                            <a:latin typeface="Cambria Math" panose="02040503050406030204" pitchFamily="18" charset="0"/>
                            <a:ea typeface="Cambria Math" panose="02040503050406030204" pitchFamily="18" charset="0"/>
                          </a:rPr>
                        </m:ctrlPr>
                      </m:sSupPr>
                      <m:e>
                        <m:r>
                          <a:rPr lang="en-US" altLang="zh-TW" sz="1100" i="1">
                            <a:latin typeface="Cambria Math" panose="02040503050406030204" pitchFamily="18" charset="0"/>
                            <a:ea typeface="Cambria Math" panose="02040503050406030204" pitchFamily="18" charset="0"/>
                          </a:rPr>
                          <m:t>ℝ</m:t>
                        </m:r>
                      </m:e>
                      <m:sup>
                        <m:sSub>
                          <m:sSubPr>
                            <m:ctrlPr>
                              <a:rPr lang="en-US" altLang="zh-TW" sz="1100" i="1">
                                <a:latin typeface="Cambria Math" panose="02040503050406030204" pitchFamily="18" charset="0"/>
                                <a:ea typeface="Cambria Math" panose="02040503050406030204" pitchFamily="18" charset="0"/>
                              </a:rPr>
                            </m:ctrlPr>
                          </m:sSubPr>
                          <m:e>
                            <m:r>
                              <a:rPr lang="en-US" altLang="zh-TW" sz="1100" i="1">
                                <a:latin typeface="Cambria Math" panose="02040503050406030204" pitchFamily="18" charset="0"/>
                                <a:ea typeface="Cambria Math" panose="02040503050406030204" pitchFamily="18" charset="0"/>
                              </a:rPr>
                              <m:t>𝑑</m:t>
                            </m:r>
                          </m:e>
                          <m:sub>
                            <m:r>
                              <a:rPr lang="en-US" altLang="zh-TW" sz="1100" i="1">
                                <a:latin typeface="Cambria Math" panose="02040503050406030204" pitchFamily="18" charset="0"/>
                                <a:ea typeface="Cambria Math" panose="02040503050406030204" pitchFamily="18" charset="0"/>
                              </a:rPr>
                              <m:t>𝑚𝑜𝑑𝑒𝑙</m:t>
                            </m:r>
                          </m:sub>
                        </m:sSub>
                        <m:r>
                          <a:rPr lang="en-US" altLang="zh-TW" sz="1100" i="1">
                            <a:latin typeface="Cambria Math" panose="02040503050406030204" pitchFamily="18" charset="0"/>
                            <a:ea typeface="Cambria Math" panose="02040503050406030204" pitchFamily="18" charset="0"/>
                          </a:rPr>
                          <m:t>×</m:t>
                        </m:r>
                        <m:sSub>
                          <m:sSubPr>
                            <m:ctrlPr>
                              <a:rPr lang="en-US" altLang="zh-TW" sz="1100" i="1">
                                <a:latin typeface="Cambria Math" panose="02040503050406030204" pitchFamily="18" charset="0"/>
                                <a:ea typeface="Cambria Math" panose="02040503050406030204" pitchFamily="18" charset="0"/>
                              </a:rPr>
                            </m:ctrlPr>
                          </m:sSubPr>
                          <m:e>
                            <m:r>
                              <a:rPr lang="en-US" altLang="zh-TW" sz="1100" i="1">
                                <a:latin typeface="Cambria Math" panose="02040503050406030204" pitchFamily="18" charset="0"/>
                                <a:ea typeface="Cambria Math" panose="02040503050406030204" pitchFamily="18" charset="0"/>
                              </a:rPr>
                              <m:t>𝑑</m:t>
                            </m:r>
                          </m:e>
                          <m:sub>
                            <m:r>
                              <a:rPr lang="en-US" altLang="zh-TW" sz="1100" i="1">
                                <a:latin typeface="Cambria Math" panose="02040503050406030204" pitchFamily="18" charset="0"/>
                                <a:ea typeface="Cambria Math" panose="02040503050406030204" pitchFamily="18" charset="0"/>
                              </a:rPr>
                              <m:t>𝑣</m:t>
                            </m:r>
                          </m:sub>
                        </m:sSub>
                      </m:sup>
                    </m:sSup>
                  </m:oMath>
                </a14:m>
                <a:r>
                  <a:rPr lang="en-US" altLang="zh-TW" sz="1100" dirty="0"/>
                  <a:t>, </a:t>
                </a:r>
                <a14:m>
                  <m:oMath xmlns:m="http://schemas.openxmlformats.org/officeDocument/2006/math">
                    <m:sSup>
                      <m:sSupPr>
                        <m:ctrlPr>
                          <a:rPr lang="en-US" altLang="zh-TW" sz="1100" i="1">
                            <a:latin typeface="Cambria Math" panose="02040503050406030204" pitchFamily="18" charset="0"/>
                          </a:rPr>
                        </m:ctrlPr>
                      </m:sSupPr>
                      <m:e>
                        <m:r>
                          <a:rPr lang="en-US" altLang="zh-TW" sz="1100" i="1">
                            <a:latin typeface="Cambria Math" panose="02040503050406030204" pitchFamily="18" charset="0"/>
                          </a:rPr>
                          <m:t>𝑊</m:t>
                        </m:r>
                      </m:e>
                      <m:sup>
                        <m:r>
                          <a:rPr lang="en-US" altLang="zh-TW" sz="1100" i="1">
                            <a:latin typeface="Cambria Math" panose="02040503050406030204" pitchFamily="18" charset="0"/>
                          </a:rPr>
                          <m:t>𝑂</m:t>
                        </m:r>
                      </m:sup>
                    </m:sSup>
                    <m:r>
                      <a:rPr lang="en-US" altLang="zh-TW" sz="1100" i="1">
                        <a:latin typeface="Cambria Math" panose="02040503050406030204" pitchFamily="18" charset="0"/>
                        <a:ea typeface="Cambria Math" panose="02040503050406030204" pitchFamily="18" charset="0"/>
                      </a:rPr>
                      <m:t>∈</m:t>
                    </m:r>
                    <m:sSup>
                      <m:sSupPr>
                        <m:ctrlPr>
                          <a:rPr lang="en-US" altLang="zh-TW" sz="1100" i="1">
                            <a:latin typeface="Cambria Math" panose="02040503050406030204" pitchFamily="18" charset="0"/>
                            <a:ea typeface="Cambria Math" panose="02040503050406030204" pitchFamily="18" charset="0"/>
                          </a:rPr>
                        </m:ctrlPr>
                      </m:sSupPr>
                      <m:e>
                        <m:r>
                          <a:rPr lang="en-US" altLang="zh-TW" sz="1100" i="1">
                            <a:latin typeface="Cambria Math" panose="02040503050406030204" pitchFamily="18" charset="0"/>
                            <a:ea typeface="Cambria Math" panose="02040503050406030204" pitchFamily="18" charset="0"/>
                          </a:rPr>
                          <m:t>ℝ</m:t>
                        </m:r>
                      </m:e>
                      <m:sup>
                        <m:sSub>
                          <m:sSubPr>
                            <m:ctrlPr>
                              <a:rPr lang="en-US" altLang="zh-TW" sz="1100" i="1">
                                <a:latin typeface="Cambria Math" panose="02040503050406030204" pitchFamily="18" charset="0"/>
                                <a:ea typeface="Cambria Math" panose="02040503050406030204" pitchFamily="18" charset="0"/>
                              </a:rPr>
                            </m:ctrlPr>
                          </m:sSubPr>
                          <m:e>
                            <m:r>
                              <a:rPr lang="en-US" altLang="zh-TW" sz="1100" i="1">
                                <a:latin typeface="Cambria Math" panose="02040503050406030204" pitchFamily="18" charset="0"/>
                                <a:ea typeface="Cambria Math" panose="02040503050406030204" pitchFamily="18" charset="0"/>
                              </a:rPr>
                              <m:t>h𝑑</m:t>
                            </m:r>
                          </m:e>
                          <m:sub>
                            <m:r>
                              <a:rPr lang="en-US" altLang="zh-TW" sz="1100" i="1">
                                <a:latin typeface="Cambria Math" panose="02040503050406030204" pitchFamily="18" charset="0"/>
                                <a:ea typeface="Cambria Math" panose="02040503050406030204" pitchFamily="18" charset="0"/>
                              </a:rPr>
                              <m:t>𝑣</m:t>
                            </m:r>
                          </m:sub>
                        </m:sSub>
                        <m:r>
                          <a:rPr lang="en-US" altLang="zh-TW" sz="1100" i="1">
                            <a:latin typeface="Cambria Math" panose="02040503050406030204" pitchFamily="18" charset="0"/>
                            <a:ea typeface="Cambria Math" panose="02040503050406030204" pitchFamily="18" charset="0"/>
                          </a:rPr>
                          <m:t>×</m:t>
                        </m:r>
                        <m:sSub>
                          <m:sSubPr>
                            <m:ctrlPr>
                              <a:rPr lang="en-US" altLang="zh-TW" sz="1100" i="1">
                                <a:latin typeface="Cambria Math" panose="02040503050406030204" pitchFamily="18" charset="0"/>
                                <a:ea typeface="Cambria Math" panose="02040503050406030204" pitchFamily="18" charset="0"/>
                              </a:rPr>
                            </m:ctrlPr>
                          </m:sSubPr>
                          <m:e>
                            <m:r>
                              <a:rPr lang="en-US" altLang="zh-TW" sz="1100" i="1">
                                <a:latin typeface="Cambria Math" panose="02040503050406030204" pitchFamily="18" charset="0"/>
                                <a:ea typeface="Cambria Math" panose="02040503050406030204" pitchFamily="18" charset="0"/>
                              </a:rPr>
                              <m:t>𝑑</m:t>
                            </m:r>
                          </m:e>
                          <m:sub>
                            <m:r>
                              <a:rPr lang="en-US" altLang="zh-TW" sz="1100" i="1">
                                <a:latin typeface="Cambria Math" panose="02040503050406030204" pitchFamily="18" charset="0"/>
                                <a:ea typeface="Cambria Math" panose="02040503050406030204" pitchFamily="18" charset="0"/>
                              </a:rPr>
                              <m:t>𝑚𝑜𝑑𝑒𝑙</m:t>
                            </m:r>
                          </m:sub>
                        </m:sSub>
                      </m:sup>
                    </m:sSup>
                  </m:oMath>
                </a14:m>
                <a:endParaRPr lang="en-US" altLang="zh-TW" sz="1100" dirty="0">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xmlns="">
          <p:sp>
            <p:nvSpPr>
              <p:cNvPr id="36" name="文字方塊 35">
                <a:extLst>
                  <a:ext uri="{FF2B5EF4-FFF2-40B4-BE49-F238E27FC236}">
                    <a16:creationId xmlns:a16="http://schemas.microsoft.com/office/drawing/2014/main" id="{0FC2F67D-8ABE-448B-9424-B8406A827A04}"/>
                  </a:ext>
                </a:extLst>
              </p:cNvPr>
              <p:cNvSpPr txBox="1">
                <a:spLocks noRot="1" noChangeAspect="1" noMove="1" noResize="1" noEditPoints="1" noAdjustHandles="1" noChangeArrowheads="1" noChangeShapeType="1" noTextEdit="1"/>
              </p:cNvSpPr>
              <p:nvPr/>
            </p:nvSpPr>
            <p:spPr>
              <a:xfrm>
                <a:off x="733810" y="4060277"/>
                <a:ext cx="6279136" cy="370038"/>
              </a:xfrm>
              <a:prstGeom prst="rect">
                <a:avLst/>
              </a:prstGeom>
              <a:blipFill>
                <a:blip r:embed="rId7"/>
                <a:stretch>
                  <a:fillRect b="-6557"/>
                </a:stretch>
              </a:blipFill>
            </p:spPr>
            <p:txBody>
              <a:bodyPr/>
              <a:lstStyle/>
              <a:p>
                <a:r>
                  <a:rPr lang="zh-TW" altLang="en-US">
                    <a:noFill/>
                  </a:rPr>
                  <a:t> </a:t>
                </a:r>
              </a:p>
            </p:txBody>
          </p:sp>
        </mc:Fallback>
      </mc:AlternateContent>
      <p:pic>
        <p:nvPicPr>
          <p:cNvPr id="37" name="Google Shape;242;p17">
            <a:extLst>
              <a:ext uri="{FF2B5EF4-FFF2-40B4-BE49-F238E27FC236}">
                <a16:creationId xmlns:a16="http://schemas.microsoft.com/office/drawing/2014/main" id="{357A8190-474C-4CBF-9BE1-0BF6229319E2}"/>
              </a:ext>
            </a:extLst>
          </p:cNvPr>
          <p:cNvPicPr preferRelativeResize="0"/>
          <p:nvPr/>
        </p:nvPicPr>
        <p:blipFill rotWithShape="1">
          <a:blip r:embed="rId8">
            <a:alphaModFix/>
          </a:blip>
          <a:srcRect/>
          <a:stretch/>
        </p:blipFill>
        <p:spPr>
          <a:xfrm>
            <a:off x="2843560" y="2123691"/>
            <a:ext cx="1043708" cy="1158073"/>
          </a:xfrm>
          <a:prstGeom prst="rect">
            <a:avLst/>
          </a:prstGeom>
          <a:noFill/>
          <a:ln>
            <a:noFill/>
          </a:ln>
        </p:spPr>
      </p:pic>
      <p:sp>
        <p:nvSpPr>
          <p:cNvPr id="38" name="文字方塊 37">
            <a:extLst>
              <a:ext uri="{FF2B5EF4-FFF2-40B4-BE49-F238E27FC236}">
                <a16:creationId xmlns:a16="http://schemas.microsoft.com/office/drawing/2014/main" id="{CC93AFC3-2BCA-4ACA-A85F-44E24675E7D5}"/>
              </a:ext>
            </a:extLst>
          </p:cNvPr>
          <p:cNvSpPr txBox="1"/>
          <p:nvPr/>
        </p:nvSpPr>
        <p:spPr>
          <a:xfrm>
            <a:off x="621768" y="1786943"/>
            <a:ext cx="4572000" cy="376834"/>
          </a:xfrm>
          <a:prstGeom prst="rect">
            <a:avLst/>
          </a:prstGeom>
          <a:noFill/>
        </p:spPr>
        <p:txBody>
          <a:bodyPr wrap="square">
            <a:spAutoFit/>
          </a:bodyPr>
          <a:lstStyle/>
          <a:p>
            <a:pPr marL="342900" indent="-342900" algn="just">
              <a:lnSpc>
                <a:spcPct val="150000"/>
              </a:lnSpc>
              <a:buFont typeface="Wingdings" panose="05000000000000000000" pitchFamily="2" charset="2"/>
              <a:buChar char="Ø"/>
            </a:pPr>
            <a:r>
              <a:rPr lang="zh-TW" altLang="en-US" dirty="0">
                <a:latin typeface="微軟正黑體" panose="020B0604030504040204" pitchFamily="34" charset="-120"/>
                <a:ea typeface="微軟正黑體" panose="020B0604030504040204" pitchFamily="34" charset="-120"/>
                <a:cs typeface="Times New Roman" panose="02020603050405020304" pitchFamily="18" charset="0"/>
              </a:rPr>
              <a:t>多頭注意力計算</a:t>
            </a:r>
            <a:endParaRPr lang="en-US" altLang="zh-TW" dirty="0">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39" name="文字方塊 38">
            <a:extLst>
              <a:ext uri="{FF2B5EF4-FFF2-40B4-BE49-F238E27FC236}">
                <a16:creationId xmlns:a16="http://schemas.microsoft.com/office/drawing/2014/main" id="{A97A3C8A-A0F7-4B83-B1EC-B2669139E1CB}"/>
              </a:ext>
            </a:extLst>
          </p:cNvPr>
          <p:cNvSpPr txBox="1"/>
          <p:nvPr/>
        </p:nvSpPr>
        <p:spPr>
          <a:xfrm>
            <a:off x="631905" y="2145533"/>
            <a:ext cx="2026374" cy="376834"/>
          </a:xfrm>
          <a:prstGeom prst="rect">
            <a:avLst/>
          </a:prstGeom>
          <a:noFill/>
        </p:spPr>
        <p:txBody>
          <a:bodyPr wrap="square">
            <a:spAutoFit/>
          </a:bodyPr>
          <a:lstStyle/>
          <a:p>
            <a:pPr marL="342900" indent="-342900" algn="just">
              <a:lnSpc>
                <a:spcPct val="150000"/>
              </a:lnSpc>
              <a:buFont typeface="Wingdings" panose="05000000000000000000" pitchFamily="2" charset="2"/>
              <a:buChar char="Ø"/>
            </a:pPr>
            <a:r>
              <a:rPr lang="zh-TW" altLang="en-US" dirty="0">
                <a:latin typeface="Times New Roman" panose="02020603050405020304" pitchFamily="18" charset="0"/>
                <a:ea typeface="Microsoft JhengHei" panose="020B0604030504040204" pitchFamily="34" charset="-120"/>
                <a:cs typeface="Times New Roman" panose="02020603050405020304" pitchFamily="18" charset="0"/>
              </a:rPr>
              <a:t>前饋神經網路</a:t>
            </a:r>
            <a:endParaRPr lang="en-US" altLang="zh-TW" dirty="0">
              <a:latin typeface="Times New Roman" panose="02020603050405020304" pitchFamily="18" charset="0"/>
              <a:ea typeface="Microsoft JhengHei" panose="020B0604030504040204" pitchFamily="34" charset="-120"/>
              <a:cs typeface="Times New Roman" panose="02020603050405020304" pitchFamily="18" charset="0"/>
            </a:endParaRPr>
          </a:p>
        </p:txBody>
      </p:sp>
      <p:sp>
        <p:nvSpPr>
          <p:cNvPr id="40" name="文字方塊 39">
            <a:extLst>
              <a:ext uri="{FF2B5EF4-FFF2-40B4-BE49-F238E27FC236}">
                <a16:creationId xmlns:a16="http://schemas.microsoft.com/office/drawing/2014/main" id="{8CA18AA5-8003-4040-9851-7AB67C3A1823}"/>
              </a:ext>
            </a:extLst>
          </p:cNvPr>
          <p:cNvSpPr txBox="1"/>
          <p:nvPr/>
        </p:nvSpPr>
        <p:spPr>
          <a:xfrm>
            <a:off x="621704" y="2471359"/>
            <a:ext cx="2138036" cy="376834"/>
          </a:xfrm>
          <a:prstGeom prst="rect">
            <a:avLst/>
          </a:prstGeom>
          <a:noFill/>
        </p:spPr>
        <p:txBody>
          <a:bodyPr wrap="square">
            <a:spAutoFit/>
          </a:bodyPr>
          <a:lstStyle/>
          <a:p>
            <a:pPr marL="342900" indent="-342900" algn="just">
              <a:lnSpc>
                <a:spcPct val="150000"/>
              </a:lnSpc>
              <a:buFont typeface="Wingdings" panose="05000000000000000000" pitchFamily="2" charset="2"/>
              <a:buChar char="Ø"/>
            </a:pPr>
            <a:r>
              <a:rPr lang="zh-TW" altLang="en-US" dirty="0">
                <a:latin typeface="Times New Roman" panose="02020603050405020304" pitchFamily="18" charset="0"/>
                <a:ea typeface="Microsoft JhengHei" panose="020B0604030504040204" pitchFamily="34" charset="-120"/>
                <a:cs typeface="Times New Roman" panose="02020603050405020304" pitchFamily="18" charset="0"/>
              </a:rPr>
              <a:t>殘差連接與歸一化</a:t>
            </a:r>
            <a:endParaRPr lang="en-US" altLang="zh-TW" dirty="0">
              <a:latin typeface="Times New Roman" panose="02020603050405020304" pitchFamily="18" charset="0"/>
              <a:ea typeface="Microsoft JhengHei" panose="020B0604030504040204" pitchFamily="34"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1" name="文字方塊 40">
                <a:extLst>
                  <a:ext uri="{FF2B5EF4-FFF2-40B4-BE49-F238E27FC236}">
                    <a16:creationId xmlns:a16="http://schemas.microsoft.com/office/drawing/2014/main" id="{D6FC8B0E-5B50-4FBC-B7D9-A1881104CE0D}"/>
                  </a:ext>
                </a:extLst>
              </p:cNvPr>
              <p:cNvSpPr txBox="1"/>
              <p:nvPr/>
            </p:nvSpPr>
            <p:spPr>
              <a:xfrm>
                <a:off x="699279" y="3924115"/>
                <a:ext cx="1836079" cy="2616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TW" sz="1100" i="1" dirty="0">
                          <a:latin typeface="Cambria Math" panose="02040503050406030204" pitchFamily="18" charset="0"/>
                        </a:rPr>
                        <m:t>𝑍</m:t>
                      </m:r>
                      <m:r>
                        <a:rPr lang="en-US" altLang="zh-TW" sz="1100" i="1" dirty="0">
                          <a:latin typeface="Cambria Math" panose="02040503050406030204" pitchFamily="18" charset="0"/>
                        </a:rPr>
                        <m:t>′</m:t>
                      </m:r>
                      <m:r>
                        <m:rPr>
                          <m:nor/>
                        </m:rPr>
                        <a:rPr lang="en-US" altLang="zh-TW" sz="1100" dirty="0">
                          <a:latin typeface="Times New Roman" panose="02020603050405020304" pitchFamily="18" charset="0"/>
                          <a:cs typeface="Times New Roman" panose="02020603050405020304" pitchFamily="18" charset="0"/>
                        </a:rPr>
                        <m:t> = </m:t>
                      </m:r>
                      <m:r>
                        <m:rPr>
                          <m:nor/>
                        </m:rPr>
                        <a:rPr lang="en-US" altLang="zh-TW" sz="1100" dirty="0">
                          <a:latin typeface="Times New Roman" panose="02020603050405020304" pitchFamily="18" charset="0"/>
                          <a:cs typeface="Times New Roman" panose="02020603050405020304" pitchFamily="18" charset="0"/>
                        </a:rPr>
                        <m:t>LayerNorm</m:t>
                      </m:r>
                      <m:r>
                        <m:rPr>
                          <m:nor/>
                        </m:rPr>
                        <a:rPr lang="en-US" altLang="zh-TW" sz="1100" dirty="0">
                          <a:latin typeface="Times New Roman" panose="02020603050405020304" pitchFamily="18" charset="0"/>
                          <a:cs typeface="Times New Roman" panose="02020603050405020304" pitchFamily="18" charset="0"/>
                        </a:rPr>
                        <m:t>(</m:t>
                      </m:r>
                      <m:sSub>
                        <m:sSubPr>
                          <m:ctrlPr>
                            <a:rPr lang="en-US" altLang="zh-TW" sz="1100" i="1" dirty="0">
                              <a:ln w="0"/>
                              <a:solidFill>
                                <a:schemeClr val="accent3">
                                  <a:lumMod val="10000"/>
                                </a:schemeClr>
                              </a:solidFill>
                              <a:latin typeface="Cambria Math" panose="02040503050406030204" pitchFamily="18" charset="0"/>
                              <a:cs typeface="Times New Roman" panose="02020603050405020304" pitchFamily="18" charset="0"/>
                            </a:rPr>
                          </m:ctrlPr>
                        </m:sSubPr>
                        <m:e>
                          <m:r>
                            <a:rPr lang="en-US" altLang="zh-TW" sz="1100" i="1" dirty="0">
                              <a:ln w="0"/>
                              <a:solidFill>
                                <a:schemeClr val="accent3">
                                  <a:lumMod val="10000"/>
                                </a:schemeClr>
                              </a:solidFill>
                              <a:latin typeface="Cambria Math" panose="02040503050406030204" pitchFamily="18" charset="0"/>
                              <a:cs typeface="Times New Roman" panose="02020603050405020304" pitchFamily="18" charset="0"/>
                            </a:rPr>
                            <m:t> </m:t>
                          </m:r>
                          <m:r>
                            <a:rPr lang="en-US" altLang="zh-TW" sz="1100" i="1" dirty="0">
                              <a:ln w="0"/>
                              <a:solidFill>
                                <a:schemeClr val="accent3">
                                  <a:lumMod val="10000"/>
                                </a:schemeClr>
                              </a:solidFill>
                              <a:latin typeface="Cambria Math" panose="02040503050406030204" pitchFamily="18" charset="0"/>
                              <a:cs typeface="Times New Roman" panose="02020603050405020304" pitchFamily="18" charset="0"/>
                            </a:rPr>
                            <m:t>𝑈</m:t>
                          </m:r>
                        </m:e>
                        <m:sub>
                          <m:r>
                            <a:rPr lang="en-US" altLang="zh-TW" sz="1100" i="1" dirty="0">
                              <a:ln w="0"/>
                              <a:solidFill>
                                <a:schemeClr val="accent3">
                                  <a:lumMod val="10000"/>
                                </a:schemeClr>
                              </a:solidFill>
                              <a:latin typeface="Cambria Math" panose="02040503050406030204" pitchFamily="18" charset="0"/>
                              <a:cs typeface="Times New Roman" panose="02020603050405020304" pitchFamily="18" charset="0"/>
                            </a:rPr>
                            <m:t>𝑁𝐵𝑅</m:t>
                          </m:r>
                        </m:sub>
                      </m:sSub>
                      <m:r>
                        <m:rPr>
                          <m:nor/>
                        </m:rPr>
                        <a:rPr lang="zh-TW" altLang="en-US" sz="1100" b="0" i="0" dirty="0" smtClean="0">
                          <a:ln w="0"/>
                          <a:solidFill>
                            <a:schemeClr val="accent3">
                              <a:lumMod val="10000"/>
                            </a:schemeClr>
                          </a:solidFill>
                          <a:latin typeface="Cambria Math" panose="02040503050406030204" pitchFamily="18" charset="0"/>
                          <a:cs typeface="Times New Roman" panose="02020603050405020304" pitchFamily="18" charset="0"/>
                        </a:rPr>
                        <m:t> </m:t>
                      </m:r>
                      <m:r>
                        <m:rPr>
                          <m:nor/>
                        </m:rPr>
                        <a:rPr lang="en-US" altLang="zh-TW" sz="1100" dirty="0">
                          <a:latin typeface="Times New Roman" panose="02020603050405020304" pitchFamily="18" charset="0"/>
                          <a:cs typeface="Times New Roman" panose="02020603050405020304" pitchFamily="18" charset="0"/>
                        </a:rPr>
                        <m:t>+</m:t>
                      </m:r>
                      <m:r>
                        <a:rPr lang="zh-TW" altLang="en-US" sz="1100" i="1" dirty="0">
                          <a:latin typeface="Cambria Math" panose="02040503050406030204" pitchFamily="18" charset="0"/>
                        </a:rPr>
                        <m:t> </m:t>
                      </m:r>
                      <m:r>
                        <m:rPr>
                          <m:sty m:val="p"/>
                        </m:rPr>
                        <a:rPr lang="en-US" altLang="zh-TW" sz="1100" i="1" dirty="0">
                          <a:latin typeface="Cambria Math" panose="02040503050406030204" pitchFamily="18" charset="0"/>
                        </a:rPr>
                        <m:t>Z</m:t>
                      </m:r>
                      <m:r>
                        <a:rPr lang="zh-TW" altLang="en-US" sz="1100" i="1" dirty="0">
                          <a:latin typeface="Cambria Math" panose="02040503050406030204" pitchFamily="18" charset="0"/>
                        </a:rPr>
                        <m:t> </m:t>
                      </m:r>
                      <m:r>
                        <m:rPr>
                          <m:nor/>
                        </m:rPr>
                        <a:rPr lang="en-US" altLang="zh-TW" sz="1100" dirty="0">
                          <a:latin typeface="Times New Roman" panose="02020603050405020304" pitchFamily="18" charset="0"/>
                          <a:cs typeface="Times New Roman" panose="02020603050405020304" pitchFamily="18" charset="0"/>
                        </a:rPr>
                        <m:t>)</m:t>
                      </m:r>
                    </m:oMath>
                  </m:oMathPara>
                </a14:m>
                <a:endParaRPr lang="zh-TW" altLang="en-US" sz="1100" dirty="0"/>
              </a:p>
            </p:txBody>
          </p:sp>
        </mc:Choice>
        <mc:Fallback xmlns="">
          <p:sp>
            <p:nvSpPr>
              <p:cNvPr id="41" name="文字方塊 40">
                <a:extLst>
                  <a:ext uri="{FF2B5EF4-FFF2-40B4-BE49-F238E27FC236}">
                    <a16:creationId xmlns:a16="http://schemas.microsoft.com/office/drawing/2014/main" id="{D6FC8B0E-5B50-4FBC-B7D9-A1881104CE0D}"/>
                  </a:ext>
                </a:extLst>
              </p:cNvPr>
              <p:cNvSpPr txBox="1">
                <a:spLocks noRot="1" noChangeAspect="1" noMove="1" noResize="1" noEditPoints="1" noAdjustHandles="1" noChangeArrowheads="1" noChangeShapeType="1" noTextEdit="1"/>
              </p:cNvSpPr>
              <p:nvPr/>
            </p:nvSpPr>
            <p:spPr>
              <a:xfrm>
                <a:off x="699279" y="3924115"/>
                <a:ext cx="1836079" cy="261610"/>
              </a:xfrm>
              <a:prstGeom prst="rect">
                <a:avLst/>
              </a:prstGeom>
              <a:blipFill>
                <a:blip r:embed="rId9"/>
                <a:stretch>
                  <a:fillRect b="-465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2" name="文字方塊 41">
                <a:extLst>
                  <a:ext uri="{FF2B5EF4-FFF2-40B4-BE49-F238E27FC236}">
                    <a16:creationId xmlns:a16="http://schemas.microsoft.com/office/drawing/2014/main" id="{F5A80BD8-FBE0-4717-BAD3-B7D03A321FE4}"/>
                  </a:ext>
                </a:extLst>
              </p:cNvPr>
              <p:cNvSpPr txBox="1"/>
              <p:nvPr/>
            </p:nvSpPr>
            <p:spPr>
              <a:xfrm>
                <a:off x="517709" y="4147991"/>
                <a:ext cx="4309753" cy="27257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TW" sz="1100" i="1" dirty="0" smtClean="0">
                              <a:latin typeface="Cambria Math" panose="02040503050406030204" pitchFamily="18" charset="0"/>
                              <a:ea typeface="Cambria Math" panose="02040503050406030204" pitchFamily="18" charset="0"/>
                            </a:rPr>
                          </m:ctrlPr>
                        </m:sSubPr>
                        <m:e>
                          <m:r>
                            <a:rPr lang="en-US" altLang="zh-TW" sz="1100" i="1" dirty="0">
                              <a:latin typeface="Cambria Math" panose="02040503050406030204" pitchFamily="18" charset="0"/>
                              <a:ea typeface="Cambria Math" panose="02040503050406030204" pitchFamily="18" charset="0"/>
                            </a:rPr>
                            <m:t>𝑍</m:t>
                          </m:r>
                        </m:e>
                        <m:sub>
                          <m:r>
                            <m:rPr>
                              <m:nor/>
                            </m:rPr>
                            <a:rPr lang="en-US" altLang="zh-TW" sz="1100" i="1" dirty="0">
                              <a:latin typeface="Cambria Math" panose="02040503050406030204" pitchFamily="18" charset="0"/>
                              <a:ea typeface="Cambria Math" panose="02040503050406030204" pitchFamily="18" charset="0"/>
                              <a:cs typeface="Times New Roman" panose="02020603050405020304" pitchFamily="18" charset="0"/>
                            </a:rPr>
                            <m:t>l</m:t>
                          </m:r>
                        </m:sub>
                      </m:sSub>
                      <m:r>
                        <a:rPr lang="en-US" altLang="zh-TW" sz="1100" b="0" i="1" dirty="0"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TW" sz="1100" i="1" dirty="0" smtClean="0">
                          <a:latin typeface="Cambria Math" panose="02040503050406030204" pitchFamily="18" charset="0"/>
                          <a:ea typeface="Cambria Math" panose="02040503050406030204" pitchFamily="18" charset="0"/>
                        </a:rPr>
                        <m:t>=</m:t>
                      </m:r>
                      <m:r>
                        <a:rPr lang="zh-TW" altLang="en-US" sz="1100" i="1" dirty="0">
                          <a:latin typeface="Cambria Math" panose="02040503050406030204" pitchFamily="18" charset="0"/>
                        </a:rPr>
                        <m:t> </m:t>
                      </m:r>
                      <m:r>
                        <m:rPr>
                          <m:nor/>
                        </m:rPr>
                        <a:rPr lang="en-US" altLang="zh-TW" sz="1100" dirty="0">
                          <a:latin typeface="Cambria Math" panose="02040503050406030204" pitchFamily="18" charset="0"/>
                          <a:ea typeface="Cambria Math" panose="02040503050406030204" pitchFamily="18" charset="0"/>
                          <a:cs typeface="Times New Roman" panose="02020603050405020304" pitchFamily="18" charset="0"/>
                        </a:rPr>
                        <m:t>LayerNorm</m:t>
                      </m:r>
                      <m:r>
                        <a:rPr lang="en-US" altLang="zh-TW" sz="1100" i="1" dirty="0">
                          <a:latin typeface="Cambria Math" panose="02040503050406030204" pitchFamily="18" charset="0"/>
                          <a:ea typeface="Cambria Math" panose="02040503050406030204" pitchFamily="18" charset="0"/>
                        </a:rPr>
                        <m:t>(</m:t>
                      </m:r>
                      <m:r>
                        <a:rPr lang="zh-TW" altLang="en-US" sz="1100" i="1" dirty="0">
                          <a:latin typeface="Cambria Math" panose="02040503050406030204" pitchFamily="18" charset="0"/>
                        </a:rPr>
                        <m:t> </m:t>
                      </m:r>
                      <m:sSup>
                        <m:sSupPr>
                          <m:ctrlPr>
                            <a:rPr lang="en-US" altLang="zh-TW" sz="1100" i="1" dirty="0">
                              <a:latin typeface="Cambria Math" panose="02040503050406030204" pitchFamily="18" charset="0"/>
                              <a:ea typeface="Cambria Math" panose="02040503050406030204" pitchFamily="18" charset="0"/>
                            </a:rPr>
                          </m:ctrlPr>
                        </m:sSupPr>
                        <m:e>
                          <m:r>
                            <a:rPr lang="en-US" altLang="zh-TW" sz="1100" i="1" dirty="0">
                              <a:latin typeface="Cambria Math" panose="02040503050406030204" pitchFamily="18" charset="0"/>
                              <a:ea typeface="Cambria Math" panose="02040503050406030204" pitchFamily="18" charset="0"/>
                            </a:rPr>
                            <m:t>𝑍</m:t>
                          </m:r>
                        </m:e>
                        <m:sup>
                          <m:r>
                            <a:rPr lang="en-US" altLang="zh-TW" sz="1100" i="1" dirty="0">
                              <a:latin typeface="Cambria Math" panose="02040503050406030204" pitchFamily="18" charset="0"/>
                              <a:ea typeface="Cambria Math" panose="02040503050406030204" pitchFamily="18" charset="0"/>
                            </a:rPr>
                            <m:t>′</m:t>
                          </m:r>
                        </m:sup>
                      </m:sSup>
                      <m:r>
                        <a:rPr lang="en-US" altLang="zh-TW" sz="1100" i="1" dirty="0">
                          <a:latin typeface="Cambria Math" panose="02040503050406030204" pitchFamily="18" charset="0"/>
                          <a:ea typeface="Cambria Math" panose="02040503050406030204" pitchFamily="18" charset="0"/>
                        </a:rPr>
                        <m:t>+</m:t>
                      </m:r>
                      <m:r>
                        <m:rPr>
                          <m:nor/>
                        </m:rPr>
                        <a:rPr lang="en-US" altLang="zh-TW" sz="1100" dirty="0">
                          <a:latin typeface="Cambria Math" panose="02040503050406030204" pitchFamily="18" charset="0"/>
                          <a:ea typeface="Cambria Math" panose="02040503050406030204" pitchFamily="18" charset="0"/>
                          <a:cs typeface="Times New Roman" panose="02020603050405020304" pitchFamily="18" charset="0"/>
                        </a:rPr>
                        <m:t>Dropout</m:t>
                      </m:r>
                      <m:r>
                        <a:rPr lang="en-US" altLang="zh-TW" sz="1100" i="1" dirty="0" smtClean="0">
                          <a:latin typeface="Cambria Math" panose="02040503050406030204" pitchFamily="18" charset="0"/>
                          <a:ea typeface="Cambria Math" panose="02040503050406030204" pitchFamily="18" charset="0"/>
                          <a:cs typeface="Times New Roman" panose="02020603050405020304" pitchFamily="18" charset="0"/>
                        </a:rPr>
                        <m:t>(</m:t>
                      </m:r>
                      <m:r>
                        <m:rPr>
                          <m:nor/>
                        </m:rPr>
                        <a:rPr lang="en-US" altLang="zh-TW" sz="1100" dirty="0">
                          <a:latin typeface="Cambria Math" panose="02040503050406030204" pitchFamily="18" charset="0"/>
                          <a:ea typeface="Cambria Math" panose="02040503050406030204" pitchFamily="18" charset="0"/>
                          <a:cs typeface="Times New Roman" panose="02020603050405020304" pitchFamily="18" charset="0"/>
                        </a:rPr>
                        <m:t>ReLU</m:t>
                      </m:r>
                      <m:r>
                        <m:rPr>
                          <m:nor/>
                        </m:rPr>
                        <a:rPr lang="en-US" altLang="zh-TW" sz="1100" dirty="0">
                          <a:latin typeface="Cambria Math" panose="02040503050406030204" pitchFamily="18" charset="0"/>
                          <a:ea typeface="Cambria Math" panose="02040503050406030204" pitchFamily="18" charset="0"/>
                          <a:cs typeface="Times New Roman" panose="02020603050405020304" pitchFamily="18" charset="0"/>
                        </a:rPr>
                        <m:t>(</m:t>
                      </m:r>
                      <m:sSup>
                        <m:sSupPr>
                          <m:ctrlPr>
                            <a:rPr lang="en-US" altLang="zh-TW" sz="1100" i="1" dirty="0">
                              <a:latin typeface="Cambria Math" panose="02040503050406030204" pitchFamily="18" charset="0"/>
                              <a:ea typeface="Cambria Math" panose="02040503050406030204" pitchFamily="18" charset="0"/>
                            </a:rPr>
                          </m:ctrlPr>
                        </m:sSupPr>
                        <m:e>
                          <m:r>
                            <a:rPr lang="zh-TW" altLang="en-US" sz="1100" i="1" dirty="0">
                              <a:latin typeface="Cambria Math" panose="02040503050406030204" pitchFamily="18" charset="0"/>
                            </a:rPr>
                            <m:t> </m:t>
                          </m:r>
                          <m:r>
                            <a:rPr lang="en-US" altLang="zh-TW" sz="1100" i="1" dirty="0">
                              <a:latin typeface="Cambria Math" panose="02040503050406030204" pitchFamily="18" charset="0"/>
                              <a:ea typeface="Cambria Math" panose="02040503050406030204" pitchFamily="18" charset="0"/>
                            </a:rPr>
                            <m:t>𝑍</m:t>
                          </m:r>
                        </m:e>
                        <m:sup>
                          <m:r>
                            <a:rPr lang="en-US" altLang="zh-TW" sz="1100" i="1" dirty="0">
                              <a:latin typeface="Cambria Math" panose="02040503050406030204" pitchFamily="18" charset="0"/>
                              <a:ea typeface="Cambria Math" panose="02040503050406030204" pitchFamily="18" charset="0"/>
                            </a:rPr>
                            <m:t>′</m:t>
                          </m:r>
                        </m:sup>
                      </m:sSup>
                      <m:sSub>
                        <m:sSubPr>
                          <m:ctrlPr>
                            <a:rPr lang="en-US" altLang="zh-TW" sz="1100" i="1" dirty="0">
                              <a:latin typeface="Cambria Math" panose="02040503050406030204" pitchFamily="18" charset="0"/>
                              <a:ea typeface="Cambria Math" panose="02040503050406030204" pitchFamily="18" charset="0"/>
                            </a:rPr>
                          </m:ctrlPr>
                        </m:sSubPr>
                        <m:e>
                          <m:r>
                            <a:rPr lang="en-US" altLang="zh-TW" sz="1100" i="1" dirty="0">
                              <a:latin typeface="Cambria Math" panose="02040503050406030204" pitchFamily="18" charset="0"/>
                              <a:ea typeface="Cambria Math" panose="02040503050406030204" pitchFamily="18" charset="0"/>
                            </a:rPr>
                            <m:t>𝑊</m:t>
                          </m:r>
                        </m:e>
                        <m:sub>
                          <m:r>
                            <a:rPr lang="en-US" altLang="zh-TW" sz="1100" i="1" dirty="0">
                              <a:latin typeface="Cambria Math" panose="02040503050406030204" pitchFamily="18" charset="0"/>
                              <a:ea typeface="Cambria Math" panose="02040503050406030204" pitchFamily="18" charset="0"/>
                            </a:rPr>
                            <m:t>1</m:t>
                          </m:r>
                        </m:sub>
                      </m:sSub>
                      <m:r>
                        <a:rPr lang="zh-TW" altLang="en-US" sz="1100" i="1" dirty="0">
                          <a:latin typeface="Cambria Math" panose="02040503050406030204" pitchFamily="18" charset="0"/>
                        </a:rPr>
                        <m:t> </m:t>
                      </m:r>
                      <m:r>
                        <m:rPr>
                          <m:nor/>
                        </m:rPr>
                        <a:rPr lang="en-US" altLang="zh-TW" sz="1100" dirty="0">
                          <a:latin typeface="Cambria Math" panose="02040503050406030204" pitchFamily="18" charset="0"/>
                          <a:ea typeface="Cambria Math" panose="02040503050406030204" pitchFamily="18" charset="0"/>
                          <a:cs typeface="Times New Roman" panose="02020603050405020304" pitchFamily="18" charset="0"/>
                        </a:rPr>
                        <m:t>+</m:t>
                      </m:r>
                      <m:r>
                        <a:rPr lang="zh-TW" altLang="en-US" sz="1100" i="1" dirty="0">
                          <a:latin typeface="Cambria Math" panose="02040503050406030204" pitchFamily="18" charset="0"/>
                        </a:rPr>
                        <m:t> </m:t>
                      </m:r>
                      <m:sSub>
                        <m:sSubPr>
                          <m:ctrlPr>
                            <a:rPr lang="en-US" altLang="zh-TW" sz="1100" i="1" dirty="0">
                              <a:latin typeface="Cambria Math" panose="02040503050406030204" pitchFamily="18" charset="0"/>
                              <a:ea typeface="Cambria Math" panose="02040503050406030204" pitchFamily="18" charset="0"/>
                            </a:rPr>
                          </m:ctrlPr>
                        </m:sSubPr>
                        <m:e>
                          <m:r>
                            <a:rPr lang="en-US" altLang="zh-TW" sz="1100" i="1" dirty="0">
                              <a:latin typeface="Cambria Math" panose="02040503050406030204" pitchFamily="18" charset="0"/>
                              <a:ea typeface="Cambria Math" panose="02040503050406030204" pitchFamily="18" charset="0"/>
                            </a:rPr>
                            <m:t>𝑏</m:t>
                          </m:r>
                        </m:e>
                        <m:sub>
                          <m:r>
                            <a:rPr lang="en-US" altLang="zh-TW" sz="1100" i="1" dirty="0">
                              <a:latin typeface="Cambria Math" panose="02040503050406030204" pitchFamily="18" charset="0"/>
                              <a:ea typeface="Cambria Math" panose="02040503050406030204" pitchFamily="18" charset="0"/>
                            </a:rPr>
                            <m:t>1</m:t>
                          </m:r>
                        </m:sub>
                      </m:sSub>
                      <m:r>
                        <a:rPr lang="zh-TW" altLang="en-US" sz="1100" i="1" dirty="0">
                          <a:latin typeface="Cambria Math" panose="02040503050406030204" pitchFamily="18" charset="0"/>
                        </a:rPr>
                        <m:t> </m:t>
                      </m:r>
                      <m:r>
                        <m:rPr>
                          <m:nor/>
                        </m:rPr>
                        <a:rPr lang="en-US" altLang="zh-TW" sz="1100" dirty="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TW" sz="1100" i="1" dirty="0">
                              <a:latin typeface="Cambria Math" panose="02040503050406030204" pitchFamily="18" charset="0"/>
                              <a:ea typeface="Cambria Math" panose="02040503050406030204" pitchFamily="18" charset="0"/>
                            </a:rPr>
                          </m:ctrlPr>
                        </m:sSubPr>
                        <m:e>
                          <m:r>
                            <a:rPr lang="en-US" altLang="zh-TW" sz="1100" i="1" dirty="0">
                              <a:latin typeface="Cambria Math" panose="02040503050406030204" pitchFamily="18" charset="0"/>
                              <a:ea typeface="Cambria Math" panose="02040503050406030204" pitchFamily="18" charset="0"/>
                            </a:rPr>
                            <m:t>𝑊</m:t>
                          </m:r>
                        </m:e>
                        <m:sub>
                          <m:r>
                            <a:rPr lang="en-US" altLang="zh-TW" sz="1100" i="1" dirty="0">
                              <a:latin typeface="Cambria Math" panose="02040503050406030204" pitchFamily="18" charset="0"/>
                              <a:ea typeface="Cambria Math" panose="02040503050406030204" pitchFamily="18" charset="0"/>
                            </a:rPr>
                            <m:t>2</m:t>
                          </m:r>
                        </m:sub>
                      </m:sSub>
                      <m:r>
                        <a:rPr lang="en-US" altLang="zh-TW" sz="1100" i="1" dirty="0">
                          <a:latin typeface="Cambria Math" panose="02040503050406030204" pitchFamily="18" charset="0"/>
                          <a:ea typeface="Cambria Math" panose="02040503050406030204" pitchFamily="18" charset="0"/>
                        </a:rPr>
                        <m:t>+</m:t>
                      </m:r>
                      <m:sSub>
                        <m:sSubPr>
                          <m:ctrlPr>
                            <a:rPr lang="en-US" altLang="zh-TW" sz="1100" i="1" dirty="0">
                              <a:latin typeface="Cambria Math" panose="02040503050406030204" pitchFamily="18" charset="0"/>
                              <a:ea typeface="Cambria Math" panose="02040503050406030204" pitchFamily="18" charset="0"/>
                            </a:rPr>
                          </m:ctrlPr>
                        </m:sSubPr>
                        <m:e>
                          <m:r>
                            <a:rPr lang="en-US" altLang="zh-TW" sz="1100" i="1" dirty="0">
                              <a:latin typeface="Cambria Math" panose="02040503050406030204" pitchFamily="18" charset="0"/>
                              <a:ea typeface="Cambria Math" panose="02040503050406030204" pitchFamily="18" charset="0"/>
                            </a:rPr>
                            <m:t>𝑏</m:t>
                          </m:r>
                        </m:e>
                        <m:sub>
                          <m:r>
                            <a:rPr lang="en-US" altLang="zh-TW" sz="1100" i="1" dirty="0">
                              <a:latin typeface="Cambria Math" panose="02040503050406030204" pitchFamily="18" charset="0"/>
                              <a:ea typeface="Cambria Math" panose="02040503050406030204" pitchFamily="18" charset="0"/>
                            </a:rPr>
                            <m:t>2</m:t>
                          </m:r>
                        </m:sub>
                      </m:sSub>
                      <m:r>
                        <a:rPr lang="zh-TW" altLang="en-US" sz="1100" i="1" dirty="0">
                          <a:latin typeface="Cambria Math" panose="02040503050406030204" pitchFamily="18" charset="0"/>
                        </a:rPr>
                        <m:t>  </m:t>
                      </m:r>
                      <m:r>
                        <a:rPr lang="en-US" altLang="zh-TW" sz="1100" i="1" dirty="0">
                          <a:latin typeface="Cambria Math" panose="02040503050406030204" pitchFamily="18" charset="0"/>
                          <a:ea typeface="Cambria Math" panose="02040503050406030204" pitchFamily="18" charset="0"/>
                        </a:rPr>
                        <m:t>))</m:t>
                      </m:r>
                    </m:oMath>
                  </m:oMathPara>
                </a14:m>
                <a:endParaRPr lang="zh-TW" altLang="en-US" sz="1100" dirty="0">
                  <a:latin typeface="Cambria Math" panose="02040503050406030204" pitchFamily="18" charset="0"/>
                </a:endParaRPr>
              </a:p>
            </p:txBody>
          </p:sp>
        </mc:Choice>
        <mc:Fallback xmlns="">
          <p:sp>
            <p:nvSpPr>
              <p:cNvPr id="42" name="文字方塊 41">
                <a:extLst>
                  <a:ext uri="{FF2B5EF4-FFF2-40B4-BE49-F238E27FC236}">
                    <a16:creationId xmlns:a16="http://schemas.microsoft.com/office/drawing/2014/main" id="{F5A80BD8-FBE0-4717-BAD3-B7D03A321FE4}"/>
                  </a:ext>
                </a:extLst>
              </p:cNvPr>
              <p:cNvSpPr txBox="1">
                <a:spLocks noRot="1" noChangeAspect="1" noMove="1" noResize="1" noEditPoints="1" noAdjustHandles="1" noChangeArrowheads="1" noChangeShapeType="1" noTextEdit="1"/>
              </p:cNvSpPr>
              <p:nvPr/>
            </p:nvSpPr>
            <p:spPr>
              <a:xfrm>
                <a:off x="517709" y="4147991"/>
                <a:ext cx="4309753" cy="272575"/>
              </a:xfrm>
              <a:prstGeom prst="rect">
                <a:avLst/>
              </a:prstGeom>
              <a:blipFill>
                <a:blip r:embed="rId10"/>
                <a:stretch>
                  <a:fillRect b="-2222"/>
                </a:stretch>
              </a:blipFill>
            </p:spPr>
            <p:txBody>
              <a:bodyPr/>
              <a:lstStyle/>
              <a:p>
                <a:r>
                  <a:rPr lang="zh-TW" altLang="en-US">
                    <a:noFill/>
                  </a:rPr>
                  <a:t> </a:t>
                </a:r>
              </a:p>
            </p:txBody>
          </p:sp>
        </mc:Fallback>
      </mc:AlternateContent>
      <p:sp>
        <p:nvSpPr>
          <p:cNvPr id="43" name="矩形 42">
            <a:extLst>
              <a:ext uri="{FF2B5EF4-FFF2-40B4-BE49-F238E27FC236}">
                <a16:creationId xmlns:a16="http://schemas.microsoft.com/office/drawing/2014/main" id="{3D812795-8437-459F-B16E-1CEC5603C440}"/>
              </a:ext>
            </a:extLst>
          </p:cNvPr>
          <p:cNvSpPr/>
          <p:nvPr/>
        </p:nvSpPr>
        <p:spPr>
          <a:xfrm>
            <a:off x="4549573" y="2432582"/>
            <a:ext cx="1166648" cy="461478"/>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4" name="矩形 43">
            <a:extLst>
              <a:ext uri="{FF2B5EF4-FFF2-40B4-BE49-F238E27FC236}">
                <a16:creationId xmlns:a16="http://schemas.microsoft.com/office/drawing/2014/main" id="{81078E1F-2855-4976-807D-55EE639EF7CC}"/>
              </a:ext>
            </a:extLst>
          </p:cNvPr>
          <p:cNvSpPr/>
          <p:nvPr/>
        </p:nvSpPr>
        <p:spPr>
          <a:xfrm>
            <a:off x="4549573" y="2272188"/>
            <a:ext cx="1166648" cy="16039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5" name="矩形 44">
            <a:extLst>
              <a:ext uri="{FF2B5EF4-FFF2-40B4-BE49-F238E27FC236}">
                <a16:creationId xmlns:a16="http://schemas.microsoft.com/office/drawing/2014/main" id="{0BB1E5DB-5298-4E36-B37C-042764E3AE4B}"/>
              </a:ext>
            </a:extLst>
          </p:cNvPr>
          <p:cNvSpPr/>
          <p:nvPr/>
        </p:nvSpPr>
        <p:spPr>
          <a:xfrm>
            <a:off x="4569041" y="3086906"/>
            <a:ext cx="1166648" cy="16039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6" name="Google Shape;1616;p32">
            <a:extLst>
              <a:ext uri="{FF2B5EF4-FFF2-40B4-BE49-F238E27FC236}">
                <a16:creationId xmlns:a16="http://schemas.microsoft.com/office/drawing/2014/main" id="{3FDDDA76-150E-4489-A122-242823C3145D}"/>
              </a:ext>
            </a:extLst>
          </p:cNvPr>
          <p:cNvSpPr/>
          <p:nvPr/>
        </p:nvSpPr>
        <p:spPr>
          <a:xfrm>
            <a:off x="4892820" y="0"/>
            <a:ext cx="892500" cy="561300"/>
          </a:xfrm>
          <a:prstGeom prst="rect">
            <a:avLst/>
          </a:prstGeom>
          <a:solidFill>
            <a:srgbClr val="8FB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235;p30">
            <a:hlinkClick r:id="rId11" action="ppaction://hlinksldjump"/>
            <a:extLst>
              <a:ext uri="{FF2B5EF4-FFF2-40B4-BE49-F238E27FC236}">
                <a16:creationId xmlns:a16="http://schemas.microsoft.com/office/drawing/2014/main" id="{65FC642C-AC08-4399-A85F-276A3E984662}"/>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研究方法</a:t>
            </a:r>
          </a:p>
        </p:txBody>
      </p:sp>
      <p:sp>
        <p:nvSpPr>
          <p:cNvPr id="48" name="Google Shape;236;p30">
            <a:hlinkClick r:id="rId12" action="ppaction://hlinksldjump"/>
            <a:extLst>
              <a:ext uri="{FF2B5EF4-FFF2-40B4-BE49-F238E27FC236}">
                <a16:creationId xmlns:a16="http://schemas.microsoft.com/office/drawing/2014/main" id="{E768C12A-7D3B-4EFE-B879-912D706EDFA1}"/>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文獻探討</a:t>
            </a:r>
          </a:p>
        </p:txBody>
      </p:sp>
      <p:sp>
        <p:nvSpPr>
          <p:cNvPr id="49" name="Google Shape;237;p30">
            <a:hlinkClick r:id="rId13" action="ppaction://hlinksldjump"/>
            <a:extLst>
              <a:ext uri="{FF2B5EF4-FFF2-40B4-BE49-F238E27FC236}">
                <a16:creationId xmlns:a16="http://schemas.microsoft.com/office/drawing/2014/main" id="{46196C7C-9AFA-463F-A911-20606332E729}"/>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50" name="Google Shape;239;p30">
            <a:hlinkClick r:id="" action="ppaction://noaction"/>
            <a:extLst>
              <a:ext uri="{FF2B5EF4-FFF2-40B4-BE49-F238E27FC236}">
                <a16:creationId xmlns:a16="http://schemas.microsoft.com/office/drawing/2014/main" id="{4B84E279-589D-435C-B284-F5F28B702088}"/>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實驗結果</a:t>
            </a:r>
          </a:p>
        </p:txBody>
      </p:sp>
      <p:sp>
        <p:nvSpPr>
          <p:cNvPr id="51" name="Google Shape;240;p30">
            <a:hlinkClick r:id="" action="ppaction://noaction"/>
            <a:extLst>
              <a:ext uri="{FF2B5EF4-FFF2-40B4-BE49-F238E27FC236}">
                <a16:creationId xmlns:a16="http://schemas.microsoft.com/office/drawing/2014/main" id="{256C6ADC-C74A-49C8-9332-C00003BA579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實驗設計</a:t>
            </a:r>
          </a:p>
        </p:txBody>
      </p:sp>
      <p:sp>
        <p:nvSpPr>
          <p:cNvPr id="52" name="Google Shape;237;p30">
            <a:hlinkClick r:id="rId13" action="ppaction://hlinksldjump"/>
            <a:extLst>
              <a:ext uri="{FF2B5EF4-FFF2-40B4-BE49-F238E27FC236}">
                <a16:creationId xmlns:a16="http://schemas.microsoft.com/office/drawing/2014/main" id="{C7B98CD1-C739-44C0-A06E-BDD5539AEEA5}"/>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54" name="文字方塊 53">
            <a:extLst>
              <a:ext uri="{FF2B5EF4-FFF2-40B4-BE49-F238E27FC236}">
                <a16:creationId xmlns:a16="http://schemas.microsoft.com/office/drawing/2014/main" id="{10858CCA-8A23-4C36-A21D-668893D0E768}"/>
              </a:ext>
            </a:extLst>
          </p:cNvPr>
          <p:cNvSpPr txBox="1"/>
          <p:nvPr/>
        </p:nvSpPr>
        <p:spPr>
          <a:xfrm>
            <a:off x="8539718" y="4872599"/>
            <a:ext cx="604282" cy="246221"/>
          </a:xfrm>
          <a:prstGeom prst="rect">
            <a:avLst/>
          </a:prstGeom>
          <a:noFill/>
        </p:spPr>
        <p:txBody>
          <a:bodyPr wrap="square" rtlCol="0">
            <a:spAutoFit/>
          </a:bodyPr>
          <a:lstStyle/>
          <a:p>
            <a:pPr algn="ctr"/>
            <a:r>
              <a:rPr lang="en-US" altLang="zh-TW" sz="1000" b="1" dirty="0">
                <a:latin typeface="Times New Roman" panose="02020603050405020304" pitchFamily="18" charset="0"/>
                <a:cs typeface="Times New Roman" panose="02020603050405020304" pitchFamily="18" charset="0"/>
              </a:rPr>
              <a:t>26 / 57</a:t>
            </a:r>
            <a:endParaRPr lang="zh-TW" altLang="en-US" sz="1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0906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7"/>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9"/>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6"/>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5"/>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43"/>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29" grpId="0"/>
      <p:bldP spid="29" grpId="1"/>
      <p:bldP spid="36" grpId="0"/>
      <p:bldP spid="36" grpId="1"/>
      <p:bldP spid="38" grpId="0"/>
      <p:bldP spid="39" grpId="0"/>
      <p:bldP spid="40" grpId="0"/>
      <p:bldP spid="41" grpId="0"/>
      <p:bldP spid="42" grpId="0"/>
      <p:bldP spid="43" grpId="0" animBg="1"/>
      <p:bldP spid="43" grpId="1" animBg="1"/>
      <p:bldP spid="44" grpId="0" animBg="1"/>
      <p:bldP spid="4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矩形 1">
            <a:extLst>
              <a:ext uri="{FF2B5EF4-FFF2-40B4-BE49-F238E27FC236}">
                <a16:creationId xmlns:a16="http://schemas.microsoft.com/office/drawing/2014/main" id="{2D72C8A7-CADB-0E16-91D3-75BA0653C642}"/>
              </a:ext>
            </a:extLst>
          </p:cNvPr>
          <p:cNvSpPr/>
          <p:nvPr/>
        </p:nvSpPr>
        <p:spPr>
          <a:xfrm>
            <a:off x="773816" y="999981"/>
            <a:ext cx="5066230" cy="45719"/>
          </a:xfrm>
          <a:prstGeom prst="rect">
            <a:avLst/>
          </a:prstGeom>
          <a:solidFill>
            <a:srgbClr val="99C8E6">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文字方塊 2">
            <a:extLst>
              <a:ext uri="{FF2B5EF4-FFF2-40B4-BE49-F238E27FC236}">
                <a16:creationId xmlns:a16="http://schemas.microsoft.com/office/drawing/2014/main" id="{D4911C6A-4752-0EA7-C586-A58B7AD688CA}"/>
              </a:ext>
            </a:extLst>
          </p:cNvPr>
          <p:cNvSpPr txBox="1"/>
          <p:nvPr/>
        </p:nvSpPr>
        <p:spPr>
          <a:xfrm>
            <a:off x="679700" y="762898"/>
            <a:ext cx="5330537" cy="584775"/>
          </a:xfrm>
          <a:prstGeom prst="rect">
            <a:avLst/>
          </a:prstGeom>
          <a:noFill/>
        </p:spPr>
        <p:txBody>
          <a:bodyPr wrap="square" rtlCol="0">
            <a:spAutoFit/>
          </a:bodyPr>
          <a:lstStyle/>
          <a:p>
            <a:r>
              <a:rPr kumimoji="1" lang="en-US" altLang="zh-TW" sz="1600" b="1" dirty="0">
                <a:latin typeface="Times New Roman" panose="02020603050405020304" pitchFamily="18" charset="0"/>
                <a:cs typeface="Times New Roman" panose="02020603050405020304" pitchFamily="18" charset="0"/>
              </a:rPr>
              <a:t>3.4 DLIM</a:t>
            </a:r>
            <a:r>
              <a:rPr kumimoji="1" lang="zh-TW" altLang="en-US" sz="1600" b="1" dirty="0">
                <a:latin typeface="Times New Roman" panose="02020603050405020304" pitchFamily="18" charset="0"/>
                <a:cs typeface="Times New Roman" panose="02020603050405020304" pitchFamily="18" charset="0"/>
              </a:rPr>
              <a:t>（</a:t>
            </a:r>
            <a:r>
              <a:rPr kumimoji="1" lang="en-US" altLang="zh-TW" sz="1600" b="1" dirty="0">
                <a:latin typeface="Times New Roman" panose="02020603050405020304" pitchFamily="18" charset="0"/>
                <a:cs typeface="Times New Roman" panose="02020603050405020304" pitchFamily="18" charset="0"/>
              </a:rPr>
              <a:t>Deep Learning-based Information Module</a:t>
            </a:r>
            <a:r>
              <a:rPr kumimoji="1" lang="zh-TW" altLang="en-US" sz="1600" b="1" dirty="0">
                <a:latin typeface="Times New Roman" panose="02020603050405020304" pitchFamily="18" charset="0"/>
                <a:cs typeface="Times New Roman" panose="02020603050405020304" pitchFamily="18" charset="0"/>
              </a:rPr>
              <a:t>）</a:t>
            </a:r>
            <a:endParaRPr kumimoji="1" lang="en-US" altLang="zh-TW" sz="1600" b="1" dirty="0">
              <a:latin typeface="Times New Roman" panose="02020603050405020304" pitchFamily="18" charset="0"/>
              <a:cs typeface="Times New Roman" panose="02020603050405020304" pitchFamily="18" charset="0"/>
            </a:endParaRPr>
          </a:p>
          <a:p>
            <a:endParaRPr kumimoji="1" lang="en-US" altLang="zh-TW" sz="1600" b="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文字方塊 11">
                <a:extLst>
                  <a:ext uri="{FF2B5EF4-FFF2-40B4-BE49-F238E27FC236}">
                    <a16:creationId xmlns:a16="http://schemas.microsoft.com/office/drawing/2014/main" id="{2B7FF378-0B9B-BA5A-C69D-0D82D3FAD77B}"/>
                  </a:ext>
                </a:extLst>
              </p:cNvPr>
              <p:cNvSpPr txBox="1"/>
              <p:nvPr/>
            </p:nvSpPr>
            <p:spPr>
              <a:xfrm>
                <a:off x="626143" y="1097076"/>
                <a:ext cx="5109546" cy="3034549"/>
              </a:xfrm>
              <a:prstGeom prst="rect">
                <a:avLst/>
              </a:prstGeom>
              <a:noFill/>
            </p:spPr>
            <p:txBody>
              <a:bodyPr wrap="square" rtlCol="0">
                <a:spAutoFit/>
              </a:bodyPr>
              <a:lstStyle/>
              <a:p>
                <a:pPr algn="just">
                  <a:lnSpc>
                    <a:spcPct val="150000"/>
                  </a:lnSpc>
                </a:pPr>
                <a:r>
                  <a:rPr lang="zh-TW" altLang="en-US" b="1"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rPr>
                  <a:t>對於</a:t>
                </a:r>
                <a:r>
                  <a:rPr lang="zh-TW" altLang="en-US" sz="1400" b="1"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rPr>
                  <a:t>目標用戶向量 </a:t>
                </a:r>
                <a14:m>
                  <m:oMath xmlns:m="http://schemas.openxmlformats.org/officeDocument/2006/math">
                    <m:sSub>
                      <m:sSubPr>
                        <m:ctrlPr>
                          <a:rPr lang="en-US" altLang="zh-TW" sz="1400" b="1" i="1">
                            <a:solidFill>
                              <a:srgbClr val="C00000"/>
                            </a:solidFill>
                            <a:latin typeface="Cambria Math" panose="02040503050406030204" pitchFamily="18" charset="0"/>
                          </a:rPr>
                        </m:ctrlPr>
                      </m:sSubPr>
                      <m:e>
                        <m:r>
                          <a:rPr lang="en-US" altLang="zh-TW" sz="1400" b="1" i="1">
                            <a:solidFill>
                              <a:srgbClr val="C00000"/>
                            </a:solidFill>
                            <a:latin typeface="Cambria Math" panose="02040503050406030204" pitchFamily="18" charset="0"/>
                          </a:rPr>
                          <m:t>𝑼</m:t>
                        </m:r>
                      </m:e>
                      <m:sub>
                        <m:r>
                          <a:rPr lang="en-US" altLang="zh-TW" sz="1400" b="1" i="1">
                            <a:solidFill>
                              <a:srgbClr val="C00000"/>
                            </a:solidFill>
                            <a:latin typeface="Cambria Math" panose="02040503050406030204" pitchFamily="18" charset="0"/>
                          </a:rPr>
                          <m:t>𝑻𝒂𝒓𝒈𝒆𝒕</m:t>
                        </m:r>
                      </m:sub>
                    </m:sSub>
                  </m:oMath>
                </a14:m>
                <a:r>
                  <a:rPr lang="zh-TW" altLang="en-US" sz="1400" b="1"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rPr>
                  <a:t> 與其鄰居綜合向量 </a:t>
                </a:r>
                <a14:m>
                  <m:oMath xmlns:m="http://schemas.openxmlformats.org/officeDocument/2006/math">
                    <m:sSub>
                      <m:sSubPr>
                        <m:ctrlPr>
                          <a:rPr lang="en-US" altLang="zh-TW" sz="1400" b="1" i="1" smtClean="0">
                            <a:solidFill>
                              <a:srgbClr val="C00000"/>
                            </a:solidFill>
                            <a:latin typeface="Cambria Math" panose="02040503050406030204" pitchFamily="18" charset="0"/>
                          </a:rPr>
                        </m:ctrlPr>
                      </m:sSubPr>
                      <m:e>
                        <m:r>
                          <a:rPr lang="en-US" altLang="zh-TW" sz="1400" b="1" i="1">
                            <a:solidFill>
                              <a:srgbClr val="C00000"/>
                            </a:solidFill>
                            <a:latin typeface="Cambria Math" panose="02040503050406030204" pitchFamily="18" charset="0"/>
                          </a:rPr>
                          <m:t>𝑼</m:t>
                        </m:r>
                      </m:e>
                      <m:sub>
                        <m:r>
                          <a:rPr lang="en-US" altLang="zh-TW" sz="1400" b="1" i="1">
                            <a:solidFill>
                              <a:srgbClr val="C00000"/>
                            </a:solidFill>
                            <a:latin typeface="Cambria Math" panose="02040503050406030204" pitchFamily="18" charset="0"/>
                          </a:rPr>
                          <m:t>𝑵𝒆𝒊𝒈𝒉𝒃𝒐𝒓</m:t>
                        </m:r>
                      </m:sub>
                    </m:sSub>
                  </m:oMath>
                </a14:m>
                <a:r>
                  <a:rPr lang="zh-TW" altLang="en-US" sz="1400" b="1"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rPr>
                  <a:t>： </a:t>
                </a:r>
                <a:endParaRPr lang="en-US" altLang="zh-TW" b="1"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zh-TW" altLang="en-US" sz="1400" dirty="0">
                    <a:latin typeface="Times New Roman" panose="02020603050405020304" pitchFamily="18" charset="0"/>
                    <a:ea typeface="Microsoft JhengHei" panose="020B0604030504040204" pitchFamily="34" charset="-120"/>
                    <a:cs typeface="Times New Roman" panose="02020603050405020304" pitchFamily="18" charset="0"/>
                  </a:rPr>
                  <a:t>進行逐元素相加以獲得綜合用戶偏好 </a:t>
                </a:r>
                <a14:m>
                  <m:oMath xmlns:m="http://schemas.openxmlformats.org/officeDocument/2006/math">
                    <m:sSub>
                      <m:sSubPr>
                        <m:ctrlPr>
                          <a:rPr lang="en-US" altLang="zh-TW" sz="1400" b="0" i="1" smtClean="0">
                            <a:latin typeface="Cambria Math" panose="02040503050406030204" pitchFamily="18" charset="0"/>
                            <a:ea typeface="Microsoft JhengHei" panose="020B0604030504040204" pitchFamily="34" charset="-120"/>
                            <a:cs typeface="Times New Roman" panose="02020603050405020304" pitchFamily="18" charset="0"/>
                          </a:rPr>
                        </m:ctrlPr>
                      </m:sSubPr>
                      <m:e>
                        <m:r>
                          <a:rPr lang="en-US" altLang="zh-TW" sz="1400" b="0" i="1" smtClean="0">
                            <a:latin typeface="Cambria Math" panose="02040503050406030204" pitchFamily="18" charset="0"/>
                            <a:ea typeface="Microsoft JhengHei" panose="020B0604030504040204" pitchFamily="34" charset="-120"/>
                            <a:cs typeface="Times New Roman" panose="02020603050405020304" pitchFamily="18" charset="0"/>
                          </a:rPr>
                          <m:t>𝑈</m:t>
                        </m:r>
                      </m:e>
                      <m:sub>
                        <m:r>
                          <a:rPr lang="en-US" altLang="zh-TW" sz="1400" b="0" i="1" smtClean="0">
                            <a:latin typeface="Cambria Math" panose="02040503050406030204" pitchFamily="18" charset="0"/>
                            <a:ea typeface="Microsoft JhengHei" panose="020B0604030504040204" pitchFamily="34" charset="-120"/>
                            <a:cs typeface="Times New Roman" panose="02020603050405020304" pitchFamily="18" charset="0"/>
                          </a:rPr>
                          <m:t>𝐴𝑙𝑙</m:t>
                        </m:r>
                      </m:sub>
                    </m:sSub>
                  </m:oMath>
                </a14:m>
                <a:endParaRPr lang="en-US" altLang="zh-TW" sz="1400" b="0" dirty="0">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zh-TW" altLang="en-US" sz="1400" dirty="0">
                    <a:latin typeface="Times New Roman" panose="02020603050405020304" pitchFamily="18" charset="0"/>
                    <a:ea typeface="Microsoft JhengHei" panose="020B0604030504040204" pitchFamily="34" charset="-120"/>
                    <a:cs typeface="Times New Roman" panose="02020603050405020304" pitchFamily="18" charset="0"/>
                  </a:rPr>
                  <a:t>將</a:t>
                </a:r>
                <a:r>
                  <a:rPr lang="en-US" altLang="zh-TW" sz="1400" dirty="0">
                    <a:latin typeface="Times New Roman" panose="02020603050405020304" pitchFamily="18" charset="0"/>
                    <a:ea typeface="Microsoft JhengHei" panose="020B0604030504040204" pitchFamily="34" charset="-120"/>
                    <a:cs typeface="Times New Roman" panose="02020603050405020304" pitchFamily="18" charset="0"/>
                  </a:rPr>
                  <a:t> </a:t>
                </a:r>
                <a14:m>
                  <m:oMath xmlns:m="http://schemas.openxmlformats.org/officeDocument/2006/math">
                    <m:sSub>
                      <m:sSubPr>
                        <m:ctrlPr>
                          <a:rPr lang="en-US" altLang="zh-TW" sz="1400" i="1">
                            <a:latin typeface="Cambria Math" panose="02040503050406030204" pitchFamily="18" charset="0"/>
                            <a:ea typeface="Microsoft JhengHei" panose="020B0604030504040204" pitchFamily="34" charset="-120"/>
                            <a:cs typeface="Times New Roman" panose="02020603050405020304" pitchFamily="18" charset="0"/>
                          </a:rPr>
                        </m:ctrlPr>
                      </m:sSubPr>
                      <m:e>
                        <m:r>
                          <a:rPr lang="en-US" altLang="zh-TW" sz="1400" i="1">
                            <a:latin typeface="Cambria Math" panose="02040503050406030204" pitchFamily="18" charset="0"/>
                            <a:ea typeface="Microsoft JhengHei" panose="020B0604030504040204" pitchFamily="34" charset="-120"/>
                            <a:cs typeface="Times New Roman" panose="02020603050405020304" pitchFamily="18" charset="0"/>
                          </a:rPr>
                          <m:t>𝑈</m:t>
                        </m:r>
                      </m:e>
                      <m:sub>
                        <m:r>
                          <a:rPr lang="en-US" altLang="zh-TW" sz="1400" i="1">
                            <a:latin typeface="Cambria Math" panose="02040503050406030204" pitchFamily="18" charset="0"/>
                            <a:ea typeface="Microsoft JhengHei" panose="020B0604030504040204" pitchFamily="34" charset="-120"/>
                            <a:cs typeface="Times New Roman" panose="02020603050405020304" pitchFamily="18" charset="0"/>
                          </a:rPr>
                          <m:t>𝐴𝑙𝑙</m:t>
                        </m:r>
                      </m:sub>
                    </m:sSub>
                  </m:oMath>
                </a14:m>
                <a:r>
                  <a:rPr lang="en-US" altLang="zh-TW" sz="1400" dirty="0">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400" dirty="0">
                    <a:latin typeface="Times New Roman" panose="02020603050405020304" pitchFamily="18" charset="0"/>
                    <a:ea typeface="Microsoft JhengHei" panose="020B0604030504040204" pitchFamily="34" charset="-120"/>
                    <a:cs typeface="Times New Roman" panose="02020603050405020304" pitchFamily="18" charset="0"/>
                  </a:rPr>
                  <a:t>傳入 </a:t>
                </a:r>
                <a:r>
                  <a:rPr lang="en-US" altLang="zh-TW" sz="1400" dirty="0">
                    <a:latin typeface="Times New Roman" panose="02020603050405020304" pitchFamily="18" charset="0"/>
                    <a:ea typeface="Microsoft JhengHei" panose="020B0604030504040204" pitchFamily="34" charset="-120"/>
                    <a:cs typeface="Times New Roman" panose="02020603050405020304" pitchFamily="18" charset="0"/>
                  </a:rPr>
                  <a:t>MLP</a:t>
                </a:r>
                <a:r>
                  <a:rPr lang="zh-TW" altLang="en-US" dirty="0">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400" dirty="0">
                    <a:latin typeface="Times New Roman" panose="02020603050405020304" pitchFamily="18" charset="0"/>
                    <a:ea typeface="Microsoft JhengHei" panose="020B0604030504040204" pitchFamily="34" charset="-120"/>
                    <a:cs typeface="Times New Roman" panose="02020603050405020304" pitchFamily="18" charset="0"/>
                  </a:rPr>
                  <a:t>層，並經過 </a:t>
                </a:r>
                <a:r>
                  <a:rPr lang="en-US" altLang="zh-TW" sz="1400" dirty="0" err="1">
                    <a:latin typeface="Times New Roman" panose="02020603050405020304" pitchFamily="18" charset="0"/>
                    <a:ea typeface="Microsoft JhengHei" panose="020B0604030504040204" pitchFamily="34" charset="-120"/>
                    <a:cs typeface="Times New Roman" panose="02020603050405020304" pitchFamily="18" charset="0"/>
                  </a:rPr>
                  <a:t>ReLU</a:t>
                </a:r>
                <a:r>
                  <a:rPr lang="en-US" altLang="zh-TW" sz="1400" dirty="0">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400" dirty="0">
                    <a:latin typeface="Times New Roman" panose="02020603050405020304" pitchFamily="18" charset="0"/>
                    <a:ea typeface="Microsoft JhengHei" panose="020B0604030504040204" pitchFamily="34" charset="-120"/>
                    <a:cs typeface="Times New Roman" panose="02020603050405020304" pitchFamily="18" charset="0"/>
                  </a:rPr>
                  <a:t>函數</a:t>
                </a:r>
                <a:endParaRPr lang="en-US" altLang="zh-TW" dirty="0">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endParaRPr lang="en-US" altLang="zh-TW" dirty="0">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endParaRPr lang="en-US" altLang="zh-TW" dirty="0">
                  <a:latin typeface="Times New Roman" panose="02020603050405020304" pitchFamily="18" charset="0"/>
                  <a:ea typeface="Microsoft JhengHei" panose="020B0604030504040204" pitchFamily="34" charset="-120"/>
                  <a:cs typeface="Times New Roman" panose="02020603050405020304" pitchFamily="18" charset="0"/>
                </a:endParaRPr>
              </a:p>
              <a:p>
                <a:pPr algn="just">
                  <a:lnSpc>
                    <a:spcPct val="150000"/>
                  </a:lnSpc>
                </a:pPr>
                <a:endParaRPr lang="en-US" altLang="zh-TW" dirty="0">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endParaRPr lang="en-US" altLang="zh-TW" dirty="0">
                  <a:latin typeface="Times New Roman" panose="02020603050405020304" pitchFamily="18" charset="0"/>
                  <a:ea typeface="Microsoft JhengHei" panose="020B0604030504040204" pitchFamily="34" charset="-120"/>
                  <a:cs typeface="Times New Roman" panose="02020603050405020304" pitchFamily="18" charset="0"/>
                </a:endParaRPr>
              </a:p>
              <a:p>
                <a:pPr algn="just">
                  <a:lnSpc>
                    <a:spcPct val="150000"/>
                  </a:lnSpc>
                </a:pPr>
                <a:r>
                  <a:rPr lang="en-US" altLang="zh-TW" sz="1600" b="1" u="sng"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600" b="1" u="sng"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獲得第二個</a:t>
                </a:r>
                <a:r>
                  <a:rPr lang="zh-TW" altLang="en-US" sz="1600" b="1" u="sng" dirty="0">
                    <a:solidFill>
                      <a:schemeClr val="accent3">
                        <a:lumMod val="10000"/>
                      </a:schemeClr>
                    </a:solidFill>
                    <a:latin typeface="Times New Roman" panose="02020603050405020304" pitchFamily="18" charset="0"/>
                    <a:ea typeface="Microsoft JhengHei" panose="020B0604030504040204" pitchFamily="34" charset="-120"/>
                    <a:cs typeface="Times New Roman" panose="02020603050405020304" pitchFamily="18" charset="0"/>
                    <a:sym typeface="Times New Roman"/>
                  </a:rPr>
                  <a:t>預測分數 </a:t>
                </a:r>
                <a14:m>
                  <m:oMath xmlns:m="http://schemas.openxmlformats.org/officeDocument/2006/math">
                    <m:sSub>
                      <m:sSubPr>
                        <m:ctrlPr>
                          <a:rPr lang="en-US" altLang="zh-TW" sz="1600" b="1" i="1" u="sng">
                            <a:solidFill>
                              <a:schemeClr val="accent3">
                                <a:lumMod val="10000"/>
                              </a:schemeClr>
                            </a:solidFill>
                            <a:latin typeface="Cambria Math" panose="02040503050406030204" pitchFamily="18" charset="0"/>
                            <a:ea typeface="Microsoft JhengHei" panose="020B0604030504040204" pitchFamily="34" charset="-120"/>
                            <a:cs typeface="Times New Roman" panose="02020603050405020304" pitchFamily="18" charset="0"/>
                            <a:sym typeface="Times New Roman"/>
                          </a:rPr>
                        </m:ctrlPr>
                      </m:sSubPr>
                      <m:e>
                        <m:r>
                          <a:rPr lang="en-US" altLang="zh-TW" sz="1600" b="1" i="1" u="sng">
                            <a:solidFill>
                              <a:schemeClr val="accent3">
                                <a:lumMod val="10000"/>
                              </a:schemeClr>
                            </a:solidFill>
                            <a:latin typeface="Cambria Math" panose="02040503050406030204" pitchFamily="18" charset="0"/>
                            <a:ea typeface="Microsoft JhengHei" panose="020B0604030504040204" pitchFamily="34" charset="-120"/>
                            <a:cs typeface="Times New Roman" panose="02020603050405020304" pitchFamily="18" charset="0"/>
                            <a:sym typeface="Times New Roman"/>
                          </a:rPr>
                          <m:t>𝑨𝒏𝒔</m:t>
                        </m:r>
                      </m:e>
                      <m:sub>
                        <m:r>
                          <a:rPr lang="en-US" altLang="zh-TW" sz="1600" b="1" i="1" u="sng" smtClean="0">
                            <a:solidFill>
                              <a:schemeClr val="accent3">
                                <a:lumMod val="10000"/>
                              </a:schemeClr>
                            </a:solidFill>
                            <a:latin typeface="Cambria Math" panose="02040503050406030204" pitchFamily="18" charset="0"/>
                            <a:ea typeface="Microsoft JhengHei" panose="020B0604030504040204" pitchFamily="34" charset="-120"/>
                            <a:cs typeface="Times New Roman" panose="02020603050405020304" pitchFamily="18" charset="0"/>
                            <a:sym typeface="Times New Roman"/>
                          </a:rPr>
                          <m:t>𝟐</m:t>
                        </m:r>
                      </m:sub>
                    </m:sSub>
                  </m:oMath>
                </a14:m>
                <a:endParaRPr lang="en-US" altLang="zh-TW" sz="1600" b="1" u="sng"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algn="just">
                  <a:lnSpc>
                    <a:spcPct val="150000"/>
                  </a:lnSpc>
                </a:pPr>
                <a:endParaRPr lang="en-US" altLang="zh-TW" dirty="0">
                  <a:latin typeface="Times New Roman" panose="02020603050405020304" pitchFamily="18" charset="0"/>
                  <a:ea typeface="Microsoft JhengHei" panose="020B0604030504040204" pitchFamily="34" charset="-120"/>
                  <a:cs typeface="Times New Roman" panose="02020603050405020304" pitchFamily="18" charset="0"/>
                </a:endParaRPr>
              </a:p>
            </p:txBody>
          </p:sp>
        </mc:Choice>
        <mc:Fallback xmlns="">
          <p:sp>
            <p:nvSpPr>
              <p:cNvPr id="12" name="文字方塊 11">
                <a:extLst>
                  <a:ext uri="{FF2B5EF4-FFF2-40B4-BE49-F238E27FC236}">
                    <a16:creationId xmlns:a16="http://schemas.microsoft.com/office/drawing/2014/main" id="{2B7FF378-0B9B-BA5A-C69D-0D82D3FAD77B}"/>
                  </a:ext>
                </a:extLst>
              </p:cNvPr>
              <p:cNvSpPr txBox="1">
                <a:spLocks noRot="1" noChangeAspect="1" noMove="1" noResize="1" noEditPoints="1" noAdjustHandles="1" noChangeArrowheads="1" noChangeShapeType="1" noTextEdit="1"/>
              </p:cNvSpPr>
              <p:nvPr/>
            </p:nvSpPr>
            <p:spPr>
              <a:xfrm>
                <a:off x="626143" y="1097076"/>
                <a:ext cx="5109546" cy="3034549"/>
              </a:xfrm>
              <a:prstGeom prst="rect">
                <a:avLst/>
              </a:prstGeom>
              <a:blipFill>
                <a:blip r:embed="rId3"/>
                <a:stretch>
                  <a:fillRect l="-716"/>
                </a:stretch>
              </a:blipFill>
            </p:spPr>
            <p:txBody>
              <a:bodyPr/>
              <a:lstStyle/>
              <a:p>
                <a:r>
                  <a:rPr lang="zh-TW" altLang="en-US">
                    <a:noFill/>
                  </a:rPr>
                  <a:t> </a:t>
                </a:r>
              </a:p>
            </p:txBody>
          </p:sp>
        </mc:Fallback>
      </mc:AlternateContent>
      <p:pic>
        <p:nvPicPr>
          <p:cNvPr id="18" name="圖片 17" descr="一張含有 螢幕擷取畫面, 文字, 軟體, 多媒體軟體 的圖片&#10;&#10;自動產生的描述">
            <a:extLst>
              <a:ext uri="{FF2B5EF4-FFF2-40B4-BE49-F238E27FC236}">
                <a16:creationId xmlns:a16="http://schemas.microsoft.com/office/drawing/2014/main" id="{CB261555-5B99-44E8-A336-F005BF552132}"/>
              </a:ext>
            </a:extLst>
          </p:cNvPr>
          <p:cNvPicPr>
            <a:picLocks noChangeAspect="1"/>
          </p:cNvPicPr>
          <p:nvPr/>
        </p:nvPicPr>
        <p:blipFill rotWithShape="1">
          <a:blip r:embed="rId4"/>
          <a:srcRect l="47465"/>
          <a:stretch/>
        </p:blipFill>
        <p:spPr>
          <a:xfrm>
            <a:off x="5785320" y="1156348"/>
            <a:ext cx="2788486" cy="3150397"/>
          </a:xfrm>
          <a:prstGeom prst="rect">
            <a:avLst/>
          </a:prstGeom>
        </p:spPr>
      </p:pic>
      <p:sp>
        <p:nvSpPr>
          <p:cNvPr id="13" name="矩形 12">
            <a:extLst>
              <a:ext uri="{FF2B5EF4-FFF2-40B4-BE49-F238E27FC236}">
                <a16:creationId xmlns:a16="http://schemas.microsoft.com/office/drawing/2014/main" id="{D836AC76-AA1F-2E46-01F9-35C3C3A59BBE}"/>
              </a:ext>
            </a:extLst>
          </p:cNvPr>
          <p:cNvSpPr/>
          <p:nvPr/>
        </p:nvSpPr>
        <p:spPr>
          <a:xfrm>
            <a:off x="5785320" y="1178098"/>
            <a:ext cx="2709440" cy="1206958"/>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34AB2CF1-C0DB-41F8-BE92-3A87107A010A}"/>
                  </a:ext>
                </a:extLst>
              </p:cNvPr>
              <p:cNvSpPr txBox="1"/>
              <p:nvPr/>
            </p:nvSpPr>
            <p:spPr>
              <a:xfrm>
                <a:off x="820769" y="2912302"/>
                <a:ext cx="2130007" cy="335476"/>
              </a:xfrm>
              <a:prstGeom prst="rect">
                <a:avLst/>
              </a:prstGeom>
              <a:noFill/>
            </p:spPr>
            <p:txBody>
              <a:bodyPr wrap="none" rtlCol="0">
                <a:spAutoFit/>
              </a:bodyPr>
              <a:lstStyle/>
              <a:p>
                <a14:m>
                  <m:oMath xmlns:m="http://schemas.openxmlformats.org/officeDocument/2006/math">
                    <m:sSub>
                      <m:sSubPr>
                        <m:ctrlPr>
                          <a:rPr lang="en-US" altLang="zh-TW" i="1" smtClean="0">
                            <a:latin typeface="Cambria Math" panose="02040503050406030204" pitchFamily="18" charset="0"/>
                          </a:rPr>
                        </m:ctrlPr>
                      </m:sSubPr>
                      <m:e>
                        <m:r>
                          <a:rPr lang="en-US" altLang="zh-TW" i="1">
                            <a:latin typeface="Cambria Math" panose="02040503050406030204" pitchFamily="18" charset="0"/>
                          </a:rPr>
                          <m:t>𝐴𝑛𝑠</m:t>
                        </m:r>
                      </m:e>
                      <m:sub>
                        <m:r>
                          <a:rPr lang="en-US" altLang="zh-TW" i="1">
                            <a:latin typeface="Cambria Math" panose="02040503050406030204" pitchFamily="18" charset="0"/>
                          </a:rPr>
                          <m:t>2</m:t>
                        </m:r>
                      </m:sub>
                    </m:sSub>
                  </m:oMath>
                </a14:m>
                <a:r>
                  <a:rPr kumimoji="1" lang="zh-TW" altLang="en-US" dirty="0"/>
                  <a:t> </a:t>
                </a:r>
                <a:r>
                  <a:rPr kumimoji="1" lang="en-US" altLang="zh-TW" dirty="0"/>
                  <a:t>=</a:t>
                </a:r>
                <a:r>
                  <a:rPr lang="en-US" altLang="zh-TW" dirty="0"/>
                  <a:t> </a:t>
                </a:r>
                <a14:m>
                  <m:oMath xmlns:m="http://schemas.openxmlformats.org/officeDocument/2006/math">
                    <m:r>
                      <m:rPr>
                        <m:sty m:val="p"/>
                      </m:rPr>
                      <a:rPr lang="en-US" altLang="zh-TW" b="0" i="0" smtClean="0">
                        <a:latin typeface="Cambria Math" panose="02040503050406030204" pitchFamily="18" charset="0"/>
                      </a:rPr>
                      <m:t>ReLU</m:t>
                    </m:r>
                    <m:d>
                      <m:dPr>
                        <m:ctrlPr>
                          <a:rPr lang="en-US" altLang="zh-TW" b="0" i="1" smtClean="0">
                            <a:latin typeface="Cambria Math" panose="02040503050406030204" pitchFamily="18" charset="0"/>
                          </a:rPr>
                        </m:ctrlPr>
                      </m:dPr>
                      <m:e>
                        <m:r>
                          <m:rPr>
                            <m:sty m:val="p"/>
                          </m:rPr>
                          <a:rPr lang="en-US" altLang="zh-TW" i="1">
                            <a:latin typeface="Cambria Math" panose="02040503050406030204" pitchFamily="18" charset="0"/>
                          </a:rPr>
                          <m:t>ML</m:t>
                        </m:r>
                        <m:r>
                          <m:rPr>
                            <m:sty m:val="p"/>
                          </m:rPr>
                          <a:rPr lang="en-US" altLang="zh-TW">
                            <a:latin typeface="Cambria Math" panose="02040503050406030204" pitchFamily="18" charset="0"/>
                          </a:rPr>
                          <m:t>P</m:t>
                        </m:r>
                        <m:d>
                          <m:dPr>
                            <m:ctrlPr>
                              <a:rPr lang="en-US" altLang="zh-TW" i="1">
                                <a:latin typeface="Cambria Math" panose="02040503050406030204" pitchFamily="18" charset="0"/>
                              </a:rPr>
                            </m:ctrlPr>
                          </m:dPr>
                          <m:e>
                            <m:sSub>
                              <m:sSubPr>
                                <m:ctrlPr>
                                  <a:rPr lang="en-US" altLang="zh-TW" i="1">
                                    <a:latin typeface="Cambria Math" panose="02040503050406030204" pitchFamily="18" charset="0"/>
                                    <a:ea typeface="Microsoft JhengHei" panose="020B0604030504040204" pitchFamily="34" charset="-120"/>
                                    <a:cs typeface="Times New Roman" panose="02020603050405020304" pitchFamily="18" charset="0"/>
                                  </a:rPr>
                                </m:ctrlPr>
                              </m:sSubPr>
                              <m:e>
                                <m:r>
                                  <a:rPr lang="en-US" altLang="zh-TW" i="1">
                                    <a:latin typeface="Cambria Math" panose="02040503050406030204" pitchFamily="18" charset="0"/>
                                    <a:ea typeface="Microsoft JhengHei" panose="020B0604030504040204" pitchFamily="34" charset="-120"/>
                                    <a:cs typeface="Times New Roman" panose="02020603050405020304" pitchFamily="18" charset="0"/>
                                  </a:rPr>
                                  <m:t>𝑈</m:t>
                                </m:r>
                              </m:e>
                              <m:sub>
                                <m:r>
                                  <a:rPr lang="en-US" altLang="zh-TW" i="1">
                                    <a:latin typeface="Cambria Math" panose="02040503050406030204" pitchFamily="18" charset="0"/>
                                    <a:ea typeface="Microsoft JhengHei" panose="020B0604030504040204" pitchFamily="34" charset="-120"/>
                                    <a:cs typeface="Times New Roman" panose="02020603050405020304" pitchFamily="18" charset="0"/>
                                  </a:rPr>
                                  <m:t>𝐴𝑙𝑙</m:t>
                                </m:r>
                              </m:sub>
                            </m:sSub>
                          </m:e>
                        </m:d>
                      </m:e>
                    </m:d>
                  </m:oMath>
                </a14:m>
                <a:endParaRPr kumimoji="1" lang="en-US" altLang="zh-TW" dirty="0"/>
              </a:p>
            </p:txBody>
          </p:sp>
        </mc:Choice>
        <mc:Fallback xmlns="">
          <p:sp>
            <p:nvSpPr>
              <p:cNvPr id="19" name="文字方塊 18">
                <a:extLst>
                  <a:ext uri="{FF2B5EF4-FFF2-40B4-BE49-F238E27FC236}">
                    <a16:creationId xmlns:a16="http://schemas.microsoft.com/office/drawing/2014/main" id="{34AB2CF1-C0DB-41F8-BE92-3A87107A010A}"/>
                  </a:ext>
                </a:extLst>
              </p:cNvPr>
              <p:cNvSpPr txBox="1">
                <a:spLocks noRot="1" noChangeAspect="1" noMove="1" noResize="1" noEditPoints="1" noAdjustHandles="1" noChangeArrowheads="1" noChangeShapeType="1" noTextEdit="1"/>
              </p:cNvSpPr>
              <p:nvPr/>
            </p:nvSpPr>
            <p:spPr>
              <a:xfrm>
                <a:off x="820769" y="2912302"/>
                <a:ext cx="2130007" cy="335476"/>
              </a:xfrm>
              <a:prstGeom prst="rect">
                <a:avLst/>
              </a:prstGeom>
              <a:blipFill>
                <a:blip r:embed="rId5"/>
                <a:stretch>
                  <a:fillRect b="-12727"/>
                </a:stretch>
              </a:blipFill>
            </p:spPr>
            <p:txBody>
              <a:bodyPr/>
              <a:lstStyle/>
              <a:p>
                <a:r>
                  <a:rPr lang="zh-TW" altLang="en-US">
                    <a:noFill/>
                  </a:rPr>
                  <a:t> </a:t>
                </a:r>
              </a:p>
            </p:txBody>
          </p:sp>
        </mc:Fallback>
      </mc:AlternateContent>
      <p:sp>
        <p:nvSpPr>
          <p:cNvPr id="20" name="文字方塊 19">
            <a:extLst>
              <a:ext uri="{FF2B5EF4-FFF2-40B4-BE49-F238E27FC236}">
                <a16:creationId xmlns:a16="http://schemas.microsoft.com/office/drawing/2014/main" id="{2AAEF75C-3CC9-446E-99ED-2CBE7367B00B}"/>
              </a:ext>
            </a:extLst>
          </p:cNvPr>
          <p:cNvSpPr txBox="1"/>
          <p:nvPr/>
        </p:nvSpPr>
        <p:spPr>
          <a:xfrm>
            <a:off x="3238354" y="2970779"/>
            <a:ext cx="441146" cy="276999"/>
          </a:xfrm>
          <a:prstGeom prst="rect">
            <a:avLst/>
          </a:prstGeom>
          <a:noFill/>
        </p:spPr>
        <p:txBody>
          <a:bodyPr wrap="none" rtlCol="0">
            <a:spAutoFit/>
          </a:bodyPr>
          <a:lstStyle/>
          <a:p>
            <a:r>
              <a:rPr kumimoji="1" lang="en-US" altLang="zh-TW" sz="1200" dirty="0">
                <a:latin typeface="Times New Roman" panose="02020603050405020304" pitchFamily="18" charset="0"/>
                <a:cs typeface="Times New Roman" panose="02020603050405020304" pitchFamily="18" charset="0"/>
              </a:rPr>
              <a:t>(19)</a:t>
            </a:r>
            <a:endParaRPr kumimoji="1" lang="zh-TW" altLang="en-US" sz="1200" dirty="0">
              <a:latin typeface="Times New Roman" panose="02020603050405020304" pitchFamily="18" charset="0"/>
              <a:cs typeface="Times New Roman" panose="02020603050405020304" pitchFamily="18" charset="0"/>
            </a:endParaRPr>
          </a:p>
        </p:txBody>
      </p:sp>
      <p:sp>
        <p:nvSpPr>
          <p:cNvPr id="21" name="文字方塊 20">
            <a:extLst>
              <a:ext uri="{FF2B5EF4-FFF2-40B4-BE49-F238E27FC236}">
                <a16:creationId xmlns:a16="http://schemas.microsoft.com/office/drawing/2014/main" id="{26959558-139F-4DD5-A2BA-04DE5D4BA934}"/>
              </a:ext>
            </a:extLst>
          </p:cNvPr>
          <p:cNvSpPr txBox="1"/>
          <p:nvPr/>
        </p:nvSpPr>
        <p:spPr>
          <a:xfrm>
            <a:off x="3238354" y="2465116"/>
            <a:ext cx="441146" cy="276999"/>
          </a:xfrm>
          <a:prstGeom prst="rect">
            <a:avLst/>
          </a:prstGeom>
          <a:noFill/>
        </p:spPr>
        <p:txBody>
          <a:bodyPr wrap="none" rtlCol="0">
            <a:spAutoFit/>
          </a:bodyPr>
          <a:lstStyle/>
          <a:p>
            <a:r>
              <a:rPr kumimoji="1" lang="en-US" altLang="zh-TW" sz="1200" dirty="0">
                <a:latin typeface="Times New Roman" panose="02020603050405020304" pitchFamily="18" charset="0"/>
                <a:cs typeface="Times New Roman" panose="02020603050405020304" pitchFamily="18" charset="0"/>
              </a:rPr>
              <a:t>(18)</a:t>
            </a:r>
            <a:endParaRPr kumimoji="1" lang="zh-TW" altLang="en-US" sz="1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2" name="文字方塊 21">
                <a:extLst>
                  <a:ext uri="{FF2B5EF4-FFF2-40B4-BE49-F238E27FC236}">
                    <a16:creationId xmlns:a16="http://schemas.microsoft.com/office/drawing/2014/main" id="{D4F27A83-F1C0-44E1-B355-2A0DBE35F104}"/>
                  </a:ext>
                </a:extLst>
              </p:cNvPr>
              <p:cNvSpPr txBox="1"/>
              <p:nvPr/>
            </p:nvSpPr>
            <p:spPr>
              <a:xfrm>
                <a:off x="820769" y="2406639"/>
                <a:ext cx="2311915" cy="32528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TW" i="1" smtClean="0">
                              <a:latin typeface="Cambria Math" panose="02040503050406030204" pitchFamily="18" charset="0"/>
                            </a:rPr>
                          </m:ctrlPr>
                        </m:sSubPr>
                        <m:e>
                          <m:r>
                            <a:rPr kumimoji="1" lang="en-US" altLang="zh-TW" b="0" i="1" smtClean="0">
                              <a:latin typeface="Cambria Math" panose="02040503050406030204" pitchFamily="18" charset="0"/>
                            </a:rPr>
                            <m:t>𝑈</m:t>
                          </m:r>
                        </m:e>
                        <m:sub>
                          <m:r>
                            <a:rPr kumimoji="1" lang="en-US" altLang="zh-TW" b="0" i="1" smtClean="0">
                              <a:latin typeface="Cambria Math" panose="02040503050406030204" pitchFamily="18" charset="0"/>
                            </a:rPr>
                            <m:t>𝐴𝑙𝑙</m:t>
                          </m:r>
                        </m:sub>
                      </m:sSub>
                      <m:r>
                        <a:rPr kumimoji="1" lang="en-US" altLang="zh-TW" b="0" i="1" smtClean="0">
                          <a:latin typeface="Cambria Math" panose="02040503050406030204" pitchFamily="18" charset="0"/>
                        </a:rPr>
                        <m:t>= </m:t>
                      </m:r>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𝑈</m:t>
                          </m:r>
                        </m:e>
                        <m:sub>
                          <m:r>
                            <a:rPr kumimoji="1" lang="en-US" altLang="zh-TW" b="0" i="1" smtClean="0">
                              <a:latin typeface="Cambria Math" panose="02040503050406030204" pitchFamily="18" charset="0"/>
                            </a:rPr>
                            <m:t>𝑇𝑎𝑟𝑔𝑒𝑡</m:t>
                          </m:r>
                        </m:sub>
                      </m:sSub>
                      <m:r>
                        <a:rPr kumimoji="1" lang="en-US" altLang="zh-TW" b="0" i="1" smtClean="0">
                          <a:latin typeface="Cambria Math" panose="02040503050406030204" pitchFamily="18" charset="0"/>
                        </a:rPr>
                        <m:t>+</m:t>
                      </m:r>
                      <m:sSub>
                        <m:sSubPr>
                          <m:ctrlPr>
                            <a:rPr kumimoji="1" lang="en-US" altLang="zh-TW" b="0" i="1" smtClean="0">
                              <a:latin typeface="Cambria Math" panose="02040503050406030204" pitchFamily="18" charset="0"/>
                            </a:rPr>
                          </m:ctrlPr>
                        </m:sSubPr>
                        <m:e>
                          <m:r>
                            <a:rPr kumimoji="1" lang="en-US" altLang="zh-TW" b="0" i="1" smtClean="0">
                              <a:latin typeface="Cambria Math" panose="02040503050406030204" pitchFamily="18" charset="0"/>
                            </a:rPr>
                            <m:t>𝑈</m:t>
                          </m:r>
                        </m:e>
                        <m:sub>
                          <m:r>
                            <a:rPr kumimoji="1" lang="en-US" altLang="zh-TW" b="0" i="1" smtClean="0">
                              <a:latin typeface="Cambria Math" panose="02040503050406030204" pitchFamily="18" charset="0"/>
                            </a:rPr>
                            <m:t>𝑁𝑒𝑖𝑔h𝑏𝑜𝑟</m:t>
                          </m:r>
                        </m:sub>
                      </m:sSub>
                    </m:oMath>
                  </m:oMathPara>
                </a14:m>
                <a:endParaRPr kumimoji="1" lang="en-US" altLang="zh-TW" dirty="0"/>
              </a:p>
            </p:txBody>
          </p:sp>
        </mc:Choice>
        <mc:Fallback xmlns="">
          <p:sp>
            <p:nvSpPr>
              <p:cNvPr id="22" name="文字方塊 21">
                <a:extLst>
                  <a:ext uri="{FF2B5EF4-FFF2-40B4-BE49-F238E27FC236}">
                    <a16:creationId xmlns:a16="http://schemas.microsoft.com/office/drawing/2014/main" id="{D4F27A83-F1C0-44E1-B355-2A0DBE35F104}"/>
                  </a:ext>
                </a:extLst>
              </p:cNvPr>
              <p:cNvSpPr txBox="1">
                <a:spLocks noRot="1" noChangeAspect="1" noMove="1" noResize="1" noEditPoints="1" noAdjustHandles="1" noChangeArrowheads="1" noChangeShapeType="1" noTextEdit="1"/>
              </p:cNvSpPr>
              <p:nvPr/>
            </p:nvSpPr>
            <p:spPr>
              <a:xfrm>
                <a:off x="820769" y="2406639"/>
                <a:ext cx="2311915" cy="325282"/>
              </a:xfrm>
              <a:prstGeom prst="rect">
                <a:avLst/>
              </a:prstGeom>
              <a:blipFill>
                <a:blip r:embed="rId6"/>
                <a:stretch>
                  <a:fillRect b="-3774"/>
                </a:stretch>
              </a:blipFill>
            </p:spPr>
            <p:txBody>
              <a:bodyPr/>
              <a:lstStyle/>
              <a:p>
                <a:r>
                  <a:rPr lang="zh-TW" altLang="en-US">
                    <a:noFill/>
                  </a:rPr>
                  <a:t> </a:t>
                </a:r>
              </a:p>
            </p:txBody>
          </p:sp>
        </mc:Fallback>
      </mc:AlternateContent>
      <p:sp>
        <p:nvSpPr>
          <p:cNvPr id="23" name="Google Shape;1616;p32">
            <a:extLst>
              <a:ext uri="{FF2B5EF4-FFF2-40B4-BE49-F238E27FC236}">
                <a16:creationId xmlns:a16="http://schemas.microsoft.com/office/drawing/2014/main" id="{4BC0C190-3DF8-4191-B799-019C9726D39A}"/>
              </a:ext>
            </a:extLst>
          </p:cNvPr>
          <p:cNvSpPr/>
          <p:nvPr/>
        </p:nvSpPr>
        <p:spPr>
          <a:xfrm>
            <a:off x="4892820" y="0"/>
            <a:ext cx="892500" cy="561300"/>
          </a:xfrm>
          <a:prstGeom prst="rect">
            <a:avLst/>
          </a:prstGeom>
          <a:solidFill>
            <a:srgbClr val="8FB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 name="Google Shape;235;p30">
            <a:hlinkClick r:id="rId7" action="ppaction://hlinksldjump"/>
            <a:extLst>
              <a:ext uri="{FF2B5EF4-FFF2-40B4-BE49-F238E27FC236}">
                <a16:creationId xmlns:a16="http://schemas.microsoft.com/office/drawing/2014/main" id="{0D430FDE-D06E-4989-902A-1A5A53D472F8}"/>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研究方法</a:t>
            </a:r>
          </a:p>
        </p:txBody>
      </p:sp>
      <p:sp>
        <p:nvSpPr>
          <p:cNvPr id="25" name="Google Shape;236;p30">
            <a:hlinkClick r:id="rId8" action="ppaction://hlinksldjump"/>
            <a:extLst>
              <a:ext uri="{FF2B5EF4-FFF2-40B4-BE49-F238E27FC236}">
                <a16:creationId xmlns:a16="http://schemas.microsoft.com/office/drawing/2014/main" id="{7F333685-D367-4ED5-A966-DE44C3630E20}"/>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文獻探討</a:t>
            </a:r>
          </a:p>
        </p:txBody>
      </p:sp>
      <p:sp>
        <p:nvSpPr>
          <p:cNvPr id="26" name="Google Shape;237;p30">
            <a:hlinkClick r:id="rId9" action="ppaction://hlinksldjump"/>
            <a:extLst>
              <a:ext uri="{FF2B5EF4-FFF2-40B4-BE49-F238E27FC236}">
                <a16:creationId xmlns:a16="http://schemas.microsoft.com/office/drawing/2014/main" id="{BB468D67-8C55-46AB-93A0-C4F98FAE4A34}"/>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27" name="Google Shape;239;p30">
            <a:hlinkClick r:id="" action="ppaction://noaction"/>
            <a:extLst>
              <a:ext uri="{FF2B5EF4-FFF2-40B4-BE49-F238E27FC236}">
                <a16:creationId xmlns:a16="http://schemas.microsoft.com/office/drawing/2014/main" id="{1B438D27-BD31-4933-8A8D-82DB3FD6D580}"/>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實驗結果</a:t>
            </a:r>
          </a:p>
        </p:txBody>
      </p:sp>
      <p:sp>
        <p:nvSpPr>
          <p:cNvPr id="28" name="Google Shape;240;p30">
            <a:hlinkClick r:id="" action="ppaction://noaction"/>
            <a:extLst>
              <a:ext uri="{FF2B5EF4-FFF2-40B4-BE49-F238E27FC236}">
                <a16:creationId xmlns:a16="http://schemas.microsoft.com/office/drawing/2014/main" id="{C77F1904-A6B7-4477-9852-303B3C19C7F6}"/>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實驗設計</a:t>
            </a:r>
          </a:p>
        </p:txBody>
      </p:sp>
      <p:sp>
        <p:nvSpPr>
          <p:cNvPr id="29" name="Google Shape;237;p30">
            <a:hlinkClick r:id="rId9" action="ppaction://hlinksldjump"/>
            <a:extLst>
              <a:ext uri="{FF2B5EF4-FFF2-40B4-BE49-F238E27FC236}">
                <a16:creationId xmlns:a16="http://schemas.microsoft.com/office/drawing/2014/main" id="{E9DA2513-0008-420E-AA49-43B84ED5882B}"/>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30" name="文字方塊 29">
            <a:extLst>
              <a:ext uri="{FF2B5EF4-FFF2-40B4-BE49-F238E27FC236}">
                <a16:creationId xmlns:a16="http://schemas.microsoft.com/office/drawing/2014/main" id="{3006FA80-A61F-4849-8F9B-F36CE197B02C}"/>
              </a:ext>
            </a:extLst>
          </p:cNvPr>
          <p:cNvSpPr txBox="1"/>
          <p:nvPr/>
        </p:nvSpPr>
        <p:spPr>
          <a:xfrm>
            <a:off x="8539718" y="4872599"/>
            <a:ext cx="604282" cy="246221"/>
          </a:xfrm>
          <a:prstGeom prst="rect">
            <a:avLst/>
          </a:prstGeom>
          <a:noFill/>
        </p:spPr>
        <p:txBody>
          <a:bodyPr wrap="square" rtlCol="0">
            <a:spAutoFit/>
          </a:bodyPr>
          <a:lstStyle/>
          <a:p>
            <a:pPr algn="ctr"/>
            <a:r>
              <a:rPr lang="en-US" altLang="zh-TW" sz="1000" b="1" dirty="0">
                <a:latin typeface="Times New Roman" panose="02020603050405020304" pitchFamily="18" charset="0"/>
                <a:cs typeface="Times New Roman" panose="02020603050405020304" pitchFamily="18" charset="0"/>
              </a:rPr>
              <a:t>27 / 57</a:t>
            </a:r>
            <a:endParaRPr lang="zh-TW" altLang="en-US" sz="1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85942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矩形 1">
            <a:extLst>
              <a:ext uri="{FF2B5EF4-FFF2-40B4-BE49-F238E27FC236}">
                <a16:creationId xmlns:a16="http://schemas.microsoft.com/office/drawing/2014/main" id="{336B55BF-DBC0-EF9C-B347-66B643F527E2}"/>
              </a:ext>
            </a:extLst>
          </p:cNvPr>
          <p:cNvSpPr/>
          <p:nvPr/>
        </p:nvSpPr>
        <p:spPr>
          <a:xfrm flipV="1">
            <a:off x="723016" y="1005062"/>
            <a:ext cx="3601850" cy="45719"/>
          </a:xfrm>
          <a:prstGeom prst="rect">
            <a:avLst/>
          </a:prstGeom>
          <a:solidFill>
            <a:srgbClr val="99C8E6">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文字方塊 2">
            <a:extLst>
              <a:ext uri="{FF2B5EF4-FFF2-40B4-BE49-F238E27FC236}">
                <a16:creationId xmlns:a16="http://schemas.microsoft.com/office/drawing/2014/main" id="{9D5EDF5A-177F-A3CF-3D5E-89780F132A8D}"/>
              </a:ext>
            </a:extLst>
          </p:cNvPr>
          <p:cNvSpPr txBox="1"/>
          <p:nvPr/>
        </p:nvSpPr>
        <p:spPr>
          <a:xfrm>
            <a:off x="864028" y="772483"/>
            <a:ext cx="3460838" cy="584775"/>
          </a:xfrm>
          <a:prstGeom prst="rect">
            <a:avLst/>
          </a:prstGeom>
          <a:noFill/>
        </p:spPr>
        <p:txBody>
          <a:bodyPr wrap="square" rtlCol="0">
            <a:spAutoFit/>
          </a:bodyPr>
          <a:lstStyle/>
          <a:p>
            <a:r>
              <a:rPr kumimoji="1" lang="en-US" altLang="zh-TW" sz="1600" b="1" dirty="0">
                <a:latin typeface="Times New Roman" panose="02020603050405020304" pitchFamily="18" charset="0"/>
                <a:cs typeface="Times New Roman" panose="02020603050405020304" pitchFamily="18" charset="0"/>
              </a:rPr>
              <a:t>3.4 Final Prediction Module</a:t>
            </a:r>
            <a:r>
              <a:rPr kumimoji="1" lang="zh-TW" altLang="en-US" sz="1600" b="1" dirty="0">
                <a:latin typeface="Times New Roman" panose="02020603050405020304" pitchFamily="18" charset="0"/>
                <a:cs typeface="Times New Roman" panose="02020603050405020304" pitchFamily="18" charset="0"/>
              </a:rPr>
              <a:t>（</a:t>
            </a:r>
            <a:r>
              <a:rPr kumimoji="1" lang="en-US" altLang="zh-TW" sz="1600" b="1" dirty="0">
                <a:latin typeface="Times New Roman" panose="02020603050405020304" pitchFamily="18" charset="0"/>
                <a:cs typeface="Times New Roman" panose="02020603050405020304" pitchFamily="18" charset="0"/>
              </a:rPr>
              <a:t>FPM</a:t>
            </a:r>
            <a:r>
              <a:rPr kumimoji="1" lang="zh-TW" altLang="en-US" sz="1600" b="1" dirty="0">
                <a:latin typeface="Times New Roman" panose="02020603050405020304" pitchFamily="18" charset="0"/>
                <a:cs typeface="Times New Roman" panose="02020603050405020304" pitchFamily="18" charset="0"/>
              </a:rPr>
              <a:t>）</a:t>
            </a:r>
            <a:endParaRPr kumimoji="1" lang="en-US" altLang="zh-TW" sz="1600" b="1" dirty="0">
              <a:latin typeface="Times New Roman" panose="02020603050405020304" pitchFamily="18" charset="0"/>
              <a:cs typeface="Times New Roman" panose="02020603050405020304" pitchFamily="18" charset="0"/>
            </a:endParaRPr>
          </a:p>
          <a:p>
            <a:endParaRPr kumimoji="1" lang="zh-TW" altLang="en-US" sz="1600" b="1" dirty="0">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4" name="文字方塊 3">
                <a:extLst>
                  <a:ext uri="{FF2B5EF4-FFF2-40B4-BE49-F238E27FC236}">
                    <a16:creationId xmlns:a16="http://schemas.microsoft.com/office/drawing/2014/main" id="{4ED793D5-6C03-5B47-30CB-929DDDA6DC8F}"/>
                  </a:ext>
                </a:extLst>
              </p:cNvPr>
              <p:cNvSpPr txBox="1"/>
              <p:nvPr/>
            </p:nvSpPr>
            <p:spPr>
              <a:xfrm>
                <a:off x="701196" y="1112723"/>
                <a:ext cx="5180620" cy="1756058"/>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altLang="zh-TW"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KLM </a:t>
                </a:r>
                <a:r>
                  <a:rPr lang="zh-TW" altLang="en-US"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獲得第一個預測分數向量 </a:t>
                </a:r>
                <a14:m>
                  <m:oMath xmlns:m="http://schemas.openxmlformats.org/officeDocument/2006/math">
                    <m:sSub>
                      <m:sSubPr>
                        <m:ctrlPr>
                          <a:rPr lang="en-US" altLang="zh-TW" i="1" smtClean="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ctrlPr>
                      </m:sSubPr>
                      <m:e>
                        <m:r>
                          <a:rPr lang="en-US" altLang="zh-TW" b="0" i="1" smtClean="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𝐴𝑛𝑠</m:t>
                        </m:r>
                      </m:e>
                      <m:sub>
                        <m:r>
                          <a:rPr lang="en-US" altLang="zh-TW" b="0" i="1" smtClean="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1</m:t>
                        </m:r>
                      </m:sub>
                    </m:sSub>
                  </m:oMath>
                </a14:m>
                <a:endParaRPr lang="en-US" altLang="zh-TW"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285750" indent="-285750" algn="just">
                  <a:lnSpc>
                    <a:spcPct val="150000"/>
                  </a:lnSpc>
                  <a:buFont typeface="Arial" panose="020B0604020202020204" pitchFamily="34" charset="0"/>
                  <a:buChar char="•"/>
                </a:pPr>
                <a:r>
                  <a:rPr lang="en-US" altLang="zh-TW"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DLIM </a:t>
                </a:r>
                <a:r>
                  <a:rPr lang="zh-TW" altLang="en-US"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獲得第二個預測分數向量 </a:t>
                </a:r>
                <a14:m>
                  <m:oMath xmlns:m="http://schemas.openxmlformats.org/officeDocument/2006/math">
                    <m:sSub>
                      <m:sSubPr>
                        <m:ctrlPr>
                          <a:rPr lang="en-US" altLang="zh-TW" i="1">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ctrlPr>
                      </m:sSubPr>
                      <m:e>
                        <m:r>
                          <a:rPr lang="en-US" altLang="zh-TW" i="1">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𝐴𝑛𝑠</m:t>
                        </m:r>
                      </m:e>
                      <m:sub>
                        <m:r>
                          <a:rPr lang="en-US" altLang="zh-TW" b="0" i="1" smtClean="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2</m:t>
                        </m:r>
                      </m:sub>
                    </m:sSub>
                  </m:oMath>
                </a14:m>
                <a:r>
                  <a:rPr lang="zh-TW" altLang="en-US"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endParaRPr lang="en-US" altLang="zh-TW"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algn="just">
                  <a:lnSpc>
                    <a:spcPct val="150000"/>
                  </a:lnSpc>
                </a:pPr>
                <a:r>
                  <a:rPr lang="en-US" altLang="zh-TW" sz="1600" b="1"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600" b="1"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rPr>
                  <a:t>進行正規化加總以獲得 </a:t>
                </a:r>
                <a14:m>
                  <m:oMath xmlns:m="http://schemas.openxmlformats.org/officeDocument/2006/math">
                    <m:sSub>
                      <m:sSubPr>
                        <m:ctrlPr>
                          <a:rPr lang="en-US" altLang="zh-TW" sz="1600" b="1" i="1">
                            <a:solidFill>
                              <a:srgbClr val="C00000"/>
                            </a:solidFill>
                            <a:latin typeface="Cambria Math" panose="02040503050406030204" pitchFamily="18" charset="0"/>
                            <a:ea typeface="Microsoft JhengHei" panose="020B0604030504040204" pitchFamily="34" charset="-120"/>
                            <a:cs typeface="Times New Roman" panose="02020603050405020304" pitchFamily="18" charset="0"/>
                          </a:rPr>
                        </m:ctrlPr>
                      </m:sSubPr>
                      <m:e>
                        <m:r>
                          <a:rPr lang="en-US" altLang="zh-TW" sz="1600" b="1" i="1" smtClean="0">
                            <a:solidFill>
                              <a:srgbClr val="C00000"/>
                            </a:solidFill>
                            <a:latin typeface="Cambria Math" panose="02040503050406030204" pitchFamily="18" charset="0"/>
                            <a:ea typeface="Microsoft JhengHei" panose="020B0604030504040204" pitchFamily="34" charset="-120"/>
                            <a:cs typeface="Times New Roman" panose="02020603050405020304" pitchFamily="18" charset="0"/>
                          </a:rPr>
                          <m:t>𝑨𝒏𝒔</m:t>
                        </m:r>
                      </m:e>
                      <m:sub>
                        <m:r>
                          <a:rPr lang="en-US" altLang="zh-TW" sz="1600" b="1" i="1" smtClean="0">
                            <a:solidFill>
                              <a:srgbClr val="C00000"/>
                            </a:solidFill>
                            <a:latin typeface="Cambria Math" panose="02040503050406030204" pitchFamily="18" charset="0"/>
                            <a:ea typeface="Microsoft JhengHei" panose="020B0604030504040204" pitchFamily="34" charset="-120"/>
                            <a:cs typeface="Times New Roman" panose="02020603050405020304" pitchFamily="18" charset="0"/>
                          </a:rPr>
                          <m:t>𝒂𝒍𝒍</m:t>
                        </m:r>
                      </m:sub>
                    </m:sSub>
                  </m:oMath>
                </a14:m>
                <a:endParaRPr lang="en-US" altLang="zh-TW" i="1" dirty="0">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endParaRPr>
              </a:p>
              <a:p>
                <a:pPr marL="285750" indent="-285750" algn="just">
                  <a:lnSpc>
                    <a:spcPct val="150000"/>
                  </a:lnSpc>
                  <a:buFont typeface="Arial" panose="020B0604020202020204" pitchFamily="34" charset="0"/>
                  <a:buChar char="•"/>
                </a:pPr>
                <a14:m>
                  <m:oMath xmlns:m="http://schemas.openxmlformats.org/officeDocument/2006/math">
                    <m:r>
                      <a:rPr lang="zh-TW" altLang="en-US" i="1">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將</m:t>
                    </m:r>
                  </m:oMath>
                </a14:m>
                <a:r>
                  <a:rPr lang="zh-TW" altLang="en-US"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14:m>
                  <m:oMath xmlns:m="http://schemas.openxmlformats.org/officeDocument/2006/math">
                    <m:sSub>
                      <m:sSubPr>
                        <m:ctrlPr>
                          <a:rPr lang="en-US" altLang="zh-TW" i="1">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ctrlPr>
                      </m:sSubPr>
                      <m:e>
                        <m:r>
                          <a:rPr lang="en-US" altLang="zh-TW" i="1">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𝐴𝑛𝑠</m:t>
                        </m:r>
                      </m:e>
                      <m:sub>
                        <m:r>
                          <a:rPr lang="en-US" altLang="zh-TW" i="1">
                            <a:solidFill>
                              <a:schemeClr val="tx1"/>
                            </a:solidFill>
                            <a:latin typeface="Cambria Math" panose="02040503050406030204" pitchFamily="18" charset="0"/>
                            <a:ea typeface="Microsoft JhengHei" panose="020B0604030504040204" pitchFamily="34" charset="-120"/>
                            <a:cs typeface="Times New Roman" panose="02020603050405020304" pitchFamily="18" charset="0"/>
                          </a:rPr>
                          <m:t>𝑎𝑙𝑙</m:t>
                        </m:r>
                      </m:sub>
                    </m:sSub>
                  </m:oMath>
                </a14:m>
                <a:r>
                  <a:rPr lang="zh-TW" altLang="en-US"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進行 </a:t>
                </a:r>
                <a:r>
                  <a:rPr lang="en-US" altLang="zh-TW"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Sigmoid</a:t>
                </a:r>
              </a:p>
              <a:p>
                <a:pPr algn="just">
                  <a:lnSpc>
                    <a:spcPct val="150000"/>
                  </a:lnSpc>
                </a:pPr>
                <a:r>
                  <a:rPr lang="zh-TW" altLang="en-US" sz="1600" b="1"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rPr>
                  <a:t>→ 獲得最終的預測分數 </a:t>
                </a:r>
                <a14:m>
                  <m:oMath xmlns:m="http://schemas.openxmlformats.org/officeDocument/2006/math">
                    <m:sSub>
                      <m:sSubPr>
                        <m:ctrlPr>
                          <a:rPr lang="en-US" altLang="zh-TW" sz="1600" b="1" i="1">
                            <a:solidFill>
                              <a:srgbClr val="C00000"/>
                            </a:solidFill>
                            <a:latin typeface="Cambria Math" panose="02040503050406030204" pitchFamily="18" charset="0"/>
                            <a:ea typeface="Microsoft JhengHei" panose="020B0604030504040204" pitchFamily="34" charset="-120"/>
                            <a:cs typeface="Times New Roman" panose="02020603050405020304" pitchFamily="18" charset="0"/>
                          </a:rPr>
                        </m:ctrlPr>
                      </m:sSubPr>
                      <m:e>
                        <m:r>
                          <a:rPr lang="en-US" altLang="zh-TW" sz="1600" b="1" i="1" smtClean="0">
                            <a:solidFill>
                              <a:srgbClr val="C00000"/>
                            </a:solidFill>
                            <a:latin typeface="Cambria Math" panose="02040503050406030204" pitchFamily="18" charset="0"/>
                            <a:ea typeface="Microsoft JhengHei" panose="020B0604030504040204" pitchFamily="34" charset="-120"/>
                            <a:cs typeface="Times New Roman" panose="02020603050405020304" pitchFamily="18" charset="0"/>
                          </a:rPr>
                          <m:t>𝑭</m:t>
                        </m:r>
                      </m:e>
                      <m:sub>
                        <m:r>
                          <a:rPr lang="en-US" altLang="zh-TW" sz="1600" b="1" i="1" smtClean="0">
                            <a:solidFill>
                              <a:srgbClr val="C00000"/>
                            </a:solidFill>
                            <a:latin typeface="Cambria Math" panose="02040503050406030204" pitchFamily="18" charset="0"/>
                            <a:ea typeface="Microsoft JhengHei" panose="020B0604030504040204" pitchFamily="34" charset="-120"/>
                            <a:cs typeface="Times New Roman" panose="02020603050405020304" pitchFamily="18" charset="0"/>
                          </a:rPr>
                          <m:t>𝒂𝒍𝒍</m:t>
                        </m:r>
                      </m:sub>
                    </m:sSub>
                  </m:oMath>
                </a14:m>
                <a:endParaRPr lang="en-US" altLang="zh-TW" sz="1600" b="1"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endParaRPr>
              </a:p>
            </p:txBody>
          </p:sp>
        </mc:Choice>
        <mc:Fallback xmlns="">
          <p:sp>
            <p:nvSpPr>
              <p:cNvPr id="4" name="文字方塊 3">
                <a:extLst>
                  <a:ext uri="{FF2B5EF4-FFF2-40B4-BE49-F238E27FC236}">
                    <a16:creationId xmlns:a16="http://schemas.microsoft.com/office/drawing/2014/main" id="{4ED793D5-6C03-5B47-30CB-929DDDA6DC8F}"/>
                  </a:ext>
                </a:extLst>
              </p:cNvPr>
              <p:cNvSpPr txBox="1">
                <a:spLocks noRot="1" noChangeAspect="1" noMove="1" noResize="1" noEditPoints="1" noAdjustHandles="1" noChangeArrowheads="1" noChangeShapeType="1" noTextEdit="1"/>
              </p:cNvSpPr>
              <p:nvPr/>
            </p:nvSpPr>
            <p:spPr>
              <a:xfrm>
                <a:off x="701196" y="1112723"/>
                <a:ext cx="5180620" cy="1756058"/>
              </a:xfrm>
              <a:prstGeom prst="rect">
                <a:avLst/>
              </a:prstGeom>
              <a:blipFill>
                <a:blip r:embed="rId3"/>
                <a:stretch>
                  <a:fillRect l="-588" b="-3819"/>
                </a:stretch>
              </a:blipFill>
            </p:spPr>
            <p:txBody>
              <a:bodyPr/>
              <a:lstStyle/>
              <a:p>
                <a:r>
                  <a:rPr lang="zh-TW" altLang="en-US">
                    <a:noFill/>
                  </a:rPr>
                  <a:t> </a:t>
                </a:r>
              </a:p>
            </p:txBody>
          </p:sp>
        </mc:Fallback>
      </mc:AlternateContent>
      <p:pic>
        <p:nvPicPr>
          <p:cNvPr id="15" name="圖片 14" descr="一張含有 螢幕擷取畫面, 文字, 軟體, 多媒體軟體 的圖片&#10;&#10;自動產生的描述">
            <a:extLst>
              <a:ext uri="{FF2B5EF4-FFF2-40B4-BE49-F238E27FC236}">
                <a16:creationId xmlns:a16="http://schemas.microsoft.com/office/drawing/2014/main" id="{07E8BAA1-8DC4-420D-94A9-F24618478F28}"/>
              </a:ext>
            </a:extLst>
          </p:cNvPr>
          <p:cNvPicPr>
            <a:picLocks noChangeAspect="1"/>
          </p:cNvPicPr>
          <p:nvPr/>
        </p:nvPicPr>
        <p:blipFill rotWithShape="1">
          <a:blip r:embed="rId4"/>
          <a:srcRect r="52334" b="57519"/>
          <a:stretch/>
        </p:blipFill>
        <p:spPr>
          <a:xfrm>
            <a:off x="5171139" y="1293370"/>
            <a:ext cx="2978304" cy="1575411"/>
          </a:xfrm>
          <a:prstGeom prst="rect">
            <a:avLst/>
          </a:prstGeom>
        </p:spPr>
      </p:pic>
      <p:grpSp>
        <p:nvGrpSpPr>
          <p:cNvPr id="51" name="群組 50">
            <a:extLst>
              <a:ext uri="{FF2B5EF4-FFF2-40B4-BE49-F238E27FC236}">
                <a16:creationId xmlns:a16="http://schemas.microsoft.com/office/drawing/2014/main" id="{D88EF344-0005-4B23-A290-1ECFE6AB9705}"/>
              </a:ext>
            </a:extLst>
          </p:cNvPr>
          <p:cNvGrpSpPr/>
          <p:nvPr/>
        </p:nvGrpSpPr>
        <p:grpSpPr>
          <a:xfrm>
            <a:off x="715865" y="3082458"/>
            <a:ext cx="7943917" cy="1229514"/>
            <a:chOff x="715865" y="3082458"/>
            <a:chExt cx="7943917" cy="1229514"/>
          </a:xfrm>
        </p:grpSpPr>
        <p:sp>
          <p:nvSpPr>
            <p:cNvPr id="11" name="矩形 10">
              <a:extLst>
                <a:ext uri="{FF2B5EF4-FFF2-40B4-BE49-F238E27FC236}">
                  <a16:creationId xmlns:a16="http://schemas.microsoft.com/office/drawing/2014/main" id="{6433CB79-5E7E-4BE4-9FA8-4C876BF9F81F}"/>
                </a:ext>
              </a:extLst>
            </p:cNvPr>
            <p:cNvSpPr/>
            <p:nvPr/>
          </p:nvSpPr>
          <p:spPr>
            <a:xfrm>
              <a:off x="1087821" y="3084728"/>
              <a:ext cx="4793995" cy="296645"/>
            </a:xfrm>
            <a:prstGeom prst="rect">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文字方塊 25">
              <a:extLst>
                <a:ext uri="{FF2B5EF4-FFF2-40B4-BE49-F238E27FC236}">
                  <a16:creationId xmlns:a16="http://schemas.microsoft.com/office/drawing/2014/main" id="{C721A7B2-10DE-45CE-AACC-C38BCDA44710}"/>
                </a:ext>
              </a:extLst>
            </p:cNvPr>
            <p:cNvSpPr txBox="1"/>
            <p:nvPr/>
          </p:nvSpPr>
          <p:spPr>
            <a:xfrm>
              <a:off x="4238687" y="3926006"/>
              <a:ext cx="409086" cy="253916"/>
            </a:xfrm>
            <a:prstGeom prst="rect">
              <a:avLst/>
            </a:prstGeom>
            <a:noFill/>
          </p:spPr>
          <p:txBody>
            <a:bodyPr wrap="none" rtlCol="0">
              <a:spAutoFit/>
            </a:bodyPr>
            <a:lstStyle/>
            <a:p>
              <a:r>
                <a:rPr kumimoji="1" lang="en-US" altLang="zh-TW" sz="1050" dirty="0">
                  <a:latin typeface="Times New Roman" panose="02020603050405020304" pitchFamily="18" charset="0"/>
                  <a:cs typeface="Times New Roman" panose="02020603050405020304" pitchFamily="18" charset="0"/>
                </a:rPr>
                <a:t>(20)</a:t>
              </a:r>
              <a:endParaRPr kumimoji="1" lang="zh-TW" altLang="en-US" sz="1050" dirty="0">
                <a:latin typeface="Times New Roman" panose="02020603050405020304" pitchFamily="18" charset="0"/>
                <a:cs typeface="Times New Roman" panose="02020603050405020304" pitchFamily="18" charset="0"/>
              </a:endParaRPr>
            </a:p>
          </p:txBody>
        </p:sp>
        <p:sp>
          <p:nvSpPr>
            <p:cNvPr id="27" name="文字方塊 26">
              <a:extLst>
                <a:ext uri="{FF2B5EF4-FFF2-40B4-BE49-F238E27FC236}">
                  <a16:creationId xmlns:a16="http://schemas.microsoft.com/office/drawing/2014/main" id="{F2C2A5FC-2999-4690-B0B5-326B4BFF64C7}"/>
                </a:ext>
              </a:extLst>
            </p:cNvPr>
            <p:cNvSpPr txBox="1"/>
            <p:nvPr/>
          </p:nvSpPr>
          <p:spPr>
            <a:xfrm>
              <a:off x="7981721" y="3925969"/>
              <a:ext cx="409086" cy="253916"/>
            </a:xfrm>
            <a:prstGeom prst="rect">
              <a:avLst/>
            </a:prstGeom>
            <a:noFill/>
          </p:spPr>
          <p:txBody>
            <a:bodyPr wrap="none" rtlCol="0">
              <a:spAutoFit/>
            </a:bodyPr>
            <a:lstStyle/>
            <a:p>
              <a:r>
                <a:rPr kumimoji="1" lang="en-US" altLang="zh-TW" sz="1050" dirty="0">
                  <a:latin typeface="Times New Roman" panose="02020603050405020304" pitchFamily="18" charset="0"/>
                  <a:cs typeface="Times New Roman" panose="02020603050405020304" pitchFamily="18" charset="0"/>
                </a:rPr>
                <a:t>(22)</a:t>
              </a:r>
              <a:endParaRPr kumimoji="1" lang="zh-TW" altLang="en-US" sz="105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8" name="文字方塊 27">
                  <a:extLst>
                    <a:ext uri="{FF2B5EF4-FFF2-40B4-BE49-F238E27FC236}">
                      <a16:creationId xmlns:a16="http://schemas.microsoft.com/office/drawing/2014/main" id="{A97FB573-CCD4-404A-936B-4CA1F9116F05}"/>
                    </a:ext>
                  </a:extLst>
                </p:cNvPr>
                <p:cNvSpPr txBox="1"/>
                <p:nvPr/>
              </p:nvSpPr>
              <p:spPr>
                <a:xfrm>
                  <a:off x="715865" y="3606417"/>
                  <a:ext cx="3609001" cy="4759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1100" i="1" smtClean="0">
                            <a:latin typeface="Cambria Math" panose="02040503050406030204" pitchFamily="18" charset="0"/>
                            <a:ea typeface="Cambria Math" panose="02040503050406030204" pitchFamily="18" charset="0"/>
                          </a:rPr>
                          <m:t>ℒ</m:t>
                        </m:r>
                        <m:d>
                          <m:dPr>
                            <m:ctrlPr>
                              <a:rPr lang="en-US" altLang="zh-TW" sz="1100" i="1">
                                <a:latin typeface="Cambria Math" panose="02040503050406030204" pitchFamily="18" charset="0"/>
                                <a:ea typeface="Cambria Math" panose="02040503050406030204" pitchFamily="18" charset="0"/>
                              </a:rPr>
                            </m:ctrlPr>
                          </m:dPr>
                          <m:e>
                            <m:sSup>
                              <m:sSupPr>
                                <m:ctrlPr>
                                  <a:rPr lang="en-US" altLang="zh-TW" sz="1100" i="1">
                                    <a:latin typeface="Cambria Math" panose="02040503050406030204" pitchFamily="18" charset="0"/>
                                    <a:ea typeface="Cambria Math" panose="02040503050406030204" pitchFamily="18" charset="0"/>
                                  </a:rPr>
                                </m:ctrlPr>
                              </m:sSupPr>
                              <m:e>
                                <m:r>
                                  <m:rPr>
                                    <m:sty m:val="p"/>
                                  </m:rPr>
                                  <a:rPr lang="en-US" altLang="zh-TW" sz="1100" i="1">
                                    <a:latin typeface="Cambria Math" panose="02040503050406030204" pitchFamily="18" charset="0"/>
                                    <a:ea typeface="Cambria Math" panose="02040503050406030204" pitchFamily="18" charset="0"/>
                                  </a:rPr>
                                  <m:t>B</m:t>
                                </m:r>
                              </m:e>
                              <m:sup>
                                <m:r>
                                  <a:rPr lang="en-US" altLang="zh-TW" sz="1100" i="1">
                                    <a:latin typeface="Cambria Math" panose="02040503050406030204" pitchFamily="18" charset="0"/>
                                    <a:ea typeface="Cambria Math" panose="02040503050406030204" pitchFamily="18" charset="0"/>
                                  </a:rPr>
                                  <m:t>𝑢</m:t>
                                </m:r>
                              </m:sup>
                            </m:sSup>
                          </m:e>
                        </m:d>
                        <m:r>
                          <a:rPr lang="en-US" altLang="zh-TW" sz="1100" b="0" i="1" smtClean="0">
                            <a:latin typeface="Cambria Math" panose="02040503050406030204" pitchFamily="18" charset="0"/>
                            <a:ea typeface="Cambria Math" panose="02040503050406030204" pitchFamily="18" charset="0"/>
                          </a:rPr>
                          <m:t>=−</m:t>
                        </m:r>
                        <m:f>
                          <m:fPr>
                            <m:ctrlPr>
                              <a:rPr lang="en-US" altLang="zh-TW" sz="1100" b="0" i="1" smtClean="0">
                                <a:latin typeface="Cambria Math" panose="02040503050406030204" pitchFamily="18" charset="0"/>
                                <a:ea typeface="Cambria Math" panose="02040503050406030204" pitchFamily="18" charset="0"/>
                              </a:rPr>
                            </m:ctrlPr>
                          </m:fPr>
                          <m:num>
                            <m:r>
                              <a:rPr lang="en-US" altLang="zh-TW" sz="1100" b="0" i="1" smtClean="0">
                                <a:latin typeface="Cambria Math" panose="02040503050406030204" pitchFamily="18" charset="0"/>
                                <a:ea typeface="Cambria Math" panose="02040503050406030204" pitchFamily="18" charset="0"/>
                              </a:rPr>
                              <m:t>1</m:t>
                            </m:r>
                          </m:num>
                          <m:den>
                            <m:r>
                              <a:rPr lang="en-US" altLang="zh-TW" sz="1100" b="0" i="1" smtClean="0">
                                <a:latin typeface="Cambria Math" panose="02040503050406030204" pitchFamily="18" charset="0"/>
                                <a:ea typeface="Cambria Math" panose="02040503050406030204" pitchFamily="18" charset="0"/>
                              </a:rPr>
                              <m:t>𝑁</m:t>
                            </m:r>
                          </m:den>
                        </m:f>
                        <m:nary>
                          <m:naryPr>
                            <m:chr m:val="∑"/>
                            <m:ctrlPr>
                              <a:rPr lang="en-US" altLang="zh-TW" sz="1100" b="0" i="1" smtClean="0">
                                <a:latin typeface="Cambria Math" panose="02040503050406030204" pitchFamily="18" charset="0"/>
                                <a:ea typeface="Cambria Math" panose="02040503050406030204" pitchFamily="18" charset="0"/>
                              </a:rPr>
                            </m:ctrlPr>
                          </m:naryPr>
                          <m:sub>
                            <m:r>
                              <m:rPr>
                                <m:brk m:alnAt="23"/>
                              </m:rPr>
                              <a:rPr lang="en-US" altLang="zh-TW" sz="1100" b="0" i="1" smtClean="0">
                                <a:latin typeface="Cambria Math" panose="02040503050406030204" pitchFamily="18" charset="0"/>
                                <a:ea typeface="Cambria Math" panose="02040503050406030204" pitchFamily="18" charset="0"/>
                              </a:rPr>
                              <m:t>𝑖</m:t>
                            </m:r>
                            <m:r>
                              <a:rPr lang="en-US" altLang="zh-TW" sz="1100" b="0" i="1" smtClean="0">
                                <a:latin typeface="Cambria Math" panose="02040503050406030204" pitchFamily="18" charset="0"/>
                                <a:ea typeface="Cambria Math" panose="02040503050406030204" pitchFamily="18" charset="0"/>
                              </a:rPr>
                              <m:t>=1</m:t>
                            </m:r>
                          </m:sub>
                          <m:sup>
                            <m:r>
                              <a:rPr lang="en-US" altLang="zh-TW" sz="1100" b="0" i="1" smtClean="0">
                                <a:latin typeface="Cambria Math" panose="02040503050406030204" pitchFamily="18" charset="0"/>
                                <a:ea typeface="Cambria Math" panose="02040503050406030204" pitchFamily="18" charset="0"/>
                              </a:rPr>
                              <m:t>𝑁</m:t>
                            </m:r>
                          </m:sup>
                          <m:e>
                            <m:sSub>
                              <m:sSubPr>
                                <m:ctrlPr>
                                  <a:rPr lang="en-US" altLang="zh-TW" sz="1100" b="0" i="1" smtClean="0">
                                    <a:latin typeface="Cambria Math" panose="02040503050406030204" pitchFamily="18" charset="0"/>
                                    <a:ea typeface="Cambria Math" panose="02040503050406030204" pitchFamily="18" charset="0"/>
                                  </a:rPr>
                                </m:ctrlPr>
                              </m:sSubPr>
                              <m:e>
                                <m:r>
                                  <a:rPr lang="en-US" altLang="zh-TW" sz="1100" i="1">
                                    <a:latin typeface="Cambria Math" panose="02040503050406030204" pitchFamily="18" charset="0"/>
                                    <a:ea typeface="Cambria Math" panose="02040503050406030204" pitchFamily="18" charset="0"/>
                                  </a:rPr>
                                  <m:t>[</m:t>
                                </m:r>
                                <m:r>
                                  <a:rPr lang="en-US" altLang="zh-TW" sz="1100" b="0" i="1" smtClean="0">
                                    <a:latin typeface="Cambria Math" panose="02040503050406030204" pitchFamily="18" charset="0"/>
                                    <a:ea typeface="Cambria Math" panose="02040503050406030204" pitchFamily="18" charset="0"/>
                                  </a:rPr>
                                  <m:t>𝑦</m:t>
                                </m:r>
                              </m:e>
                              <m:sub>
                                <m:r>
                                  <a:rPr lang="en-US" altLang="zh-TW" sz="1100" b="0" i="1" smtClean="0">
                                    <a:latin typeface="Cambria Math" panose="02040503050406030204" pitchFamily="18" charset="0"/>
                                    <a:ea typeface="Cambria Math" panose="02040503050406030204" pitchFamily="18" charset="0"/>
                                  </a:rPr>
                                  <m:t>𝑖</m:t>
                                </m:r>
                              </m:sub>
                            </m:sSub>
                          </m:e>
                        </m:nary>
                        <m:r>
                          <a:rPr lang="en-US" altLang="zh-TW" sz="1100" i="1" smtClean="0">
                            <a:latin typeface="Cambria Math" panose="02040503050406030204" pitchFamily="18" charset="0"/>
                            <a:ea typeface="Cambria Math" panose="02040503050406030204" pitchFamily="18" charset="0"/>
                          </a:rPr>
                          <m:t>⋅</m:t>
                        </m:r>
                        <m:func>
                          <m:funcPr>
                            <m:ctrlPr>
                              <a:rPr lang="en-US" altLang="zh-TW" sz="1100" i="1" smtClean="0">
                                <a:latin typeface="Cambria Math" panose="02040503050406030204" pitchFamily="18" charset="0"/>
                                <a:ea typeface="Cambria Math" panose="02040503050406030204" pitchFamily="18" charset="0"/>
                              </a:rPr>
                            </m:ctrlPr>
                          </m:funcPr>
                          <m:fName>
                            <m:r>
                              <m:rPr>
                                <m:sty m:val="p"/>
                              </m:rPr>
                              <a:rPr lang="en-US" altLang="zh-TW" sz="1100" i="0" smtClean="0">
                                <a:latin typeface="Cambria Math" panose="02040503050406030204" pitchFamily="18" charset="0"/>
                                <a:ea typeface="Cambria Math" panose="02040503050406030204" pitchFamily="18" charset="0"/>
                              </a:rPr>
                              <m:t>log</m:t>
                            </m:r>
                          </m:fName>
                          <m:e>
                            <m:d>
                              <m:dPr>
                                <m:ctrlPr>
                                  <a:rPr lang="en-US" altLang="zh-TW" sz="1100" b="0" i="1" smtClean="0">
                                    <a:latin typeface="Cambria Math" panose="02040503050406030204" pitchFamily="18" charset="0"/>
                                    <a:ea typeface="Cambria Math" panose="02040503050406030204" pitchFamily="18" charset="0"/>
                                  </a:rPr>
                                </m:ctrlPr>
                              </m:dPr>
                              <m:e>
                                <m:r>
                                  <a:rPr lang="zh-TW" altLang="en-US" sz="1100" b="0" i="1" smtClean="0">
                                    <a:latin typeface="Cambria Math" panose="02040503050406030204" pitchFamily="18" charset="0"/>
                                    <a:ea typeface="Cambria Math" panose="02040503050406030204" pitchFamily="18" charset="0"/>
                                  </a:rPr>
                                  <m:t>𝜎</m:t>
                                </m:r>
                                <m:r>
                                  <a:rPr lang="en-US" altLang="zh-TW" sz="1100" i="1">
                                    <a:latin typeface="Cambria Math" panose="02040503050406030204" pitchFamily="18" charset="0"/>
                                    <a:ea typeface="Cambria Math" panose="02040503050406030204" pitchFamily="18" charset="0"/>
                                  </a:rPr>
                                  <m:t>(</m:t>
                                </m:r>
                                <m:sSub>
                                  <m:sSubPr>
                                    <m:ctrlPr>
                                      <a:rPr lang="en-US" altLang="zh-TW" sz="1100" i="1">
                                        <a:latin typeface="Cambria Math" panose="02040503050406030204" pitchFamily="18" charset="0"/>
                                        <a:ea typeface="Cambria Math" panose="02040503050406030204" pitchFamily="18" charset="0"/>
                                      </a:rPr>
                                    </m:ctrlPr>
                                  </m:sSubPr>
                                  <m:e>
                                    <m:acc>
                                      <m:accPr>
                                        <m:chr m:val="̂"/>
                                        <m:ctrlPr>
                                          <a:rPr lang="en-US" altLang="zh-TW" sz="1100" i="1">
                                            <a:latin typeface="Cambria Math" panose="02040503050406030204" pitchFamily="18" charset="0"/>
                                          </a:rPr>
                                        </m:ctrlPr>
                                      </m:accPr>
                                      <m:e>
                                        <m:r>
                                          <m:rPr>
                                            <m:sty m:val="p"/>
                                          </m:rPr>
                                          <a:rPr lang="en-US" altLang="zh-TW" sz="1100" i="1">
                                            <a:latin typeface="Cambria Math" panose="02040503050406030204" pitchFamily="18" charset="0"/>
                                          </a:rPr>
                                          <m:t>y</m:t>
                                        </m:r>
                                      </m:e>
                                    </m:acc>
                                  </m:e>
                                  <m:sub>
                                    <m:r>
                                      <a:rPr lang="en-US" altLang="zh-TW" sz="1100" i="1">
                                        <a:latin typeface="Cambria Math" panose="02040503050406030204" pitchFamily="18" charset="0"/>
                                        <a:ea typeface="Cambria Math" panose="02040503050406030204" pitchFamily="18" charset="0"/>
                                      </a:rPr>
                                      <m:t>𝑖</m:t>
                                    </m:r>
                                  </m:sub>
                                </m:sSub>
                                <m:r>
                                  <a:rPr lang="en-US" altLang="zh-TW" sz="1100" i="1">
                                    <a:latin typeface="Cambria Math" panose="02040503050406030204" pitchFamily="18" charset="0"/>
                                    <a:ea typeface="Cambria Math" panose="02040503050406030204" pitchFamily="18" charset="0"/>
                                  </a:rPr>
                                  <m:t>)</m:t>
                                </m:r>
                              </m:e>
                            </m:d>
                          </m:e>
                        </m:func>
                        <m:r>
                          <a:rPr lang="en-US" altLang="zh-TW" sz="1100" b="0" i="1" smtClean="0">
                            <a:latin typeface="Cambria Math" panose="02040503050406030204" pitchFamily="18" charset="0"/>
                            <a:ea typeface="Cambria Math" panose="02040503050406030204" pitchFamily="18" charset="0"/>
                          </a:rPr>
                          <m:t>+(1−</m:t>
                        </m:r>
                        <m:sSub>
                          <m:sSubPr>
                            <m:ctrlPr>
                              <a:rPr lang="en-US" altLang="zh-TW" sz="1100" b="0" i="1" smtClean="0">
                                <a:latin typeface="Cambria Math" panose="02040503050406030204" pitchFamily="18" charset="0"/>
                                <a:ea typeface="Cambria Math" panose="02040503050406030204" pitchFamily="18" charset="0"/>
                              </a:rPr>
                            </m:ctrlPr>
                          </m:sSubPr>
                          <m:e>
                            <m:r>
                              <a:rPr lang="en-US" altLang="zh-TW" sz="1100" b="0" i="1" smtClean="0">
                                <a:latin typeface="Cambria Math" panose="02040503050406030204" pitchFamily="18" charset="0"/>
                                <a:ea typeface="Cambria Math" panose="02040503050406030204" pitchFamily="18" charset="0"/>
                              </a:rPr>
                              <m:t>𝑦</m:t>
                            </m:r>
                          </m:e>
                          <m:sub>
                            <m:r>
                              <a:rPr lang="en-US" altLang="zh-TW" sz="1100" b="0" i="1" smtClean="0">
                                <a:latin typeface="Cambria Math" panose="02040503050406030204" pitchFamily="18" charset="0"/>
                                <a:ea typeface="Cambria Math" panose="02040503050406030204" pitchFamily="18" charset="0"/>
                              </a:rPr>
                              <m:t>𝑖</m:t>
                            </m:r>
                          </m:sub>
                        </m:sSub>
                        <m:r>
                          <a:rPr lang="en-US" altLang="zh-TW" sz="1100" b="0" i="1" smtClean="0">
                            <a:latin typeface="Cambria Math" panose="02040503050406030204" pitchFamily="18" charset="0"/>
                            <a:ea typeface="Cambria Math" panose="02040503050406030204" pitchFamily="18" charset="0"/>
                          </a:rPr>
                          <m:t>)</m:t>
                        </m:r>
                        <m:r>
                          <a:rPr lang="en-US" altLang="zh-TW" sz="1100" i="1">
                            <a:latin typeface="Cambria Math" panose="02040503050406030204" pitchFamily="18" charset="0"/>
                            <a:ea typeface="Cambria Math" panose="02040503050406030204" pitchFamily="18" charset="0"/>
                          </a:rPr>
                          <m:t>⋅</m:t>
                        </m:r>
                        <m:func>
                          <m:funcPr>
                            <m:ctrlPr>
                              <a:rPr lang="en-US" altLang="zh-TW" sz="1100" i="1" smtClean="0">
                                <a:latin typeface="Cambria Math" panose="02040503050406030204" pitchFamily="18" charset="0"/>
                                <a:ea typeface="Cambria Math" panose="02040503050406030204" pitchFamily="18" charset="0"/>
                              </a:rPr>
                            </m:ctrlPr>
                          </m:funcPr>
                          <m:fName>
                            <m:r>
                              <m:rPr>
                                <m:sty m:val="p"/>
                              </m:rPr>
                              <a:rPr lang="en-US" altLang="zh-TW" sz="1100" i="0" smtClean="0">
                                <a:latin typeface="Cambria Math" panose="02040503050406030204" pitchFamily="18" charset="0"/>
                                <a:ea typeface="Cambria Math" panose="02040503050406030204" pitchFamily="18" charset="0"/>
                              </a:rPr>
                              <m:t>log</m:t>
                            </m:r>
                          </m:fName>
                          <m:e>
                            <m:r>
                              <a:rPr lang="en-US" altLang="zh-TW" sz="1100" b="0" i="1" smtClean="0">
                                <a:latin typeface="Cambria Math" panose="02040503050406030204" pitchFamily="18" charset="0"/>
                                <a:ea typeface="Cambria Math" panose="02040503050406030204" pitchFamily="18" charset="0"/>
                              </a:rPr>
                              <m:t>(1−</m:t>
                            </m:r>
                            <m:r>
                              <a:rPr lang="zh-TW" altLang="en-US" sz="1100" b="0" i="1" smtClean="0">
                                <a:latin typeface="Cambria Math" panose="02040503050406030204" pitchFamily="18" charset="0"/>
                                <a:ea typeface="Cambria Math" panose="02040503050406030204" pitchFamily="18" charset="0"/>
                              </a:rPr>
                              <m:t>𝜎</m:t>
                            </m:r>
                            <m:r>
                              <a:rPr lang="en-US" altLang="zh-TW" sz="1100" i="1">
                                <a:latin typeface="Cambria Math" panose="02040503050406030204" pitchFamily="18" charset="0"/>
                                <a:ea typeface="Cambria Math" panose="02040503050406030204" pitchFamily="18" charset="0"/>
                              </a:rPr>
                              <m:t>(</m:t>
                            </m:r>
                            <m:sSub>
                              <m:sSubPr>
                                <m:ctrlPr>
                                  <a:rPr lang="en-US" altLang="zh-TW" sz="1100" i="1">
                                    <a:latin typeface="Cambria Math" panose="02040503050406030204" pitchFamily="18" charset="0"/>
                                    <a:ea typeface="Cambria Math" panose="02040503050406030204" pitchFamily="18" charset="0"/>
                                  </a:rPr>
                                </m:ctrlPr>
                              </m:sSubPr>
                              <m:e>
                                <m:acc>
                                  <m:accPr>
                                    <m:chr m:val="̂"/>
                                    <m:ctrlPr>
                                      <a:rPr lang="en-US" altLang="zh-TW" sz="1100" i="1">
                                        <a:latin typeface="Cambria Math" panose="02040503050406030204" pitchFamily="18" charset="0"/>
                                      </a:rPr>
                                    </m:ctrlPr>
                                  </m:accPr>
                                  <m:e>
                                    <m:r>
                                      <m:rPr>
                                        <m:sty m:val="p"/>
                                      </m:rPr>
                                      <a:rPr lang="en-US" altLang="zh-TW" sz="1100" i="1">
                                        <a:latin typeface="Cambria Math" panose="02040503050406030204" pitchFamily="18" charset="0"/>
                                      </a:rPr>
                                      <m:t>y</m:t>
                                    </m:r>
                                  </m:e>
                                </m:acc>
                              </m:e>
                              <m:sub>
                                <m:r>
                                  <a:rPr lang="en-US" altLang="zh-TW" sz="1100" i="1">
                                    <a:latin typeface="Cambria Math" panose="02040503050406030204" pitchFamily="18" charset="0"/>
                                    <a:ea typeface="Cambria Math" panose="02040503050406030204" pitchFamily="18" charset="0"/>
                                  </a:rPr>
                                  <m:t>𝑖</m:t>
                                </m:r>
                              </m:sub>
                            </m:sSub>
                            <m:r>
                              <a:rPr lang="en-US" altLang="zh-TW" sz="1100" i="1">
                                <a:latin typeface="Cambria Math" panose="02040503050406030204" pitchFamily="18" charset="0"/>
                                <a:ea typeface="Cambria Math" panose="02040503050406030204" pitchFamily="18" charset="0"/>
                              </a:rPr>
                              <m:t>)</m:t>
                            </m:r>
                            <m:r>
                              <a:rPr lang="en-US" altLang="zh-TW" sz="1100" b="0" i="1" smtClean="0">
                                <a:latin typeface="Cambria Math" panose="02040503050406030204" pitchFamily="18" charset="0"/>
                                <a:ea typeface="Cambria Math" panose="02040503050406030204" pitchFamily="18" charset="0"/>
                              </a:rPr>
                              <m:t>)</m:t>
                            </m:r>
                            <m:r>
                              <a:rPr lang="en-US" altLang="zh-TW" sz="1100" i="1">
                                <a:latin typeface="Cambria Math" panose="02040503050406030204" pitchFamily="18" charset="0"/>
                                <a:ea typeface="Cambria Math" panose="02040503050406030204" pitchFamily="18" charset="0"/>
                              </a:rPr>
                              <m:t>]</m:t>
                            </m:r>
                          </m:e>
                        </m:func>
                      </m:oMath>
                    </m:oMathPara>
                  </a14:m>
                  <a:endParaRPr lang="zh-TW" altLang="en-US" sz="1100" dirty="0"/>
                </a:p>
              </p:txBody>
            </p:sp>
          </mc:Choice>
          <mc:Fallback xmlns="">
            <p:sp>
              <p:nvSpPr>
                <p:cNvPr id="28" name="文字方塊 27">
                  <a:extLst>
                    <a:ext uri="{FF2B5EF4-FFF2-40B4-BE49-F238E27FC236}">
                      <a16:creationId xmlns:a16="http://schemas.microsoft.com/office/drawing/2014/main" id="{A97FB573-CCD4-404A-936B-4CA1F9116F05}"/>
                    </a:ext>
                  </a:extLst>
                </p:cNvPr>
                <p:cNvSpPr txBox="1">
                  <a:spLocks noRot="1" noChangeAspect="1" noMove="1" noResize="1" noEditPoints="1" noAdjustHandles="1" noChangeArrowheads="1" noChangeShapeType="1" noTextEdit="1"/>
                </p:cNvSpPr>
                <p:nvPr/>
              </p:nvSpPr>
              <p:spPr>
                <a:xfrm>
                  <a:off x="715865" y="3606417"/>
                  <a:ext cx="3609001" cy="475964"/>
                </a:xfrm>
                <a:prstGeom prst="rect">
                  <a:avLst/>
                </a:prstGeom>
                <a:blipFill>
                  <a:blip r:embed="rId5"/>
                  <a:stretch>
                    <a:fillRect l="-338" t="-117949" r="-1014" b="-17820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文字方塊 28">
                  <a:extLst>
                    <a:ext uri="{FF2B5EF4-FFF2-40B4-BE49-F238E27FC236}">
                      <a16:creationId xmlns:a16="http://schemas.microsoft.com/office/drawing/2014/main" id="{0EAF2D5A-CE18-420F-AFA2-822A1DA4A9BE}"/>
                    </a:ext>
                  </a:extLst>
                </p:cNvPr>
                <p:cNvSpPr txBox="1"/>
                <p:nvPr/>
              </p:nvSpPr>
              <p:spPr>
                <a:xfrm>
                  <a:off x="4723421" y="3688132"/>
                  <a:ext cx="963854" cy="32079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TW" altLang="en-US" sz="1100" i="1" smtClean="0">
                            <a:latin typeface="Cambria Math" panose="02040503050406030204" pitchFamily="18" charset="0"/>
                          </a:rPr>
                          <m:t>𝜎</m:t>
                        </m:r>
                        <m:d>
                          <m:dPr>
                            <m:ctrlPr>
                              <a:rPr lang="en-US" altLang="zh-TW" sz="1100" i="1" smtClean="0">
                                <a:latin typeface="Cambria Math" panose="02040503050406030204" pitchFamily="18" charset="0"/>
                              </a:rPr>
                            </m:ctrlPr>
                          </m:dPr>
                          <m:e>
                            <m:r>
                              <m:rPr>
                                <m:sty m:val="p"/>
                              </m:rPr>
                              <a:rPr lang="en-US" altLang="zh-TW" sz="1100" b="0" i="0" smtClean="0">
                                <a:latin typeface="Cambria Math" panose="02040503050406030204" pitchFamily="18" charset="0"/>
                              </a:rPr>
                              <m:t>x</m:t>
                            </m:r>
                          </m:e>
                        </m:d>
                        <m:r>
                          <a:rPr lang="en-US" altLang="zh-TW" sz="1100" b="0" i="0" smtClean="0">
                            <a:latin typeface="Cambria Math" panose="02040503050406030204" pitchFamily="18" charset="0"/>
                          </a:rPr>
                          <m:t>=</m:t>
                        </m:r>
                        <m:f>
                          <m:fPr>
                            <m:ctrlPr>
                              <a:rPr lang="en-US" altLang="zh-TW" sz="1100" b="0" i="1" smtClean="0">
                                <a:latin typeface="Cambria Math" panose="02040503050406030204" pitchFamily="18" charset="0"/>
                              </a:rPr>
                            </m:ctrlPr>
                          </m:fPr>
                          <m:num>
                            <m:r>
                              <a:rPr lang="en-US" altLang="zh-TW" sz="1100" b="0" i="1" smtClean="0">
                                <a:latin typeface="Cambria Math" panose="02040503050406030204" pitchFamily="18" charset="0"/>
                              </a:rPr>
                              <m:t>1</m:t>
                            </m:r>
                          </m:num>
                          <m:den>
                            <m:r>
                              <a:rPr lang="en-US" altLang="zh-TW" sz="1100" b="0" i="1" smtClean="0">
                                <a:latin typeface="Cambria Math" panose="02040503050406030204" pitchFamily="18" charset="0"/>
                              </a:rPr>
                              <m:t>1+</m:t>
                            </m:r>
                            <m:sSup>
                              <m:sSupPr>
                                <m:ctrlPr>
                                  <a:rPr lang="en-US" altLang="zh-TW" sz="1100" b="0" i="1" smtClean="0">
                                    <a:latin typeface="Cambria Math" panose="02040503050406030204" pitchFamily="18" charset="0"/>
                                  </a:rPr>
                                </m:ctrlPr>
                              </m:sSupPr>
                              <m:e>
                                <m:r>
                                  <a:rPr lang="en-US" altLang="zh-TW" sz="1100" b="0" i="1" smtClean="0">
                                    <a:latin typeface="Cambria Math" panose="02040503050406030204" pitchFamily="18" charset="0"/>
                                  </a:rPr>
                                  <m:t>𝑒</m:t>
                                </m:r>
                              </m:e>
                              <m:sup>
                                <m:r>
                                  <a:rPr lang="en-US" altLang="zh-TW" sz="1100" b="0" i="1" smtClean="0">
                                    <a:latin typeface="Cambria Math" panose="02040503050406030204" pitchFamily="18" charset="0"/>
                                  </a:rPr>
                                  <m:t>−</m:t>
                                </m:r>
                                <m:r>
                                  <a:rPr lang="en-US" altLang="zh-TW" sz="1100" b="0" i="1" smtClean="0">
                                    <a:latin typeface="Cambria Math" panose="02040503050406030204" pitchFamily="18" charset="0"/>
                                  </a:rPr>
                                  <m:t>𝑥</m:t>
                                </m:r>
                              </m:sup>
                            </m:sSup>
                          </m:den>
                        </m:f>
                      </m:oMath>
                    </m:oMathPara>
                  </a14:m>
                  <a:endParaRPr lang="zh-TW" altLang="en-US" dirty="0"/>
                </a:p>
              </p:txBody>
            </p:sp>
          </mc:Choice>
          <mc:Fallback xmlns="">
            <p:sp>
              <p:nvSpPr>
                <p:cNvPr id="29" name="文字方塊 28">
                  <a:extLst>
                    <a:ext uri="{FF2B5EF4-FFF2-40B4-BE49-F238E27FC236}">
                      <a16:creationId xmlns:a16="http://schemas.microsoft.com/office/drawing/2014/main" id="{0EAF2D5A-CE18-420F-AFA2-822A1DA4A9BE}"/>
                    </a:ext>
                  </a:extLst>
                </p:cNvPr>
                <p:cNvSpPr txBox="1">
                  <a:spLocks noRot="1" noChangeAspect="1" noMove="1" noResize="1" noEditPoints="1" noAdjustHandles="1" noChangeArrowheads="1" noChangeShapeType="1" noTextEdit="1"/>
                </p:cNvSpPr>
                <p:nvPr/>
              </p:nvSpPr>
              <p:spPr>
                <a:xfrm>
                  <a:off x="4723421" y="3688132"/>
                  <a:ext cx="963854" cy="320793"/>
                </a:xfrm>
                <a:prstGeom prst="rect">
                  <a:avLst/>
                </a:prstGeom>
                <a:blipFill>
                  <a:blip r:embed="rId6"/>
                  <a:stretch>
                    <a:fillRect l="-1266" b="-1132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0" name="文字方塊 29">
                  <a:extLst>
                    <a:ext uri="{FF2B5EF4-FFF2-40B4-BE49-F238E27FC236}">
                      <a16:creationId xmlns:a16="http://schemas.microsoft.com/office/drawing/2014/main" id="{398D6950-21CD-4E7B-B467-BE4AECC753CA}"/>
                    </a:ext>
                  </a:extLst>
                </p:cNvPr>
                <p:cNvSpPr txBox="1"/>
                <p:nvPr/>
              </p:nvSpPr>
              <p:spPr>
                <a:xfrm>
                  <a:off x="6034589" y="3688132"/>
                  <a:ext cx="1998536" cy="43293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altLang="zh-TW" sz="1100" i="1" smtClean="0">
                            <a:latin typeface="Cambria Math" panose="02040503050406030204" pitchFamily="18" charset="0"/>
                            <a:ea typeface="Cambria Math" panose="02040503050406030204" pitchFamily="18" charset="0"/>
                          </a:rPr>
                          <m:t>Θ</m:t>
                        </m:r>
                        <m:r>
                          <a:rPr lang="zh-TW" altLang="en-US" sz="1100" i="1">
                            <a:latin typeface="Cambria Math" panose="02040503050406030204" pitchFamily="18" charset="0"/>
                            <a:ea typeface="Cambria Math" panose="02040503050406030204" pitchFamily="18" charset="0"/>
                          </a:rPr>
                          <m:t>∗</m:t>
                        </m:r>
                        <m:r>
                          <a:rPr lang="en-US" altLang="zh-TW" sz="1100" i="1">
                            <a:latin typeface="Cambria Math" panose="02040503050406030204" pitchFamily="18" charset="0"/>
                          </a:rPr>
                          <m:t>=</m:t>
                        </m:r>
                        <m:r>
                          <m:rPr>
                            <m:nor/>
                          </m:rPr>
                          <a:rPr lang="en-US" altLang="zh-TW" sz="1100" b="0" i="0" smtClean="0">
                            <a:latin typeface="Cambria Math" panose="02040503050406030204" pitchFamily="18" charset="0"/>
                          </a:rPr>
                          <m:t>arg</m:t>
                        </m:r>
                        <m:r>
                          <m:rPr>
                            <m:nor/>
                          </m:rPr>
                          <a:rPr lang="en-US" altLang="zh-TW" sz="1100" b="0" i="0" smtClean="0">
                            <a:latin typeface="Cambria Math" panose="02040503050406030204" pitchFamily="18" charset="0"/>
                          </a:rPr>
                          <m:t> </m:t>
                        </m:r>
                        <m:func>
                          <m:funcPr>
                            <m:ctrlPr>
                              <a:rPr lang="en-US" altLang="zh-TW" sz="1100" b="0" i="1" smtClean="0">
                                <a:latin typeface="Cambria Math" panose="02040503050406030204" pitchFamily="18" charset="0"/>
                              </a:rPr>
                            </m:ctrlPr>
                          </m:funcPr>
                          <m:fName>
                            <m:limLow>
                              <m:limLowPr>
                                <m:ctrlPr>
                                  <a:rPr lang="en-US" altLang="zh-TW" sz="1100" b="0" i="1" smtClean="0">
                                    <a:latin typeface="Cambria Math" panose="02040503050406030204" pitchFamily="18" charset="0"/>
                                  </a:rPr>
                                </m:ctrlPr>
                              </m:limLowPr>
                              <m:e>
                                <m:r>
                                  <m:rPr>
                                    <m:sty m:val="p"/>
                                  </m:rPr>
                                  <a:rPr lang="en-US" altLang="zh-TW" sz="1100" b="0" i="0" smtClean="0">
                                    <a:latin typeface="Cambria Math" panose="02040503050406030204" pitchFamily="18" charset="0"/>
                                  </a:rPr>
                                  <m:t>min</m:t>
                                </m:r>
                              </m:e>
                              <m:lim>
                                <m:r>
                                  <m:rPr>
                                    <m:sty m:val="p"/>
                                  </m:rPr>
                                  <a:rPr lang="el-GR" altLang="zh-TW" sz="1100" b="0" i="1" smtClean="0">
                                    <a:latin typeface="Cambria Math" panose="02040503050406030204" pitchFamily="18" charset="0"/>
                                    <a:ea typeface="Cambria Math" panose="02040503050406030204" pitchFamily="18" charset="0"/>
                                  </a:rPr>
                                  <m:t>Θ</m:t>
                                </m:r>
                              </m:lim>
                            </m:limLow>
                          </m:fName>
                          <m:e>
                            <m:nary>
                              <m:naryPr>
                                <m:chr m:val="∑"/>
                                <m:supHide m:val="on"/>
                                <m:ctrlPr>
                                  <a:rPr lang="en-US" altLang="zh-TW" sz="1100" b="0" i="1" smtClean="0">
                                    <a:latin typeface="Cambria Math" panose="02040503050406030204" pitchFamily="18" charset="0"/>
                                  </a:rPr>
                                </m:ctrlPr>
                              </m:naryPr>
                              <m:sub>
                                <m:sSup>
                                  <m:sSupPr>
                                    <m:ctrlPr>
                                      <a:rPr lang="en-US" altLang="zh-TW" sz="1100" i="1">
                                        <a:latin typeface="Cambria Math" panose="02040503050406030204" pitchFamily="18" charset="0"/>
                                        <a:ea typeface="Cambria Math" panose="02040503050406030204" pitchFamily="18" charset="0"/>
                                      </a:rPr>
                                    </m:ctrlPr>
                                  </m:sSupPr>
                                  <m:e>
                                    <m:r>
                                      <m:rPr>
                                        <m:sty m:val="p"/>
                                      </m:rPr>
                                      <a:rPr lang="en-US" altLang="zh-TW" sz="1100" i="1">
                                        <a:latin typeface="Cambria Math" panose="02040503050406030204" pitchFamily="18" charset="0"/>
                                        <a:ea typeface="Cambria Math" panose="02040503050406030204" pitchFamily="18" charset="0"/>
                                      </a:rPr>
                                      <m:t>B</m:t>
                                    </m:r>
                                  </m:e>
                                  <m:sup>
                                    <m:r>
                                      <a:rPr lang="en-US" altLang="zh-TW" sz="1100" i="1">
                                        <a:latin typeface="Cambria Math" panose="02040503050406030204" pitchFamily="18" charset="0"/>
                                        <a:ea typeface="Cambria Math" panose="02040503050406030204" pitchFamily="18" charset="0"/>
                                      </a:rPr>
                                      <m:t>𝑢</m:t>
                                    </m:r>
                                  </m:sup>
                                </m:sSup>
                                <m:r>
                                  <a:rPr lang="en-US" altLang="zh-TW" sz="1100" i="1" smtClean="0">
                                    <a:latin typeface="Cambria Math" panose="02040503050406030204" pitchFamily="18" charset="0"/>
                                    <a:ea typeface="Cambria Math" panose="02040503050406030204" pitchFamily="18" charset="0"/>
                                  </a:rPr>
                                  <m:t>∈</m:t>
                                </m:r>
                                <m:sSub>
                                  <m:sSubPr>
                                    <m:ctrlPr>
                                      <a:rPr lang="en-US" altLang="zh-TW" sz="1100" b="0" i="1" smtClean="0">
                                        <a:latin typeface="Cambria Math" panose="02040503050406030204" pitchFamily="18" charset="0"/>
                                        <a:ea typeface="Cambria Math" panose="02040503050406030204" pitchFamily="18" charset="0"/>
                                      </a:rPr>
                                    </m:ctrlPr>
                                  </m:sSubPr>
                                  <m:e>
                                    <m:r>
                                      <a:rPr lang="en-US" altLang="zh-TW" sz="1100" b="0" i="1" smtClean="0">
                                        <a:latin typeface="Cambria Math" panose="02040503050406030204" pitchFamily="18" charset="0"/>
                                        <a:ea typeface="Cambria Math" panose="02040503050406030204" pitchFamily="18" charset="0"/>
                                      </a:rPr>
                                      <m:t>𝐵</m:t>
                                    </m:r>
                                  </m:e>
                                  <m:sub>
                                    <m:r>
                                      <a:rPr lang="en-US" altLang="zh-TW" sz="1100" b="0" i="1" smtClean="0">
                                        <a:latin typeface="Cambria Math" panose="02040503050406030204" pitchFamily="18" charset="0"/>
                                        <a:ea typeface="Cambria Math" panose="02040503050406030204" pitchFamily="18" charset="0"/>
                                      </a:rPr>
                                      <m:t>𝑡𝑟𝑎𝑖𝑛</m:t>
                                    </m:r>
                                  </m:sub>
                                </m:sSub>
                              </m:sub>
                              <m:sup/>
                              <m:e>
                                <m:r>
                                  <a:rPr lang="en-US" altLang="zh-TW" sz="1100" i="1">
                                    <a:latin typeface="Cambria Math" panose="02040503050406030204" pitchFamily="18" charset="0"/>
                                    <a:ea typeface="Cambria Math" panose="02040503050406030204" pitchFamily="18" charset="0"/>
                                  </a:rPr>
                                  <m:t>ℒ</m:t>
                                </m:r>
                                <m:d>
                                  <m:dPr>
                                    <m:ctrlPr>
                                      <a:rPr lang="en-US" altLang="zh-TW" sz="1100" i="1">
                                        <a:latin typeface="Cambria Math" panose="02040503050406030204" pitchFamily="18" charset="0"/>
                                        <a:ea typeface="Cambria Math" panose="02040503050406030204" pitchFamily="18" charset="0"/>
                                      </a:rPr>
                                    </m:ctrlPr>
                                  </m:dPr>
                                  <m:e>
                                    <m:sSup>
                                      <m:sSupPr>
                                        <m:ctrlPr>
                                          <a:rPr lang="en-US" altLang="zh-TW" sz="1100" i="1">
                                            <a:latin typeface="Cambria Math" panose="02040503050406030204" pitchFamily="18" charset="0"/>
                                            <a:ea typeface="Cambria Math" panose="02040503050406030204" pitchFamily="18" charset="0"/>
                                          </a:rPr>
                                        </m:ctrlPr>
                                      </m:sSupPr>
                                      <m:e>
                                        <m:r>
                                          <m:rPr>
                                            <m:sty m:val="p"/>
                                          </m:rPr>
                                          <a:rPr lang="en-US" altLang="zh-TW" sz="1100" i="1">
                                            <a:latin typeface="Cambria Math" panose="02040503050406030204" pitchFamily="18" charset="0"/>
                                            <a:ea typeface="Cambria Math" panose="02040503050406030204" pitchFamily="18" charset="0"/>
                                          </a:rPr>
                                          <m:t>B</m:t>
                                        </m:r>
                                      </m:e>
                                      <m:sup>
                                        <m:r>
                                          <a:rPr lang="en-US" altLang="zh-TW" sz="1100" i="1">
                                            <a:latin typeface="Cambria Math" panose="02040503050406030204" pitchFamily="18" charset="0"/>
                                            <a:ea typeface="Cambria Math" panose="02040503050406030204" pitchFamily="18" charset="0"/>
                                          </a:rPr>
                                          <m:t>𝑢</m:t>
                                        </m:r>
                                      </m:sup>
                                    </m:sSup>
                                  </m:e>
                                </m:d>
                              </m:e>
                            </m:nary>
                          </m:e>
                        </m:func>
                      </m:oMath>
                    </m:oMathPara>
                  </a14:m>
                  <a:endParaRPr lang="zh-TW" altLang="en-US" sz="1100" dirty="0"/>
                </a:p>
              </p:txBody>
            </p:sp>
          </mc:Choice>
          <mc:Fallback xmlns="">
            <p:sp>
              <p:nvSpPr>
                <p:cNvPr id="30" name="文字方塊 29">
                  <a:extLst>
                    <a:ext uri="{FF2B5EF4-FFF2-40B4-BE49-F238E27FC236}">
                      <a16:creationId xmlns:a16="http://schemas.microsoft.com/office/drawing/2014/main" id="{398D6950-21CD-4E7B-B467-BE4AECC753CA}"/>
                    </a:ext>
                  </a:extLst>
                </p:cNvPr>
                <p:cNvSpPr txBox="1">
                  <a:spLocks noRot="1" noChangeAspect="1" noMove="1" noResize="1" noEditPoints="1" noAdjustHandles="1" noChangeArrowheads="1" noChangeShapeType="1" noTextEdit="1"/>
                </p:cNvSpPr>
                <p:nvPr/>
              </p:nvSpPr>
              <p:spPr>
                <a:xfrm>
                  <a:off x="6034589" y="3688132"/>
                  <a:ext cx="1998536" cy="432939"/>
                </a:xfrm>
                <a:prstGeom prst="rect">
                  <a:avLst/>
                </a:prstGeom>
                <a:blipFill>
                  <a:blip r:embed="rId7"/>
                  <a:stretch>
                    <a:fillRect t="-143662" r="-18598" b="-191549"/>
                  </a:stretch>
                </a:blipFill>
              </p:spPr>
              <p:txBody>
                <a:bodyPr/>
                <a:lstStyle/>
                <a:p>
                  <a:r>
                    <a:rPr lang="zh-TW" altLang="en-US">
                      <a:noFill/>
                    </a:rPr>
                    <a:t> </a:t>
                  </a:r>
                </a:p>
              </p:txBody>
            </p:sp>
          </mc:Fallback>
        </mc:AlternateContent>
        <p:sp>
          <p:nvSpPr>
            <p:cNvPr id="31" name="文字方塊 30">
              <a:extLst>
                <a:ext uri="{FF2B5EF4-FFF2-40B4-BE49-F238E27FC236}">
                  <a16:creationId xmlns:a16="http://schemas.microsoft.com/office/drawing/2014/main" id="{3F050B4F-69D6-46DC-9B1F-6A54A3004D49}"/>
                </a:ext>
              </a:extLst>
            </p:cNvPr>
            <p:cNvSpPr txBox="1"/>
            <p:nvPr/>
          </p:nvSpPr>
          <p:spPr>
            <a:xfrm>
              <a:off x="5694366" y="3925969"/>
              <a:ext cx="409086" cy="253916"/>
            </a:xfrm>
            <a:prstGeom prst="rect">
              <a:avLst/>
            </a:prstGeom>
            <a:noFill/>
          </p:spPr>
          <p:txBody>
            <a:bodyPr wrap="none" rtlCol="0">
              <a:spAutoFit/>
            </a:bodyPr>
            <a:lstStyle/>
            <a:p>
              <a:r>
                <a:rPr kumimoji="1" lang="en-US" altLang="zh-TW" sz="1050" dirty="0">
                  <a:latin typeface="Times New Roman" panose="02020603050405020304" pitchFamily="18" charset="0"/>
                  <a:cs typeface="Times New Roman" panose="02020603050405020304" pitchFamily="18" charset="0"/>
                </a:rPr>
                <a:t>(21)</a:t>
              </a:r>
              <a:endParaRPr kumimoji="1" lang="zh-TW" altLang="en-US" sz="1050" dirty="0">
                <a:latin typeface="Times New Roman" panose="02020603050405020304" pitchFamily="18" charset="0"/>
                <a:cs typeface="Times New Roman" panose="02020603050405020304" pitchFamily="18" charset="0"/>
              </a:endParaRPr>
            </a:p>
          </p:txBody>
        </p:sp>
        <p:sp>
          <p:nvSpPr>
            <p:cNvPr id="33" name="文字方塊 32">
              <a:extLst>
                <a:ext uri="{FF2B5EF4-FFF2-40B4-BE49-F238E27FC236}">
                  <a16:creationId xmlns:a16="http://schemas.microsoft.com/office/drawing/2014/main" id="{B89E939C-185D-4D7F-9B20-D8E2719CEE4C}"/>
                </a:ext>
              </a:extLst>
            </p:cNvPr>
            <p:cNvSpPr txBox="1"/>
            <p:nvPr/>
          </p:nvSpPr>
          <p:spPr>
            <a:xfrm>
              <a:off x="1874999" y="3109298"/>
              <a:ext cx="3914247" cy="276999"/>
            </a:xfrm>
            <a:prstGeom prst="rect">
              <a:avLst/>
            </a:prstGeom>
            <a:noFill/>
          </p:spPr>
          <p:txBody>
            <a:bodyPr wrap="square">
              <a:spAutoFit/>
            </a:bodyPr>
            <a:lstStyle/>
            <a:p>
              <a:r>
                <a:rPr lang="zh-TW" altLang="en-US" sz="1200" b="1"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帶 </a:t>
              </a:r>
              <a:r>
                <a:rPr lang="en-US" altLang="zh-TW" sz="1200" b="1"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Logits </a:t>
              </a:r>
              <a:r>
                <a:rPr lang="zh-TW" altLang="en-US" sz="1200" b="1"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的二元交叉熵損失函數（</a:t>
              </a:r>
              <a:r>
                <a:rPr lang="en-US" altLang="zh-TW" sz="1200" b="1" dirty="0" err="1">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BCEWithLogitsLoss</a:t>
              </a:r>
              <a:r>
                <a:rPr lang="zh-TW" altLang="en-US" sz="1200" b="1"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endParaRPr lang="zh-TW" altLang="en-US" sz="1200" b="1"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6" name="流程圖: 結束點 15">
              <a:extLst>
                <a:ext uri="{FF2B5EF4-FFF2-40B4-BE49-F238E27FC236}">
                  <a16:creationId xmlns:a16="http://schemas.microsoft.com/office/drawing/2014/main" id="{69BB3BF3-189F-405E-BDF4-1A2E86E80BFF}"/>
                </a:ext>
              </a:extLst>
            </p:cNvPr>
            <p:cNvSpPr/>
            <p:nvPr/>
          </p:nvSpPr>
          <p:spPr>
            <a:xfrm>
              <a:off x="745756" y="3082458"/>
              <a:ext cx="1074253" cy="297941"/>
            </a:xfrm>
            <a:prstGeom prst="flowChartTerminator">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損失函數</a:t>
              </a:r>
              <a:endParaRPr lang="en-US" altLang="zh-TW" sz="1200" b="1"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35" name="矩形 34">
              <a:extLst>
                <a:ext uri="{FF2B5EF4-FFF2-40B4-BE49-F238E27FC236}">
                  <a16:creationId xmlns:a16="http://schemas.microsoft.com/office/drawing/2014/main" id="{42A1BFC7-8F16-487A-8BED-8ABB41CB7AC8}"/>
                </a:ext>
              </a:extLst>
            </p:cNvPr>
            <p:cNvSpPr/>
            <p:nvPr/>
          </p:nvSpPr>
          <p:spPr>
            <a:xfrm flipV="1">
              <a:off x="1592747" y="3638204"/>
              <a:ext cx="117812" cy="45719"/>
            </a:xfrm>
            <a:prstGeom prst="rect">
              <a:avLst/>
            </a:prstGeom>
            <a:solidFill>
              <a:srgbClr val="99C8E6">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 name="文字方塊 12">
              <a:extLst>
                <a:ext uri="{FF2B5EF4-FFF2-40B4-BE49-F238E27FC236}">
                  <a16:creationId xmlns:a16="http://schemas.microsoft.com/office/drawing/2014/main" id="{69ECF693-71B5-47B6-87CC-0E81FF006ADB}"/>
                </a:ext>
              </a:extLst>
            </p:cNvPr>
            <p:cNvSpPr txBox="1"/>
            <p:nvPr/>
          </p:nvSpPr>
          <p:spPr>
            <a:xfrm>
              <a:off x="1698316" y="3552037"/>
              <a:ext cx="851338" cy="215444"/>
            </a:xfrm>
            <a:prstGeom prst="rect">
              <a:avLst/>
            </a:prstGeom>
            <a:noFill/>
          </p:spPr>
          <p:txBody>
            <a:bodyPr wrap="square" rtlCol="0">
              <a:spAutoFit/>
            </a:bodyPr>
            <a:lstStyle/>
            <a:p>
              <a:r>
                <a:rPr lang="zh-TW" altLang="en-US" sz="800" b="1" dirty="0">
                  <a:solidFill>
                    <a:srgbClr val="0070C0"/>
                  </a:solidFill>
                  <a:latin typeface="微軟正黑體" panose="020B0604030504040204" pitchFamily="34" charset="-120"/>
                  <a:ea typeface="微軟正黑體" panose="020B0604030504040204" pitchFamily="34" charset="-120"/>
                </a:rPr>
                <a:t>項目總數</a:t>
              </a:r>
            </a:p>
          </p:txBody>
        </p:sp>
        <p:sp>
          <p:nvSpPr>
            <p:cNvPr id="38" name="矩形 37">
              <a:extLst>
                <a:ext uri="{FF2B5EF4-FFF2-40B4-BE49-F238E27FC236}">
                  <a16:creationId xmlns:a16="http://schemas.microsoft.com/office/drawing/2014/main" id="{36AA949D-8DC9-4D3E-9EDD-967801561AF1}"/>
                </a:ext>
              </a:extLst>
            </p:cNvPr>
            <p:cNvSpPr/>
            <p:nvPr/>
          </p:nvSpPr>
          <p:spPr>
            <a:xfrm flipV="1">
              <a:off x="3111578" y="3844399"/>
              <a:ext cx="117812" cy="45719"/>
            </a:xfrm>
            <a:prstGeom prst="rect">
              <a:avLst/>
            </a:prstGeom>
            <a:solidFill>
              <a:srgbClr val="99C8E6">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9" name="文字方塊 38">
              <a:extLst>
                <a:ext uri="{FF2B5EF4-FFF2-40B4-BE49-F238E27FC236}">
                  <a16:creationId xmlns:a16="http://schemas.microsoft.com/office/drawing/2014/main" id="{F13E0B5C-3CA8-4544-9A88-B7372B0710E2}"/>
                </a:ext>
              </a:extLst>
            </p:cNvPr>
            <p:cNvSpPr txBox="1"/>
            <p:nvPr/>
          </p:nvSpPr>
          <p:spPr>
            <a:xfrm>
              <a:off x="2900053" y="3946988"/>
              <a:ext cx="851338" cy="215444"/>
            </a:xfrm>
            <a:prstGeom prst="rect">
              <a:avLst/>
            </a:prstGeom>
            <a:noFill/>
          </p:spPr>
          <p:txBody>
            <a:bodyPr wrap="square" rtlCol="0">
              <a:spAutoFit/>
            </a:bodyPr>
            <a:lstStyle/>
            <a:p>
              <a:r>
                <a:rPr lang="zh-TW" altLang="en-US" sz="800" b="1" dirty="0">
                  <a:solidFill>
                    <a:srgbClr val="0070C0"/>
                  </a:solidFill>
                  <a:latin typeface="微軟正黑體" panose="020B0604030504040204" pitchFamily="34" charset="-120"/>
                  <a:ea typeface="微軟正黑體" panose="020B0604030504040204" pitchFamily="34" charset="-120"/>
                </a:rPr>
                <a:t>真實標籤</a:t>
              </a:r>
            </a:p>
          </p:txBody>
        </p:sp>
        <p:sp>
          <p:nvSpPr>
            <p:cNvPr id="40" name="矩形 39">
              <a:extLst>
                <a:ext uri="{FF2B5EF4-FFF2-40B4-BE49-F238E27FC236}">
                  <a16:creationId xmlns:a16="http://schemas.microsoft.com/office/drawing/2014/main" id="{CBB0E5EB-9EAF-43EA-AC1C-9D5BE8AD1938}"/>
                </a:ext>
              </a:extLst>
            </p:cNvPr>
            <p:cNvSpPr/>
            <p:nvPr/>
          </p:nvSpPr>
          <p:spPr>
            <a:xfrm flipV="1">
              <a:off x="2402553" y="3844399"/>
              <a:ext cx="117812" cy="45719"/>
            </a:xfrm>
            <a:prstGeom prst="rect">
              <a:avLst/>
            </a:prstGeom>
            <a:solidFill>
              <a:srgbClr val="99C8E6">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1" name="文字方塊 40">
              <a:extLst>
                <a:ext uri="{FF2B5EF4-FFF2-40B4-BE49-F238E27FC236}">
                  <a16:creationId xmlns:a16="http://schemas.microsoft.com/office/drawing/2014/main" id="{8027AA00-16C7-42E3-B61A-64535CFA6836}"/>
                </a:ext>
              </a:extLst>
            </p:cNvPr>
            <p:cNvSpPr txBox="1"/>
            <p:nvPr/>
          </p:nvSpPr>
          <p:spPr>
            <a:xfrm>
              <a:off x="2151477" y="3946988"/>
              <a:ext cx="851338" cy="215444"/>
            </a:xfrm>
            <a:prstGeom prst="rect">
              <a:avLst/>
            </a:prstGeom>
            <a:noFill/>
          </p:spPr>
          <p:txBody>
            <a:bodyPr wrap="square" rtlCol="0">
              <a:spAutoFit/>
            </a:bodyPr>
            <a:lstStyle/>
            <a:p>
              <a:r>
                <a:rPr lang="zh-TW" altLang="en-US" sz="800" b="1" dirty="0">
                  <a:solidFill>
                    <a:srgbClr val="0070C0"/>
                  </a:solidFill>
                  <a:latin typeface="微軟正黑體" panose="020B0604030504040204" pitchFamily="34" charset="-120"/>
                  <a:ea typeface="微軟正黑體" panose="020B0604030504040204" pitchFamily="34" charset="-120"/>
                </a:rPr>
                <a:t>預測結果</a:t>
              </a:r>
            </a:p>
          </p:txBody>
        </p:sp>
        <p:sp>
          <p:nvSpPr>
            <p:cNvPr id="42" name="矩形 41">
              <a:extLst>
                <a:ext uri="{FF2B5EF4-FFF2-40B4-BE49-F238E27FC236}">
                  <a16:creationId xmlns:a16="http://schemas.microsoft.com/office/drawing/2014/main" id="{6FA67B8F-20B1-45E4-9D69-1F09343B62E6}"/>
                </a:ext>
              </a:extLst>
            </p:cNvPr>
            <p:cNvSpPr/>
            <p:nvPr/>
          </p:nvSpPr>
          <p:spPr>
            <a:xfrm flipV="1">
              <a:off x="4749725" y="3828632"/>
              <a:ext cx="257187" cy="81570"/>
            </a:xfrm>
            <a:prstGeom prst="rect">
              <a:avLst/>
            </a:prstGeom>
            <a:solidFill>
              <a:srgbClr val="99C8E6">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4" name="文字方塊 43">
              <a:extLst>
                <a:ext uri="{FF2B5EF4-FFF2-40B4-BE49-F238E27FC236}">
                  <a16:creationId xmlns:a16="http://schemas.microsoft.com/office/drawing/2014/main" id="{08139C8B-3856-4CAE-B3C6-9647A74B4EA6}"/>
                </a:ext>
              </a:extLst>
            </p:cNvPr>
            <p:cNvSpPr txBox="1"/>
            <p:nvPr/>
          </p:nvSpPr>
          <p:spPr>
            <a:xfrm>
              <a:off x="4620659" y="3946988"/>
              <a:ext cx="851338" cy="215444"/>
            </a:xfrm>
            <a:prstGeom prst="rect">
              <a:avLst/>
            </a:prstGeom>
            <a:noFill/>
          </p:spPr>
          <p:txBody>
            <a:bodyPr wrap="square" rtlCol="0">
              <a:spAutoFit/>
            </a:bodyPr>
            <a:lstStyle/>
            <a:p>
              <a:r>
                <a:rPr lang="zh-TW" altLang="en-US" sz="800" b="1" dirty="0">
                  <a:solidFill>
                    <a:srgbClr val="0070C0"/>
                  </a:solidFill>
                  <a:latin typeface="微軟正黑體" panose="020B0604030504040204" pitchFamily="34" charset="-120"/>
                  <a:ea typeface="微軟正黑體" panose="020B0604030504040204" pitchFamily="34" charset="-120"/>
                </a:rPr>
                <a:t>激活函數</a:t>
              </a:r>
            </a:p>
          </p:txBody>
        </p:sp>
        <p:cxnSp>
          <p:nvCxnSpPr>
            <p:cNvPr id="32" name="接點: 肘形 31">
              <a:extLst>
                <a:ext uri="{FF2B5EF4-FFF2-40B4-BE49-F238E27FC236}">
                  <a16:creationId xmlns:a16="http://schemas.microsoft.com/office/drawing/2014/main" id="{B5B97839-574F-4560-B677-16D555CE586A}"/>
                </a:ext>
              </a:extLst>
            </p:cNvPr>
            <p:cNvCxnSpPr>
              <a:cxnSpLocks/>
            </p:cNvCxnSpPr>
            <p:nvPr/>
          </p:nvCxnSpPr>
          <p:spPr>
            <a:xfrm>
              <a:off x="2286000" y="3676136"/>
              <a:ext cx="2592318" cy="1505"/>
            </a:xfrm>
            <a:prstGeom prst="bent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接點 49">
              <a:extLst>
                <a:ext uri="{FF2B5EF4-FFF2-40B4-BE49-F238E27FC236}">
                  <a16:creationId xmlns:a16="http://schemas.microsoft.com/office/drawing/2014/main" id="{2FBE6266-B9FE-4DB6-9247-1080D94A75BE}"/>
                </a:ext>
              </a:extLst>
            </p:cNvPr>
            <p:cNvCxnSpPr/>
            <p:nvPr/>
          </p:nvCxnSpPr>
          <p:spPr>
            <a:xfrm>
              <a:off x="2286000" y="3671903"/>
              <a:ext cx="0" cy="12116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56" name="直線接點 55">
              <a:extLst>
                <a:ext uri="{FF2B5EF4-FFF2-40B4-BE49-F238E27FC236}">
                  <a16:creationId xmlns:a16="http://schemas.microsoft.com/office/drawing/2014/main" id="{F9820EC2-F01A-49C5-8E49-FBABA3947A8B}"/>
                </a:ext>
              </a:extLst>
            </p:cNvPr>
            <p:cNvCxnSpPr/>
            <p:nvPr/>
          </p:nvCxnSpPr>
          <p:spPr>
            <a:xfrm>
              <a:off x="3911600" y="3671903"/>
              <a:ext cx="0" cy="12116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57" name="矩形 56">
              <a:extLst>
                <a:ext uri="{FF2B5EF4-FFF2-40B4-BE49-F238E27FC236}">
                  <a16:creationId xmlns:a16="http://schemas.microsoft.com/office/drawing/2014/main" id="{4EE2504B-167D-48F7-B032-DED130FBBE56}"/>
                </a:ext>
              </a:extLst>
            </p:cNvPr>
            <p:cNvSpPr/>
            <p:nvPr/>
          </p:nvSpPr>
          <p:spPr>
            <a:xfrm flipV="1">
              <a:off x="3852694" y="3830726"/>
              <a:ext cx="117812" cy="45719"/>
            </a:xfrm>
            <a:prstGeom prst="rect">
              <a:avLst/>
            </a:prstGeom>
            <a:solidFill>
              <a:srgbClr val="C00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58" name="矩形 57">
              <a:extLst>
                <a:ext uri="{FF2B5EF4-FFF2-40B4-BE49-F238E27FC236}">
                  <a16:creationId xmlns:a16="http://schemas.microsoft.com/office/drawing/2014/main" id="{9D07E3E6-96EE-465C-B750-42A4F338A003}"/>
                </a:ext>
              </a:extLst>
            </p:cNvPr>
            <p:cNvSpPr/>
            <p:nvPr/>
          </p:nvSpPr>
          <p:spPr>
            <a:xfrm flipV="1">
              <a:off x="2227094" y="3830726"/>
              <a:ext cx="117812" cy="45719"/>
            </a:xfrm>
            <a:prstGeom prst="rect">
              <a:avLst/>
            </a:prstGeom>
            <a:solidFill>
              <a:srgbClr val="C00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60" name="Google Shape;1616;p32">
            <a:extLst>
              <a:ext uri="{FF2B5EF4-FFF2-40B4-BE49-F238E27FC236}">
                <a16:creationId xmlns:a16="http://schemas.microsoft.com/office/drawing/2014/main" id="{443D9F26-921D-4395-B1BE-66A1B43C371A}"/>
              </a:ext>
            </a:extLst>
          </p:cNvPr>
          <p:cNvSpPr/>
          <p:nvPr/>
        </p:nvSpPr>
        <p:spPr>
          <a:xfrm>
            <a:off x="4892820" y="0"/>
            <a:ext cx="892500" cy="561300"/>
          </a:xfrm>
          <a:prstGeom prst="rect">
            <a:avLst/>
          </a:prstGeom>
          <a:solidFill>
            <a:srgbClr val="8FB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235;p30">
            <a:hlinkClick r:id="rId8" action="ppaction://hlinksldjump"/>
            <a:extLst>
              <a:ext uri="{FF2B5EF4-FFF2-40B4-BE49-F238E27FC236}">
                <a16:creationId xmlns:a16="http://schemas.microsoft.com/office/drawing/2014/main" id="{9B7B03EB-8365-46E8-BEAC-6632D3D1B4E4}"/>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研究方法</a:t>
            </a:r>
          </a:p>
        </p:txBody>
      </p:sp>
      <p:sp>
        <p:nvSpPr>
          <p:cNvPr id="62" name="Google Shape;236;p30">
            <a:hlinkClick r:id="rId9" action="ppaction://hlinksldjump"/>
            <a:extLst>
              <a:ext uri="{FF2B5EF4-FFF2-40B4-BE49-F238E27FC236}">
                <a16:creationId xmlns:a16="http://schemas.microsoft.com/office/drawing/2014/main" id="{D1E5DFB8-FB14-423C-9370-C0303F572FAC}"/>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文獻探討</a:t>
            </a:r>
          </a:p>
        </p:txBody>
      </p:sp>
      <p:sp>
        <p:nvSpPr>
          <p:cNvPr id="63" name="Google Shape;237;p30">
            <a:hlinkClick r:id="rId10" action="ppaction://hlinksldjump"/>
            <a:extLst>
              <a:ext uri="{FF2B5EF4-FFF2-40B4-BE49-F238E27FC236}">
                <a16:creationId xmlns:a16="http://schemas.microsoft.com/office/drawing/2014/main" id="{A3EC1F0C-FDCB-49DA-A3B8-59157A2B7981}"/>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64" name="Google Shape;239;p30">
            <a:hlinkClick r:id="" action="ppaction://noaction"/>
            <a:extLst>
              <a:ext uri="{FF2B5EF4-FFF2-40B4-BE49-F238E27FC236}">
                <a16:creationId xmlns:a16="http://schemas.microsoft.com/office/drawing/2014/main" id="{30EC0DB6-500D-406B-9A22-7BC902AA91F8}"/>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實驗結果</a:t>
            </a:r>
          </a:p>
        </p:txBody>
      </p:sp>
      <p:sp>
        <p:nvSpPr>
          <p:cNvPr id="65" name="Google Shape;240;p30">
            <a:hlinkClick r:id="" action="ppaction://noaction"/>
            <a:extLst>
              <a:ext uri="{FF2B5EF4-FFF2-40B4-BE49-F238E27FC236}">
                <a16:creationId xmlns:a16="http://schemas.microsoft.com/office/drawing/2014/main" id="{932214C8-18D0-4D4F-84EE-711F0E96BB37}"/>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實驗設計</a:t>
            </a:r>
          </a:p>
        </p:txBody>
      </p:sp>
      <p:sp>
        <p:nvSpPr>
          <p:cNvPr id="66" name="Google Shape;237;p30">
            <a:hlinkClick r:id="rId10" action="ppaction://hlinksldjump"/>
            <a:extLst>
              <a:ext uri="{FF2B5EF4-FFF2-40B4-BE49-F238E27FC236}">
                <a16:creationId xmlns:a16="http://schemas.microsoft.com/office/drawing/2014/main" id="{1EA1370E-24F9-40C9-9B78-3980666C0B7F}"/>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43" name="文字方塊 42">
            <a:extLst>
              <a:ext uri="{FF2B5EF4-FFF2-40B4-BE49-F238E27FC236}">
                <a16:creationId xmlns:a16="http://schemas.microsoft.com/office/drawing/2014/main" id="{7A756578-CCD0-467D-B0CB-B096CD4D58A6}"/>
              </a:ext>
            </a:extLst>
          </p:cNvPr>
          <p:cNvSpPr txBox="1"/>
          <p:nvPr/>
        </p:nvSpPr>
        <p:spPr>
          <a:xfrm>
            <a:off x="8539718" y="4872599"/>
            <a:ext cx="604282" cy="246221"/>
          </a:xfrm>
          <a:prstGeom prst="rect">
            <a:avLst/>
          </a:prstGeom>
          <a:noFill/>
        </p:spPr>
        <p:txBody>
          <a:bodyPr wrap="square" rtlCol="0">
            <a:spAutoFit/>
          </a:bodyPr>
          <a:lstStyle/>
          <a:p>
            <a:pPr algn="ctr"/>
            <a:r>
              <a:rPr lang="en-US" altLang="zh-TW" sz="1000" b="1" dirty="0">
                <a:latin typeface="Times New Roman" panose="02020603050405020304" pitchFamily="18" charset="0"/>
                <a:cs typeface="Times New Roman" panose="02020603050405020304" pitchFamily="18" charset="0"/>
              </a:rPr>
              <a:t>28 / 57</a:t>
            </a:r>
            <a:endParaRPr lang="zh-TW" altLang="en-US" sz="1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3449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3" name="矩形 2">
            <a:extLst>
              <a:ext uri="{FF2B5EF4-FFF2-40B4-BE49-F238E27FC236}">
                <a16:creationId xmlns:a16="http://schemas.microsoft.com/office/drawing/2014/main" id="{4423E5F2-FB2B-B0B2-3F48-00DFC0E50F4B}"/>
              </a:ext>
            </a:extLst>
          </p:cNvPr>
          <p:cNvSpPr/>
          <p:nvPr/>
        </p:nvSpPr>
        <p:spPr>
          <a:xfrm>
            <a:off x="4675270" y="3300004"/>
            <a:ext cx="2922449" cy="193167"/>
          </a:xfrm>
          <a:prstGeom prst="rect">
            <a:avLst/>
          </a:prstGeom>
          <a:solidFill>
            <a:srgbClr val="92D05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rgbClr val="7030A0"/>
              </a:solidFill>
            </a:endParaRPr>
          </a:p>
        </p:txBody>
      </p:sp>
      <p:sp>
        <p:nvSpPr>
          <p:cNvPr id="687" name="Google Shape;687;p43"/>
          <p:cNvSpPr txBox="1">
            <a:spLocks noGrp="1"/>
          </p:cNvSpPr>
          <p:nvPr>
            <p:ph type="subTitle" idx="1"/>
          </p:nvPr>
        </p:nvSpPr>
        <p:spPr>
          <a:xfrm>
            <a:off x="4136094" y="2851075"/>
            <a:ext cx="4000800" cy="870275"/>
          </a:xfrm>
          <a:prstGeom prst="rect">
            <a:avLst/>
          </a:prstGeom>
        </p:spPr>
        <p:txBody>
          <a:bodyPr spcFirstLastPara="1" wrap="square" lIns="91425" tIns="91425" rIns="91425" bIns="91425" anchor="ctr" anchorCtr="0">
            <a:noAutofit/>
          </a:bodyPr>
          <a:lstStyle/>
          <a:p>
            <a:pPr marL="0" indent="0" algn="ctr"/>
            <a:r>
              <a:rPr lang="en-US" altLang="zh-TW" sz="2400" b="1" dirty="0">
                <a:latin typeface="Times New Roman" panose="02020603050405020304" pitchFamily="18" charset="0"/>
                <a:ea typeface="Microsoft JhengHei" panose="020B0604030504040204" pitchFamily="34" charset="-120"/>
                <a:cs typeface="Times New Roman" panose="02020603050405020304" pitchFamily="18" charset="0"/>
              </a:rPr>
              <a:t>Methodology</a:t>
            </a:r>
            <a:endParaRPr lang="en-US" sz="2400" b="1" dirty="0">
              <a:latin typeface="Times New Roman" panose="02020603050405020304" pitchFamily="18" charset="0"/>
              <a:ea typeface="Microsoft JhengHei" panose="020B0604030504040204" pitchFamily="34" charset="-120"/>
              <a:cs typeface="Times New Roman" panose="02020603050405020304" pitchFamily="18" charset="0"/>
            </a:endParaRPr>
          </a:p>
        </p:txBody>
      </p:sp>
      <p:sp>
        <p:nvSpPr>
          <p:cNvPr id="688" name="Google Shape;688;p43"/>
          <p:cNvSpPr txBox="1">
            <a:spLocks noGrp="1"/>
          </p:cNvSpPr>
          <p:nvPr>
            <p:ph type="title"/>
          </p:nvPr>
        </p:nvSpPr>
        <p:spPr>
          <a:xfrm>
            <a:off x="4055777" y="1721851"/>
            <a:ext cx="4000800" cy="105652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dirty="0" err="1">
                <a:latin typeface="Microsoft JhengHei" panose="020B0604030504040204" pitchFamily="34" charset="-120"/>
                <a:ea typeface="Microsoft JhengHei" panose="020B0604030504040204" pitchFamily="34" charset="-120"/>
              </a:rPr>
              <a:t>實驗設計</a:t>
            </a:r>
            <a:endParaRPr sz="7200" dirty="0">
              <a:latin typeface="Microsoft JhengHei" panose="020B0604030504040204" pitchFamily="34" charset="-120"/>
              <a:ea typeface="Microsoft JhengHei" panose="020B0604030504040204" pitchFamily="34" charset="-120"/>
            </a:endParaRPr>
          </a:p>
        </p:txBody>
      </p:sp>
      <p:grpSp>
        <p:nvGrpSpPr>
          <p:cNvPr id="689" name="Google Shape;689;p43"/>
          <p:cNvGrpSpPr/>
          <p:nvPr/>
        </p:nvGrpSpPr>
        <p:grpSpPr>
          <a:xfrm>
            <a:off x="715099" y="1515229"/>
            <a:ext cx="3133446" cy="2113042"/>
            <a:chOff x="529525" y="559475"/>
            <a:chExt cx="2773452" cy="1870279"/>
          </a:xfrm>
        </p:grpSpPr>
        <p:sp>
          <p:nvSpPr>
            <p:cNvPr id="690" name="Google Shape;690;p43"/>
            <p:cNvSpPr/>
            <p:nvPr/>
          </p:nvSpPr>
          <p:spPr>
            <a:xfrm>
              <a:off x="1938431" y="1328879"/>
              <a:ext cx="766516" cy="582190"/>
            </a:xfrm>
            <a:custGeom>
              <a:avLst/>
              <a:gdLst/>
              <a:ahLst/>
              <a:cxnLst/>
              <a:rect l="l" t="t" r="r" b="b"/>
              <a:pathLst>
                <a:path w="7689" h="5840" extrusionOk="0">
                  <a:moveTo>
                    <a:pt x="1" y="1"/>
                  </a:moveTo>
                  <a:lnTo>
                    <a:pt x="1" y="5840"/>
                  </a:lnTo>
                  <a:lnTo>
                    <a:pt x="7688" y="5840"/>
                  </a:lnTo>
                  <a:lnTo>
                    <a:pt x="7688"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691;p43"/>
            <p:cNvSpPr/>
            <p:nvPr/>
          </p:nvSpPr>
          <p:spPr>
            <a:xfrm>
              <a:off x="1913010" y="1299570"/>
              <a:ext cx="817259" cy="97098"/>
            </a:xfrm>
            <a:custGeom>
              <a:avLst/>
              <a:gdLst/>
              <a:ahLst/>
              <a:cxnLst/>
              <a:rect l="l" t="t" r="r" b="b"/>
              <a:pathLst>
                <a:path w="8198" h="974" extrusionOk="0">
                  <a:moveTo>
                    <a:pt x="1" y="0"/>
                  </a:moveTo>
                  <a:lnTo>
                    <a:pt x="1" y="974"/>
                  </a:lnTo>
                  <a:lnTo>
                    <a:pt x="8198" y="974"/>
                  </a:lnTo>
                  <a:lnTo>
                    <a:pt x="8198" y="0"/>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2" name="Google Shape;692;p43"/>
            <p:cNvSpPr/>
            <p:nvPr/>
          </p:nvSpPr>
          <p:spPr>
            <a:xfrm>
              <a:off x="1938431" y="1396568"/>
              <a:ext cx="766516" cy="53234"/>
            </a:xfrm>
            <a:custGeom>
              <a:avLst/>
              <a:gdLst/>
              <a:ahLst/>
              <a:cxnLst/>
              <a:rect l="l" t="t" r="r" b="b"/>
              <a:pathLst>
                <a:path w="7689" h="534" extrusionOk="0">
                  <a:moveTo>
                    <a:pt x="1" y="1"/>
                  </a:moveTo>
                  <a:lnTo>
                    <a:pt x="1" y="534"/>
                  </a:lnTo>
                  <a:lnTo>
                    <a:pt x="7688" y="534"/>
                  </a:lnTo>
                  <a:lnTo>
                    <a:pt x="7688" y="1"/>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 name="Google Shape;693;p43"/>
            <p:cNvSpPr/>
            <p:nvPr/>
          </p:nvSpPr>
          <p:spPr>
            <a:xfrm>
              <a:off x="2288140" y="1299570"/>
              <a:ext cx="67490" cy="611897"/>
            </a:xfrm>
            <a:custGeom>
              <a:avLst/>
              <a:gdLst/>
              <a:ahLst/>
              <a:cxnLst/>
              <a:rect l="l" t="t" r="r" b="b"/>
              <a:pathLst>
                <a:path w="677" h="6138" extrusionOk="0">
                  <a:moveTo>
                    <a:pt x="1" y="0"/>
                  </a:moveTo>
                  <a:lnTo>
                    <a:pt x="1" y="6137"/>
                  </a:lnTo>
                  <a:lnTo>
                    <a:pt x="676" y="6137"/>
                  </a:lnTo>
                  <a:lnTo>
                    <a:pt x="676"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 name="Google Shape;694;p43"/>
            <p:cNvSpPr/>
            <p:nvPr/>
          </p:nvSpPr>
          <p:spPr>
            <a:xfrm>
              <a:off x="2288140" y="1446313"/>
              <a:ext cx="67490" cy="465154"/>
            </a:xfrm>
            <a:custGeom>
              <a:avLst/>
              <a:gdLst/>
              <a:ahLst/>
              <a:cxnLst/>
              <a:rect l="l" t="t" r="r" b="b"/>
              <a:pathLst>
                <a:path w="677" h="4666" extrusionOk="0">
                  <a:moveTo>
                    <a:pt x="1" y="0"/>
                  </a:moveTo>
                  <a:lnTo>
                    <a:pt x="1" y="4665"/>
                  </a:lnTo>
                  <a:lnTo>
                    <a:pt x="676" y="4665"/>
                  </a:lnTo>
                  <a:lnTo>
                    <a:pt x="676"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 name="Google Shape;695;p43"/>
            <p:cNvSpPr/>
            <p:nvPr/>
          </p:nvSpPr>
          <p:spPr>
            <a:xfrm>
              <a:off x="2288140" y="1396568"/>
              <a:ext cx="67490" cy="53234"/>
            </a:xfrm>
            <a:custGeom>
              <a:avLst/>
              <a:gdLst/>
              <a:ahLst/>
              <a:cxnLst/>
              <a:rect l="l" t="t" r="r" b="b"/>
              <a:pathLst>
                <a:path w="677" h="534" extrusionOk="0">
                  <a:moveTo>
                    <a:pt x="1" y="1"/>
                  </a:moveTo>
                  <a:lnTo>
                    <a:pt x="1" y="534"/>
                  </a:lnTo>
                  <a:lnTo>
                    <a:pt x="676" y="534"/>
                  </a:lnTo>
                  <a:lnTo>
                    <a:pt x="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 name="Google Shape;696;p43"/>
            <p:cNvSpPr/>
            <p:nvPr/>
          </p:nvSpPr>
          <p:spPr>
            <a:xfrm>
              <a:off x="1375586" y="596260"/>
              <a:ext cx="938482" cy="847365"/>
            </a:xfrm>
            <a:custGeom>
              <a:avLst/>
              <a:gdLst/>
              <a:ahLst/>
              <a:cxnLst/>
              <a:rect l="l" t="t" r="r" b="b"/>
              <a:pathLst>
                <a:path w="9414" h="8500" extrusionOk="0">
                  <a:moveTo>
                    <a:pt x="6996" y="1"/>
                  </a:moveTo>
                  <a:lnTo>
                    <a:pt x="0" y="3183"/>
                  </a:lnTo>
                  <a:lnTo>
                    <a:pt x="2414" y="8500"/>
                  </a:lnTo>
                  <a:lnTo>
                    <a:pt x="9414" y="5318"/>
                  </a:lnTo>
                  <a:lnTo>
                    <a:pt x="6996"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 name="Google Shape;697;p43"/>
            <p:cNvSpPr/>
            <p:nvPr/>
          </p:nvSpPr>
          <p:spPr>
            <a:xfrm>
              <a:off x="1340396" y="559475"/>
              <a:ext cx="783962" cy="426474"/>
            </a:xfrm>
            <a:custGeom>
              <a:avLst/>
              <a:gdLst/>
              <a:ahLst/>
              <a:cxnLst/>
              <a:rect l="l" t="t" r="r" b="b"/>
              <a:pathLst>
                <a:path w="7864" h="4278" extrusionOk="0">
                  <a:moveTo>
                    <a:pt x="7463" y="1"/>
                  </a:moveTo>
                  <a:lnTo>
                    <a:pt x="0" y="3391"/>
                  </a:lnTo>
                  <a:lnTo>
                    <a:pt x="400" y="4278"/>
                  </a:lnTo>
                  <a:lnTo>
                    <a:pt x="7864" y="884"/>
                  </a:lnTo>
                  <a:lnTo>
                    <a:pt x="7463"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 name="Google Shape;698;p43"/>
            <p:cNvSpPr/>
            <p:nvPr/>
          </p:nvSpPr>
          <p:spPr>
            <a:xfrm>
              <a:off x="1403400" y="658068"/>
              <a:ext cx="719861" cy="365862"/>
            </a:xfrm>
            <a:custGeom>
              <a:avLst/>
              <a:gdLst/>
              <a:ahLst/>
              <a:cxnLst/>
              <a:rect l="l" t="t" r="r" b="b"/>
              <a:pathLst>
                <a:path w="7221" h="3670" extrusionOk="0">
                  <a:moveTo>
                    <a:pt x="7000" y="0"/>
                  </a:moveTo>
                  <a:lnTo>
                    <a:pt x="1884" y="2327"/>
                  </a:lnTo>
                  <a:lnTo>
                    <a:pt x="0" y="3182"/>
                  </a:lnTo>
                  <a:lnTo>
                    <a:pt x="224" y="3669"/>
                  </a:lnTo>
                  <a:lnTo>
                    <a:pt x="7220" y="487"/>
                  </a:lnTo>
                  <a:lnTo>
                    <a:pt x="7000"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 name="Google Shape;699;p43"/>
            <p:cNvSpPr/>
            <p:nvPr/>
          </p:nvSpPr>
          <p:spPr>
            <a:xfrm>
              <a:off x="1681532" y="714791"/>
              <a:ext cx="314622" cy="584482"/>
            </a:xfrm>
            <a:custGeom>
              <a:avLst/>
              <a:gdLst/>
              <a:ahLst/>
              <a:cxnLst/>
              <a:rect l="l" t="t" r="r" b="b"/>
              <a:pathLst>
                <a:path w="3156" h="5863" extrusionOk="0">
                  <a:moveTo>
                    <a:pt x="616" y="0"/>
                  </a:moveTo>
                  <a:lnTo>
                    <a:pt x="0" y="279"/>
                  </a:lnTo>
                  <a:lnTo>
                    <a:pt x="2543" y="5862"/>
                  </a:lnTo>
                  <a:lnTo>
                    <a:pt x="3155" y="5584"/>
                  </a:lnTo>
                  <a:lnTo>
                    <a:pt x="616"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 name="Google Shape;700;p43"/>
            <p:cNvSpPr/>
            <p:nvPr/>
          </p:nvSpPr>
          <p:spPr>
            <a:xfrm>
              <a:off x="1721806" y="802817"/>
              <a:ext cx="83341" cy="76363"/>
            </a:xfrm>
            <a:custGeom>
              <a:avLst/>
              <a:gdLst/>
              <a:ahLst/>
              <a:cxnLst/>
              <a:rect l="l" t="t" r="r" b="b"/>
              <a:pathLst>
                <a:path w="836" h="766" extrusionOk="0">
                  <a:moveTo>
                    <a:pt x="613" y="1"/>
                  </a:moveTo>
                  <a:lnTo>
                    <a:pt x="0" y="279"/>
                  </a:lnTo>
                  <a:lnTo>
                    <a:pt x="220" y="765"/>
                  </a:lnTo>
                  <a:lnTo>
                    <a:pt x="836" y="486"/>
                  </a:lnTo>
                  <a:lnTo>
                    <a:pt x="6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 name="Google Shape;701;p43"/>
            <p:cNvSpPr/>
            <p:nvPr/>
          </p:nvSpPr>
          <p:spPr>
            <a:xfrm>
              <a:off x="1750318" y="2224689"/>
              <a:ext cx="204265" cy="204664"/>
            </a:xfrm>
            <a:custGeom>
              <a:avLst/>
              <a:gdLst/>
              <a:ahLst/>
              <a:cxnLst/>
              <a:rect l="l" t="t" r="r" b="b"/>
              <a:pathLst>
                <a:path w="2049" h="2053" extrusionOk="0">
                  <a:moveTo>
                    <a:pt x="1024" y="1"/>
                  </a:moveTo>
                  <a:cubicBezTo>
                    <a:pt x="456" y="1"/>
                    <a:pt x="1" y="460"/>
                    <a:pt x="1" y="1028"/>
                  </a:cubicBezTo>
                  <a:cubicBezTo>
                    <a:pt x="1" y="1593"/>
                    <a:pt x="456" y="2053"/>
                    <a:pt x="1024" y="2053"/>
                  </a:cubicBezTo>
                  <a:cubicBezTo>
                    <a:pt x="1589" y="2053"/>
                    <a:pt x="2049" y="1593"/>
                    <a:pt x="2049" y="1028"/>
                  </a:cubicBezTo>
                  <a:cubicBezTo>
                    <a:pt x="2049" y="460"/>
                    <a:pt x="1589" y="1"/>
                    <a:pt x="1024"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 name="Google Shape;702;p43"/>
            <p:cNvSpPr/>
            <p:nvPr/>
          </p:nvSpPr>
          <p:spPr>
            <a:xfrm>
              <a:off x="1788299" y="2263069"/>
              <a:ext cx="128002" cy="127902"/>
            </a:xfrm>
            <a:custGeom>
              <a:avLst/>
              <a:gdLst/>
              <a:ahLst/>
              <a:cxnLst/>
              <a:rect l="l" t="t" r="r" b="b"/>
              <a:pathLst>
                <a:path w="1284" h="1283" extrusionOk="0">
                  <a:moveTo>
                    <a:pt x="643" y="0"/>
                  </a:moveTo>
                  <a:cubicBezTo>
                    <a:pt x="290" y="0"/>
                    <a:pt x="0" y="286"/>
                    <a:pt x="0" y="643"/>
                  </a:cubicBezTo>
                  <a:cubicBezTo>
                    <a:pt x="0" y="996"/>
                    <a:pt x="290" y="1283"/>
                    <a:pt x="643" y="1283"/>
                  </a:cubicBezTo>
                  <a:cubicBezTo>
                    <a:pt x="997" y="1283"/>
                    <a:pt x="1284" y="996"/>
                    <a:pt x="1284" y="643"/>
                  </a:cubicBezTo>
                  <a:cubicBezTo>
                    <a:pt x="1284" y="286"/>
                    <a:pt x="997" y="0"/>
                    <a:pt x="643"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 name="Google Shape;703;p43"/>
            <p:cNvSpPr/>
            <p:nvPr/>
          </p:nvSpPr>
          <p:spPr>
            <a:xfrm>
              <a:off x="2307679" y="2224689"/>
              <a:ext cx="204265" cy="204664"/>
            </a:xfrm>
            <a:custGeom>
              <a:avLst/>
              <a:gdLst/>
              <a:ahLst/>
              <a:cxnLst/>
              <a:rect l="l" t="t" r="r" b="b"/>
              <a:pathLst>
                <a:path w="2049" h="2053" extrusionOk="0">
                  <a:moveTo>
                    <a:pt x="1025" y="1"/>
                  </a:moveTo>
                  <a:cubicBezTo>
                    <a:pt x="460" y="1"/>
                    <a:pt x="1" y="460"/>
                    <a:pt x="1" y="1028"/>
                  </a:cubicBezTo>
                  <a:cubicBezTo>
                    <a:pt x="1" y="1593"/>
                    <a:pt x="460" y="2053"/>
                    <a:pt x="1025" y="2053"/>
                  </a:cubicBezTo>
                  <a:cubicBezTo>
                    <a:pt x="1594" y="2053"/>
                    <a:pt x="2049" y="1593"/>
                    <a:pt x="2049" y="1028"/>
                  </a:cubicBezTo>
                  <a:cubicBezTo>
                    <a:pt x="2049" y="460"/>
                    <a:pt x="1594" y="1"/>
                    <a:pt x="1025"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 name="Google Shape;704;p43"/>
            <p:cNvSpPr/>
            <p:nvPr/>
          </p:nvSpPr>
          <p:spPr>
            <a:xfrm>
              <a:off x="2346059" y="2263069"/>
              <a:ext cx="128002" cy="127902"/>
            </a:xfrm>
            <a:custGeom>
              <a:avLst/>
              <a:gdLst/>
              <a:ahLst/>
              <a:cxnLst/>
              <a:rect l="l" t="t" r="r" b="b"/>
              <a:pathLst>
                <a:path w="1284" h="1283" extrusionOk="0">
                  <a:moveTo>
                    <a:pt x="640" y="0"/>
                  </a:moveTo>
                  <a:cubicBezTo>
                    <a:pt x="287" y="0"/>
                    <a:pt x="1" y="286"/>
                    <a:pt x="1" y="643"/>
                  </a:cubicBezTo>
                  <a:cubicBezTo>
                    <a:pt x="1" y="996"/>
                    <a:pt x="287" y="1283"/>
                    <a:pt x="640" y="1283"/>
                  </a:cubicBezTo>
                  <a:cubicBezTo>
                    <a:pt x="993" y="1283"/>
                    <a:pt x="1284" y="996"/>
                    <a:pt x="1284" y="643"/>
                  </a:cubicBezTo>
                  <a:cubicBezTo>
                    <a:pt x="1284" y="286"/>
                    <a:pt x="993" y="0"/>
                    <a:pt x="640"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 name="Google Shape;705;p43"/>
            <p:cNvSpPr/>
            <p:nvPr/>
          </p:nvSpPr>
          <p:spPr>
            <a:xfrm>
              <a:off x="1398315" y="891640"/>
              <a:ext cx="1745472" cy="1349603"/>
            </a:xfrm>
            <a:custGeom>
              <a:avLst/>
              <a:gdLst/>
              <a:ahLst/>
              <a:cxnLst/>
              <a:rect l="l" t="t" r="r" b="b"/>
              <a:pathLst>
                <a:path w="17509" h="13538" extrusionOk="0">
                  <a:moveTo>
                    <a:pt x="15244" y="1593"/>
                  </a:moveTo>
                  <a:lnTo>
                    <a:pt x="14876" y="2911"/>
                  </a:lnTo>
                  <a:lnTo>
                    <a:pt x="754" y="2911"/>
                  </a:lnTo>
                  <a:lnTo>
                    <a:pt x="569" y="1593"/>
                  </a:lnTo>
                  <a:close/>
                  <a:moveTo>
                    <a:pt x="14731" y="3433"/>
                  </a:moveTo>
                  <a:lnTo>
                    <a:pt x="14157" y="5501"/>
                  </a:lnTo>
                  <a:lnTo>
                    <a:pt x="1114" y="5501"/>
                  </a:lnTo>
                  <a:lnTo>
                    <a:pt x="824" y="3433"/>
                  </a:lnTo>
                  <a:close/>
                  <a:moveTo>
                    <a:pt x="14008" y="6023"/>
                  </a:moveTo>
                  <a:lnTo>
                    <a:pt x="13436" y="8091"/>
                  </a:lnTo>
                  <a:lnTo>
                    <a:pt x="1476" y="8091"/>
                  </a:lnTo>
                  <a:lnTo>
                    <a:pt x="1185" y="6023"/>
                  </a:lnTo>
                  <a:close/>
                  <a:moveTo>
                    <a:pt x="13290" y="8612"/>
                  </a:moveTo>
                  <a:lnTo>
                    <a:pt x="13228" y="8829"/>
                  </a:lnTo>
                  <a:lnTo>
                    <a:pt x="13228" y="8833"/>
                  </a:lnTo>
                  <a:cubicBezTo>
                    <a:pt x="13224" y="8840"/>
                    <a:pt x="13219" y="8853"/>
                    <a:pt x="13215" y="8864"/>
                  </a:cubicBezTo>
                  <a:lnTo>
                    <a:pt x="12859" y="10147"/>
                  </a:lnTo>
                  <a:lnTo>
                    <a:pt x="1762" y="10147"/>
                  </a:lnTo>
                  <a:lnTo>
                    <a:pt x="1547" y="8612"/>
                  </a:lnTo>
                  <a:close/>
                  <a:moveTo>
                    <a:pt x="15876" y="0"/>
                  </a:moveTo>
                  <a:cubicBezTo>
                    <a:pt x="15754" y="0"/>
                    <a:pt x="15653" y="79"/>
                    <a:pt x="15621" y="192"/>
                  </a:cubicBezTo>
                  <a:lnTo>
                    <a:pt x="15381" y="1071"/>
                  </a:lnTo>
                  <a:lnTo>
                    <a:pt x="271" y="1071"/>
                  </a:lnTo>
                  <a:cubicBezTo>
                    <a:pt x="196" y="1071"/>
                    <a:pt x="122" y="1107"/>
                    <a:pt x="75" y="1162"/>
                  </a:cubicBezTo>
                  <a:cubicBezTo>
                    <a:pt x="24" y="1220"/>
                    <a:pt x="0" y="1295"/>
                    <a:pt x="12" y="1370"/>
                  </a:cubicBezTo>
                  <a:lnTo>
                    <a:pt x="255" y="3108"/>
                  </a:lnTo>
                  <a:cubicBezTo>
                    <a:pt x="247" y="3127"/>
                    <a:pt x="247" y="3147"/>
                    <a:pt x="247" y="3170"/>
                  </a:cubicBezTo>
                  <a:cubicBezTo>
                    <a:pt x="247" y="3221"/>
                    <a:pt x="259" y="3264"/>
                    <a:pt x="283" y="3304"/>
                  </a:cubicBezTo>
                  <a:lnTo>
                    <a:pt x="589" y="5501"/>
                  </a:lnTo>
                  <a:lnTo>
                    <a:pt x="659" y="6023"/>
                  </a:lnTo>
                  <a:lnTo>
                    <a:pt x="950" y="8091"/>
                  </a:lnTo>
                  <a:lnTo>
                    <a:pt x="1020" y="8612"/>
                  </a:lnTo>
                  <a:lnTo>
                    <a:pt x="1275" y="10441"/>
                  </a:lnTo>
                  <a:cubicBezTo>
                    <a:pt x="1295" y="10571"/>
                    <a:pt x="1405" y="10669"/>
                    <a:pt x="1534" y="10669"/>
                  </a:cubicBezTo>
                  <a:lnTo>
                    <a:pt x="12714" y="10669"/>
                  </a:lnTo>
                  <a:lnTo>
                    <a:pt x="12348" y="11975"/>
                  </a:lnTo>
                  <a:cubicBezTo>
                    <a:pt x="12180" y="12587"/>
                    <a:pt x="11615" y="13015"/>
                    <a:pt x="10979" y="13015"/>
                  </a:cubicBezTo>
                  <a:lnTo>
                    <a:pt x="3010" y="13015"/>
                  </a:lnTo>
                  <a:cubicBezTo>
                    <a:pt x="2865" y="13015"/>
                    <a:pt x="2751" y="13133"/>
                    <a:pt x="2751" y="13279"/>
                  </a:cubicBezTo>
                  <a:cubicBezTo>
                    <a:pt x="2751" y="13420"/>
                    <a:pt x="2865" y="13538"/>
                    <a:pt x="3010" y="13538"/>
                  </a:cubicBezTo>
                  <a:lnTo>
                    <a:pt x="10979" y="13538"/>
                  </a:lnTo>
                  <a:cubicBezTo>
                    <a:pt x="11850" y="13538"/>
                    <a:pt x="12619" y="12953"/>
                    <a:pt x="12851" y="12117"/>
                  </a:cubicBezTo>
                  <a:lnTo>
                    <a:pt x="13298" y="10512"/>
                  </a:lnTo>
                  <a:lnTo>
                    <a:pt x="13298" y="10508"/>
                  </a:lnTo>
                  <a:cubicBezTo>
                    <a:pt x="13302" y="10501"/>
                    <a:pt x="13306" y="10488"/>
                    <a:pt x="13310" y="10477"/>
                  </a:cubicBezTo>
                  <a:lnTo>
                    <a:pt x="13828" y="8612"/>
                  </a:lnTo>
                  <a:lnTo>
                    <a:pt x="13973" y="8091"/>
                  </a:lnTo>
                  <a:lnTo>
                    <a:pt x="14550" y="6023"/>
                  </a:lnTo>
                  <a:lnTo>
                    <a:pt x="14695" y="5501"/>
                  </a:lnTo>
                  <a:lnTo>
                    <a:pt x="15291" y="3362"/>
                  </a:lnTo>
                  <a:lnTo>
                    <a:pt x="15366" y="3100"/>
                  </a:lnTo>
                  <a:lnTo>
                    <a:pt x="15837" y="1401"/>
                  </a:lnTo>
                  <a:cubicBezTo>
                    <a:pt x="15841" y="1393"/>
                    <a:pt x="15841" y="1385"/>
                    <a:pt x="15841" y="1377"/>
                  </a:cubicBezTo>
                  <a:lnTo>
                    <a:pt x="16076" y="526"/>
                  </a:lnTo>
                  <a:lnTo>
                    <a:pt x="17509" y="526"/>
                  </a:lnTo>
                  <a:lnTo>
                    <a:pt x="17509"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 name="Google Shape;706;p43"/>
            <p:cNvSpPr/>
            <p:nvPr/>
          </p:nvSpPr>
          <p:spPr>
            <a:xfrm>
              <a:off x="3095522" y="891640"/>
              <a:ext cx="207455" cy="52437"/>
            </a:xfrm>
            <a:custGeom>
              <a:avLst/>
              <a:gdLst/>
              <a:ahLst/>
              <a:cxnLst/>
              <a:rect l="l" t="t" r="r" b="b"/>
              <a:pathLst>
                <a:path w="2081" h="526" extrusionOk="0">
                  <a:moveTo>
                    <a:pt x="1" y="0"/>
                  </a:moveTo>
                  <a:lnTo>
                    <a:pt x="1" y="526"/>
                  </a:lnTo>
                  <a:lnTo>
                    <a:pt x="1817" y="526"/>
                  </a:lnTo>
                  <a:cubicBezTo>
                    <a:pt x="1962" y="526"/>
                    <a:pt x="2080" y="408"/>
                    <a:pt x="2080" y="263"/>
                  </a:cubicBezTo>
                  <a:cubicBezTo>
                    <a:pt x="2080" y="118"/>
                    <a:pt x="1962" y="0"/>
                    <a:pt x="1817"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 name="Google Shape;707;p43"/>
            <p:cNvSpPr/>
            <p:nvPr/>
          </p:nvSpPr>
          <p:spPr>
            <a:xfrm>
              <a:off x="976930" y="1231482"/>
              <a:ext cx="522376" cy="455882"/>
            </a:xfrm>
            <a:custGeom>
              <a:avLst/>
              <a:gdLst/>
              <a:ahLst/>
              <a:cxnLst/>
              <a:rect l="l" t="t" r="r" b="b"/>
              <a:pathLst>
                <a:path w="5240" h="4573" extrusionOk="0">
                  <a:moveTo>
                    <a:pt x="2661" y="0"/>
                  </a:moveTo>
                  <a:cubicBezTo>
                    <a:pt x="1606" y="0"/>
                    <a:pt x="810" y="797"/>
                    <a:pt x="359" y="2304"/>
                  </a:cubicBezTo>
                  <a:cubicBezTo>
                    <a:pt x="107" y="3144"/>
                    <a:pt x="33" y="3975"/>
                    <a:pt x="9" y="4352"/>
                  </a:cubicBezTo>
                  <a:cubicBezTo>
                    <a:pt x="1" y="4470"/>
                    <a:pt x="60" y="4568"/>
                    <a:pt x="138" y="4573"/>
                  </a:cubicBezTo>
                  <a:cubicBezTo>
                    <a:pt x="209" y="4573"/>
                    <a:pt x="268" y="4493"/>
                    <a:pt x="272" y="4388"/>
                  </a:cubicBezTo>
                  <a:cubicBezTo>
                    <a:pt x="296" y="4039"/>
                    <a:pt x="366" y="3249"/>
                    <a:pt x="602" y="2469"/>
                  </a:cubicBezTo>
                  <a:cubicBezTo>
                    <a:pt x="1009" y="1096"/>
                    <a:pt x="1704" y="401"/>
                    <a:pt x="2661" y="401"/>
                  </a:cubicBezTo>
                  <a:cubicBezTo>
                    <a:pt x="3615" y="401"/>
                    <a:pt x="4294" y="1092"/>
                    <a:pt x="4678" y="2454"/>
                  </a:cubicBezTo>
                  <a:cubicBezTo>
                    <a:pt x="4898" y="3238"/>
                    <a:pt x="4957" y="4031"/>
                    <a:pt x="4968" y="4384"/>
                  </a:cubicBezTo>
                  <a:cubicBezTo>
                    <a:pt x="4977" y="4490"/>
                    <a:pt x="5031" y="4573"/>
                    <a:pt x="5102" y="4573"/>
                  </a:cubicBezTo>
                  <a:cubicBezTo>
                    <a:pt x="5180" y="4573"/>
                    <a:pt x="5240" y="4474"/>
                    <a:pt x="5236" y="4361"/>
                  </a:cubicBezTo>
                  <a:cubicBezTo>
                    <a:pt x="5220" y="3979"/>
                    <a:pt x="5161" y="3148"/>
                    <a:pt x="4926" y="2308"/>
                  </a:cubicBezTo>
                  <a:cubicBezTo>
                    <a:pt x="4502" y="801"/>
                    <a:pt x="3721" y="0"/>
                    <a:pt x="2661"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43"/>
            <p:cNvSpPr/>
            <p:nvPr/>
          </p:nvSpPr>
          <p:spPr>
            <a:xfrm>
              <a:off x="596416" y="1535435"/>
              <a:ext cx="1268655" cy="894319"/>
            </a:xfrm>
            <a:custGeom>
              <a:avLst/>
              <a:gdLst/>
              <a:ahLst/>
              <a:cxnLst/>
              <a:rect l="l" t="t" r="r" b="b"/>
              <a:pathLst>
                <a:path w="12726" h="8971" extrusionOk="0">
                  <a:moveTo>
                    <a:pt x="1170" y="1"/>
                  </a:moveTo>
                  <a:lnTo>
                    <a:pt x="0" y="8971"/>
                  </a:lnTo>
                  <a:lnTo>
                    <a:pt x="12726" y="8971"/>
                  </a:lnTo>
                  <a:lnTo>
                    <a:pt x="11552" y="1"/>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43"/>
            <p:cNvSpPr/>
            <p:nvPr/>
          </p:nvSpPr>
          <p:spPr>
            <a:xfrm>
              <a:off x="529525" y="1535435"/>
              <a:ext cx="1268655" cy="894319"/>
            </a:xfrm>
            <a:custGeom>
              <a:avLst/>
              <a:gdLst/>
              <a:ahLst/>
              <a:cxnLst/>
              <a:rect l="l" t="t" r="r" b="b"/>
              <a:pathLst>
                <a:path w="12726" h="8971" extrusionOk="0">
                  <a:moveTo>
                    <a:pt x="1169" y="1"/>
                  </a:moveTo>
                  <a:lnTo>
                    <a:pt x="1" y="8971"/>
                  </a:lnTo>
                  <a:lnTo>
                    <a:pt x="12725" y="8971"/>
                  </a:lnTo>
                  <a:lnTo>
                    <a:pt x="11552" y="1"/>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43"/>
            <p:cNvSpPr/>
            <p:nvPr/>
          </p:nvSpPr>
          <p:spPr>
            <a:xfrm>
              <a:off x="1367013" y="1573716"/>
              <a:ext cx="81447" cy="85833"/>
            </a:xfrm>
            <a:custGeom>
              <a:avLst/>
              <a:gdLst/>
              <a:ahLst/>
              <a:cxnLst/>
              <a:rect l="l" t="t" r="r" b="b"/>
              <a:pathLst>
                <a:path w="817" h="861" extrusionOk="0">
                  <a:moveTo>
                    <a:pt x="408" y="1"/>
                  </a:moveTo>
                  <a:cubicBezTo>
                    <a:pt x="184" y="1"/>
                    <a:pt x="1" y="193"/>
                    <a:pt x="1" y="433"/>
                  </a:cubicBezTo>
                  <a:cubicBezTo>
                    <a:pt x="1" y="669"/>
                    <a:pt x="184" y="861"/>
                    <a:pt x="408" y="861"/>
                  </a:cubicBezTo>
                  <a:cubicBezTo>
                    <a:pt x="632" y="861"/>
                    <a:pt x="816" y="669"/>
                    <a:pt x="816" y="433"/>
                  </a:cubicBezTo>
                  <a:cubicBezTo>
                    <a:pt x="816" y="193"/>
                    <a:pt x="632" y="1"/>
                    <a:pt x="408"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43"/>
            <p:cNvSpPr/>
            <p:nvPr/>
          </p:nvSpPr>
          <p:spPr>
            <a:xfrm>
              <a:off x="876842" y="1573716"/>
              <a:ext cx="81447" cy="85833"/>
            </a:xfrm>
            <a:custGeom>
              <a:avLst/>
              <a:gdLst/>
              <a:ahLst/>
              <a:cxnLst/>
              <a:rect l="l" t="t" r="r" b="b"/>
              <a:pathLst>
                <a:path w="817" h="861" extrusionOk="0">
                  <a:moveTo>
                    <a:pt x="409" y="1"/>
                  </a:moveTo>
                  <a:cubicBezTo>
                    <a:pt x="185" y="1"/>
                    <a:pt x="1" y="193"/>
                    <a:pt x="1" y="433"/>
                  </a:cubicBezTo>
                  <a:cubicBezTo>
                    <a:pt x="1" y="669"/>
                    <a:pt x="185" y="861"/>
                    <a:pt x="409" y="861"/>
                  </a:cubicBezTo>
                  <a:cubicBezTo>
                    <a:pt x="633" y="861"/>
                    <a:pt x="816" y="669"/>
                    <a:pt x="816" y="433"/>
                  </a:cubicBezTo>
                  <a:cubicBezTo>
                    <a:pt x="816" y="193"/>
                    <a:pt x="633" y="1"/>
                    <a:pt x="409"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43"/>
            <p:cNvSpPr/>
            <p:nvPr/>
          </p:nvSpPr>
          <p:spPr>
            <a:xfrm>
              <a:off x="902362" y="1221712"/>
              <a:ext cx="516793" cy="406935"/>
            </a:xfrm>
            <a:custGeom>
              <a:avLst/>
              <a:gdLst/>
              <a:ahLst/>
              <a:cxnLst/>
              <a:rect l="l" t="t" r="r" b="b"/>
              <a:pathLst>
                <a:path w="5184" h="4082" extrusionOk="0">
                  <a:moveTo>
                    <a:pt x="2628" y="0"/>
                  </a:moveTo>
                  <a:cubicBezTo>
                    <a:pt x="1569" y="0"/>
                    <a:pt x="772" y="797"/>
                    <a:pt x="325" y="2300"/>
                  </a:cubicBezTo>
                  <a:cubicBezTo>
                    <a:pt x="145" y="2905"/>
                    <a:pt x="55" y="3505"/>
                    <a:pt x="8" y="3936"/>
                  </a:cubicBezTo>
                  <a:cubicBezTo>
                    <a:pt x="0" y="4015"/>
                    <a:pt x="62" y="4082"/>
                    <a:pt x="141" y="4082"/>
                  </a:cubicBezTo>
                  <a:cubicBezTo>
                    <a:pt x="212" y="4082"/>
                    <a:pt x="267" y="4030"/>
                    <a:pt x="274" y="3964"/>
                  </a:cubicBezTo>
                  <a:cubicBezTo>
                    <a:pt x="317" y="3564"/>
                    <a:pt x="404" y="3014"/>
                    <a:pt x="565" y="2465"/>
                  </a:cubicBezTo>
                  <a:cubicBezTo>
                    <a:pt x="977" y="1096"/>
                    <a:pt x="1672" y="397"/>
                    <a:pt x="2628" y="397"/>
                  </a:cubicBezTo>
                  <a:cubicBezTo>
                    <a:pt x="3582" y="397"/>
                    <a:pt x="4261" y="1087"/>
                    <a:pt x="4642" y="2453"/>
                  </a:cubicBezTo>
                  <a:cubicBezTo>
                    <a:pt x="4798" y="3003"/>
                    <a:pt x="4874" y="3556"/>
                    <a:pt x="4908" y="3960"/>
                  </a:cubicBezTo>
                  <a:cubicBezTo>
                    <a:pt x="4916" y="4030"/>
                    <a:pt x="4971" y="4082"/>
                    <a:pt x="5042" y="4082"/>
                  </a:cubicBezTo>
                  <a:cubicBezTo>
                    <a:pt x="5120" y="4082"/>
                    <a:pt x="5183" y="4015"/>
                    <a:pt x="5175" y="3936"/>
                  </a:cubicBezTo>
                  <a:cubicBezTo>
                    <a:pt x="5140" y="3508"/>
                    <a:pt x="5062" y="2912"/>
                    <a:pt x="4889" y="2308"/>
                  </a:cubicBezTo>
                  <a:cubicBezTo>
                    <a:pt x="4469" y="797"/>
                    <a:pt x="3684" y="0"/>
                    <a:pt x="2628"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 name="圖片 1">
            <a:extLst>
              <a:ext uri="{FF2B5EF4-FFF2-40B4-BE49-F238E27FC236}">
                <a16:creationId xmlns:a16="http://schemas.microsoft.com/office/drawing/2014/main" id="{761ACBB5-B68E-8DA2-260C-F38988FFC7C1}"/>
              </a:ext>
            </a:extLst>
          </p:cNvPr>
          <p:cNvPicPr>
            <a:picLocks noChangeAspect="1"/>
          </p:cNvPicPr>
          <p:nvPr/>
        </p:nvPicPr>
        <p:blipFill>
          <a:blip r:embed="rId3"/>
          <a:stretch>
            <a:fillRect/>
          </a:stretch>
        </p:blipFill>
        <p:spPr>
          <a:xfrm>
            <a:off x="1235462" y="2989717"/>
            <a:ext cx="393617" cy="393617"/>
          </a:xfrm>
          <a:prstGeom prst="rect">
            <a:avLst/>
          </a:prstGeom>
        </p:spPr>
      </p:pic>
    </p:spTree>
    <p:extLst>
      <p:ext uri="{BB962C8B-B14F-4D97-AF65-F5344CB8AC3E}">
        <p14:creationId xmlns:p14="http://schemas.microsoft.com/office/powerpoint/2010/main" val="1461852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3" name="矩形 2">
            <a:extLst>
              <a:ext uri="{FF2B5EF4-FFF2-40B4-BE49-F238E27FC236}">
                <a16:creationId xmlns:a16="http://schemas.microsoft.com/office/drawing/2014/main" id="{4423E5F2-FB2B-B0B2-3F48-00DFC0E50F4B}"/>
              </a:ext>
            </a:extLst>
          </p:cNvPr>
          <p:cNvSpPr/>
          <p:nvPr/>
        </p:nvSpPr>
        <p:spPr>
          <a:xfrm>
            <a:off x="4675270" y="3300004"/>
            <a:ext cx="2922449" cy="193167"/>
          </a:xfrm>
          <a:prstGeom prst="rect">
            <a:avLst/>
          </a:prstGeom>
          <a:solidFill>
            <a:schemeClr val="tx2">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687" name="Google Shape;687;p43"/>
          <p:cNvSpPr txBox="1">
            <a:spLocks noGrp="1"/>
          </p:cNvSpPr>
          <p:nvPr>
            <p:ph type="subTitle" idx="1"/>
          </p:nvPr>
        </p:nvSpPr>
        <p:spPr>
          <a:xfrm>
            <a:off x="4136094" y="2851075"/>
            <a:ext cx="4000800" cy="8702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dirty="0">
                <a:latin typeface="Times New Roman" panose="02020603050405020304" pitchFamily="18" charset="0"/>
                <a:ea typeface="Microsoft JhengHei" panose="020B0604030504040204" pitchFamily="34" charset="-120"/>
                <a:cs typeface="Times New Roman" panose="02020603050405020304" pitchFamily="18" charset="0"/>
              </a:rPr>
              <a:t>Introduction</a:t>
            </a:r>
            <a:endParaRPr sz="2400" b="1" dirty="0">
              <a:latin typeface="Times New Roman" panose="02020603050405020304" pitchFamily="18" charset="0"/>
              <a:ea typeface="Microsoft JhengHei" panose="020B0604030504040204" pitchFamily="34" charset="-120"/>
              <a:cs typeface="Times New Roman" panose="02020603050405020304" pitchFamily="18" charset="0"/>
            </a:endParaRPr>
          </a:p>
        </p:txBody>
      </p:sp>
      <p:sp>
        <p:nvSpPr>
          <p:cNvPr id="688" name="Google Shape;688;p43"/>
          <p:cNvSpPr txBox="1">
            <a:spLocks noGrp="1"/>
          </p:cNvSpPr>
          <p:nvPr>
            <p:ph type="title"/>
          </p:nvPr>
        </p:nvSpPr>
        <p:spPr>
          <a:xfrm>
            <a:off x="4055777" y="1721851"/>
            <a:ext cx="4000800" cy="105652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sz="8800" dirty="0">
                <a:latin typeface="Microsoft JhengHei" panose="020B0604030504040204" pitchFamily="34" charset="-120"/>
                <a:ea typeface="Microsoft JhengHei" panose="020B0604030504040204" pitchFamily="34" charset="-120"/>
              </a:rPr>
              <a:t>緒論</a:t>
            </a:r>
            <a:endParaRPr sz="8800" dirty="0">
              <a:latin typeface="Microsoft JhengHei" panose="020B0604030504040204" pitchFamily="34" charset="-120"/>
              <a:ea typeface="Microsoft JhengHei" panose="020B0604030504040204" pitchFamily="34" charset="-120"/>
            </a:endParaRPr>
          </a:p>
        </p:txBody>
      </p:sp>
      <p:grpSp>
        <p:nvGrpSpPr>
          <p:cNvPr id="689" name="Google Shape;689;p43"/>
          <p:cNvGrpSpPr/>
          <p:nvPr/>
        </p:nvGrpSpPr>
        <p:grpSpPr>
          <a:xfrm>
            <a:off x="715099" y="1515229"/>
            <a:ext cx="3133446" cy="2113042"/>
            <a:chOff x="529525" y="559475"/>
            <a:chExt cx="2773452" cy="1870279"/>
          </a:xfrm>
        </p:grpSpPr>
        <p:sp>
          <p:nvSpPr>
            <p:cNvPr id="690" name="Google Shape;690;p43"/>
            <p:cNvSpPr/>
            <p:nvPr/>
          </p:nvSpPr>
          <p:spPr>
            <a:xfrm>
              <a:off x="1938431" y="1328879"/>
              <a:ext cx="766516" cy="582190"/>
            </a:xfrm>
            <a:custGeom>
              <a:avLst/>
              <a:gdLst/>
              <a:ahLst/>
              <a:cxnLst/>
              <a:rect l="l" t="t" r="r" b="b"/>
              <a:pathLst>
                <a:path w="7689" h="5840" extrusionOk="0">
                  <a:moveTo>
                    <a:pt x="1" y="1"/>
                  </a:moveTo>
                  <a:lnTo>
                    <a:pt x="1" y="5840"/>
                  </a:lnTo>
                  <a:lnTo>
                    <a:pt x="7688" y="5840"/>
                  </a:lnTo>
                  <a:lnTo>
                    <a:pt x="7688"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691;p43"/>
            <p:cNvSpPr/>
            <p:nvPr/>
          </p:nvSpPr>
          <p:spPr>
            <a:xfrm>
              <a:off x="1913010" y="1299570"/>
              <a:ext cx="817259" cy="97098"/>
            </a:xfrm>
            <a:custGeom>
              <a:avLst/>
              <a:gdLst/>
              <a:ahLst/>
              <a:cxnLst/>
              <a:rect l="l" t="t" r="r" b="b"/>
              <a:pathLst>
                <a:path w="8198" h="974" extrusionOk="0">
                  <a:moveTo>
                    <a:pt x="1" y="0"/>
                  </a:moveTo>
                  <a:lnTo>
                    <a:pt x="1" y="974"/>
                  </a:lnTo>
                  <a:lnTo>
                    <a:pt x="8198" y="974"/>
                  </a:lnTo>
                  <a:lnTo>
                    <a:pt x="8198" y="0"/>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2" name="Google Shape;692;p43"/>
            <p:cNvSpPr/>
            <p:nvPr/>
          </p:nvSpPr>
          <p:spPr>
            <a:xfrm>
              <a:off x="1938431" y="1396568"/>
              <a:ext cx="766516" cy="53234"/>
            </a:xfrm>
            <a:custGeom>
              <a:avLst/>
              <a:gdLst/>
              <a:ahLst/>
              <a:cxnLst/>
              <a:rect l="l" t="t" r="r" b="b"/>
              <a:pathLst>
                <a:path w="7689" h="534" extrusionOk="0">
                  <a:moveTo>
                    <a:pt x="1" y="1"/>
                  </a:moveTo>
                  <a:lnTo>
                    <a:pt x="1" y="534"/>
                  </a:lnTo>
                  <a:lnTo>
                    <a:pt x="7688" y="534"/>
                  </a:lnTo>
                  <a:lnTo>
                    <a:pt x="7688" y="1"/>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 name="Google Shape;693;p43"/>
            <p:cNvSpPr/>
            <p:nvPr/>
          </p:nvSpPr>
          <p:spPr>
            <a:xfrm>
              <a:off x="2288140" y="1299570"/>
              <a:ext cx="67490" cy="611897"/>
            </a:xfrm>
            <a:custGeom>
              <a:avLst/>
              <a:gdLst/>
              <a:ahLst/>
              <a:cxnLst/>
              <a:rect l="l" t="t" r="r" b="b"/>
              <a:pathLst>
                <a:path w="677" h="6138" extrusionOk="0">
                  <a:moveTo>
                    <a:pt x="1" y="0"/>
                  </a:moveTo>
                  <a:lnTo>
                    <a:pt x="1" y="6137"/>
                  </a:lnTo>
                  <a:lnTo>
                    <a:pt x="676" y="6137"/>
                  </a:lnTo>
                  <a:lnTo>
                    <a:pt x="676"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 name="Google Shape;694;p43"/>
            <p:cNvSpPr/>
            <p:nvPr/>
          </p:nvSpPr>
          <p:spPr>
            <a:xfrm>
              <a:off x="2288140" y="1446313"/>
              <a:ext cx="67490" cy="465154"/>
            </a:xfrm>
            <a:custGeom>
              <a:avLst/>
              <a:gdLst/>
              <a:ahLst/>
              <a:cxnLst/>
              <a:rect l="l" t="t" r="r" b="b"/>
              <a:pathLst>
                <a:path w="677" h="4666" extrusionOk="0">
                  <a:moveTo>
                    <a:pt x="1" y="0"/>
                  </a:moveTo>
                  <a:lnTo>
                    <a:pt x="1" y="4665"/>
                  </a:lnTo>
                  <a:lnTo>
                    <a:pt x="676" y="4665"/>
                  </a:lnTo>
                  <a:lnTo>
                    <a:pt x="676"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 name="Google Shape;695;p43"/>
            <p:cNvSpPr/>
            <p:nvPr/>
          </p:nvSpPr>
          <p:spPr>
            <a:xfrm>
              <a:off x="2288140" y="1396568"/>
              <a:ext cx="67490" cy="53234"/>
            </a:xfrm>
            <a:custGeom>
              <a:avLst/>
              <a:gdLst/>
              <a:ahLst/>
              <a:cxnLst/>
              <a:rect l="l" t="t" r="r" b="b"/>
              <a:pathLst>
                <a:path w="677" h="534" extrusionOk="0">
                  <a:moveTo>
                    <a:pt x="1" y="1"/>
                  </a:moveTo>
                  <a:lnTo>
                    <a:pt x="1" y="534"/>
                  </a:lnTo>
                  <a:lnTo>
                    <a:pt x="676" y="534"/>
                  </a:lnTo>
                  <a:lnTo>
                    <a:pt x="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 name="Google Shape;696;p43"/>
            <p:cNvSpPr/>
            <p:nvPr/>
          </p:nvSpPr>
          <p:spPr>
            <a:xfrm>
              <a:off x="1375586" y="596260"/>
              <a:ext cx="938482" cy="847365"/>
            </a:xfrm>
            <a:custGeom>
              <a:avLst/>
              <a:gdLst/>
              <a:ahLst/>
              <a:cxnLst/>
              <a:rect l="l" t="t" r="r" b="b"/>
              <a:pathLst>
                <a:path w="9414" h="8500" extrusionOk="0">
                  <a:moveTo>
                    <a:pt x="6996" y="1"/>
                  </a:moveTo>
                  <a:lnTo>
                    <a:pt x="0" y="3183"/>
                  </a:lnTo>
                  <a:lnTo>
                    <a:pt x="2414" y="8500"/>
                  </a:lnTo>
                  <a:lnTo>
                    <a:pt x="9414" y="5318"/>
                  </a:lnTo>
                  <a:lnTo>
                    <a:pt x="6996"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 name="Google Shape;697;p43"/>
            <p:cNvSpPr/>
            <p:nvPr/>
          </p:nvSpPr>
          <p:spPr>
            <a:xfrm>
              <a:off x="1340396" y="559475"/>
              <a:ext cx="783962" cy="426474"/>
            </a:xfrm>
            <a:custGeom>
              <a:avLst/>
              <a:gdLst/>
              <a:ahLst/>
              <a:cxnLst/>
              <a:rect l="l" t="t" r="r" b="b"/>
              <a:pathLst>
                <a:path w="7864" h="4278" extrusionOk="0">
                  <a:moveTo>
                    <a:pt x="7463" y="1"/>
                  </a:moveTo>
                  <a:lnTo>
                    <a:pt x="0" y="3391"/>
                  </a:lnTo>
                  <a:lnTo>
                    <a:pt x="400" y="4278"/>
                  </a:lnTo>
                  <a:lnTo>
                    <a:pt x="7864" y="884"/>
                  </a:lnTo>
                  <a:lnTo>
                    <a:pt x="7463"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 name="Google Shape;698;p43"/>
            <p:cNvSpPr/>
            <p:nvPr/>
          </p:nvSpPr>
          <p:spPr>
            <a:xfrm>
              <a:off x="1403400" y="658068"/>
              <a:ext cx="719861" cy="365862"/>
            </a:xfrm>
            <a:custGeom>
              <a:avLst/>
              <a:gdLst/>
              <a:ahLst/>
              <a:cxnLst/>
              <a:rect l="l" t="t" r="r" b="b"/>
              <a:pathLst>
                <a:path w="7221" h="3670" extrusionOk="0">
                  <a:moveTo>
                    <a:pt x="7000" y="0"/>
                  </a:moveTo>
                  <a:lnTo>
                    <a:pt x="1884" y="2327"/>
                  </a:lnTo>
                  <a:lnTo>
                    <a:pt x="0" y="3182"/>
                  </a:lnTo>
                  <a:lnTo>
                    <a:pt x="224" y="3669"/>
                  </a:lnTo>
                  <a:lnTo>
                    <a:pt x="7220" y="487"/>
                  </a:lnTo>
                  <a:lnTo>
                    <a:pt x="7000"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 name="Google Shape;699;p43"/>
            <p:cNvSpPr/>
            <p:nvPr/>
          </p:nvSpPr>
          <p:spPr>
            <a:xfrm>
              <a:off x="1681532" y="714791"/>
              <a:ext cx="314622" cy="584482"/>
            </a:xfrm>
            <a:custGeom>
              <a:avLst/>
              <a:gdLst/>
              <a:ahLst/>
              <a:cxnLst/>
              <a:rect l="l" t="t" r="r" b="b"/>
              <a:pathLst>
                <a:path w="3156" h="5863" extrusionOk="0">
                  <a:moveTo>
                    <a:pt x="616" y="0"/>
                  </a:moveTo>
                  <a:lnTo>
                    <a:pt x="0" y="279"/>
                  </a:lnTo>
                  <a:lnTo>
                    <a:pt x="2543" y="5862"/>
                  </a:lnTo>
                  <a:lnTo>
                    <a:pt x="3155" y="5584"/>
                  </a:lnTo>
                  <a:lnTo>
                    <a:pt x="616"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 name="Google Shape;700;p43"/>
            <p:cNvSpPr/>
            <p:nvPr/>
          </p:nvSpPr>
          <p:spPr>
            <a:xfrm>
              <a:off x="1721806" y="802817"/>
              <a:ext cx="83341" cy="76363"/>
            </a:xfrm>
            <a:custGeom>
              <a:avLst/>
              <a:gdLst/>
              <a:ahLst/>
              <a:cxnLst/>
              <a:rect l="l" t="t" r="r" b="b"/>
              <a:pathLst>
                <a:path w="836" h="766" extrusionOk="0">
                  <a:moveTo>
                    <a:pt x="613" y="1"/>
                  </a:moveTo>
                  <a:lnTo>
                    <a:pt x="0" y="279"/>
                  </a:lnTo>
                  <a:lnTo>
                    <a:pt x="220" y="765"/>
                  </a:lnTo>
                  <a:lnTo>
                    <a:pt x="836" y="486"/>
                  </a:lnTo>
                  <a:lnTo>
                    <a:pt x="6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 name="Google Shape;701;p43"/>
            <p:cNvSpPr/>
            <p:nvPr/>
          </p:nvSpPr>
          <p:spPr>
            <a:xfrm>
              <a:off x="1750318" y="2224689"/>
              <a:ext cx="204265" cy="204664"/>
            </a:xfrm>
            <a:custGeom>
              <a:avLst/>
              <a:gdLst/>
              <a:ahLst/>
              <a:cxnLst/>
              <a:rect l="l" t="t" r="r" b="b"/>
              <a:pathLst>
                <a:path w="2049" h="2053" extrusionOk="0">
                  <a:moveTo>
                    <a:pt x="1024" y="1"/>
                  </a:moveTo>
                  <a:cubicBezTo>
                    <a:pt x="456" y="1"/>
                    <a:pt x="1" y="460"/>
                    <a:pt x="1" y="1028"/>
                  </a:cubicBezTo>
                  <a:cubicBezTo>
                    <a:pt x="1" y="1593"/>
                    <a:pt x="456" y="2053"/>
                    <a:pt x="1024" y="2053"/>
                  </a:cubicBezTo>
                  <a:cubicBezTo>
                    <a:pt x="1589" y="2053"/>
                    <a:pt x="2049" y="1593"/>
                    <a:pt x="2049" y="1028"/>
                  </a:cubicBezTo>
                  <a:cubicBezTo>
                    <a:pt x="2049" y="460"/>
                    <a:pt x="1589" y="1"/>
                    <a:pt x="1024"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 name="Google Shape;702;p43"/>
            <p:cNvSpPr/>
            <p:nvPr/>
          </p:nvSpPr>
          <p:spPr>
            <a:xfrm>
              <a:off x="1788299" y="2263069"/>
              <a:ext cx="128002" cy="127902"/>
            </a:xfrm>
            <a:custGeom>
              <a:avLst/>
              <a:gdLst/>
              <a:ahLst/>
              <a:cxnLst/>
              <a:rect l="l" t="t" r="r" b="b"/>
              <a:pathLst>
                <a:path w="1284" h="1283" extrusionOk="0">
                  <a:moveTo>
                    <a:pt x="643" y="0"/>
                  </a:moveTo>
                  <a:cubicBezTo>
                    <a:pt x="290" y="0"/>
                    <a:pt x="0" y="286"/>
                    <a:pt x="0" y="643"/>
                  </a:cubicBezTo>
                  <a:cubicBezTo>
                    <a:pt x="0" y="996"/>
                    <a:pt x="290" y="1283"/>
                    <a:pt x="643" y="1283"/>
                  </a:cubicBezTo>
                  <a:cubicBezTo>
                    <a:pt x="997" y="1283"/>
                    <a:pt x="1284" y="996"/>
                    <a:pt x="1284" y="643"/>
                  </a:cubicBezTo>
                  <a:cubicBezTo>
                    <a:pt x="1284" y="286"/>
                    <a:pt x="997" y="0"/>
                    <a:pt x="643"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 name="Google Shape;703;p43"/>
            <p:cNvSpPr/>
            <p:nvPr/>
          </p:nvSpPr>
          <p:spPr>
            <a:xfrm>
              <a:off x="2307679" y="2224689"/>
              <a:ext cx="204265" cy="204664"/>
            </a:xfrm>
            <a:custGeom>
              <a:avLst/>
              <a:gdLst/>
              <a:ahLst/>
              <a:cxnLst/>
              <a:rect l="l" t="t" r="r" b="b"/>
              <a:pathLst>
                <a:path w="2049" h="2053" extrusionOk="0">
                  <a:moveTo>
                    <a:pt x="1025" y="1"/>
                  </a:moveTo>
                  <a:cubicBezTo>
                    <a:pt x="460" y="1"/>
                    <a:pt x="1" y="460"/>
                    <a:pt x="1" y="1028"/>
                  </a:cubicBezTo>
                  <a:cubicBezTo>
                    <a:pt x="1" y="1593"/>
                    <a:pt x="460" y="2053"/>
                    <a:pt x="1025" y="2053"/>
                  </a:cubicBezTo>
                  <a:cubicBezTo>
                    <a:pt x="1594" y="2053"/>
                    <a:pt x="2049" y="1593"/>
                    <a:pt x="2049" y="1028"/>
                  </a:cubicBezTo>
                  <a:cubicBezTo>
                    <a:pt x="2049" y="460"/>
                    <a:pt x="1594" y="1"/>
                    <a:pt x="1025"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 name="Google Shape;704;p43"/>
            <p:cNvSpPr/>
            <p:nvPr/>
          </p:nvSpPr>
          <p:spPr>
            <a:xfrm>
              <a:off x="2346059" y="2263069"/>
              <a:ext cx="128002" cy="127902"/>
            </a:xfrm>
            <a:custGeom>
              <a:avLst/>
              <a:gdLst/>
              <a:ahLst/>
              <a:cxnLst/>
              <a:rect l="l" t="t" r="r" b="b"/>
              <a:pathLst>
                <a:path w="1284" h="1283" extrusionOk="0">
                  <a:moveTo>
                    <a:pt x="640" y="0"/>
                  </a:moveTo>
                  <a:cubicBezTo>
                    <a:pt x="287" y="0"/>
                    <a:pt x="1" y="286"/>
                    <a:pt x="1" y="643"/>
                  </a:cubicBezTo>
                  <a:cubicBezTo>
                    <a:pt x="1" y="996"/>
                    <a:pt x="287" y="1283"/>
                    <a:pt x="640" y="1283"/>
                  </a:cubicBezTo>
                  <a:cubicBezTo>
                    <a:pt x="993" y="1283"/>
                    <a:pt x="1284" y="996"/>
                    <a:pt x="1284" y="643"/>
                  </a:cubicBezTo>
                  <a:cubicBezTo>
                    <a:pt x="1284" y="286"/>
                    <a:pt x="993" y="0"/>
                    <a:pt x="640"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 name="Google Shape;705;p43"/>
            <p:cNvSpPr/>
            <p:nvPr/>
          </p:nvSpPr>
          <p:spPr>
            <a:xfrm>
              <a:off x="1398315" y="891640"/>
              <a:ext cx="1745472" cy="1349603"/>
            </a:xfrm>
            <a:custGeom>
              <a:avLst/>
              <a:gdLst/>
              <a:ahLst/>
              <a:cxnLst/>
              <a:rect l="l" t="t" r="r" b="b"/>
              <a:pathLst>
                <a:path w="17509" h="13538" extrusionOk="0">
                  <a:moveTo>
                    <a:pt x="15244" y="1593"/>
                  </a:moveTo>
                  <a:lnTo>
                    <a:pt x="14876" y="2911"/>
                  </a:lnTo>
                  <a:lnTo>
                    <a:pt x="754" y="2911"/>
                  </a:lnTo>
                  <a:lnTo>
                    <a:pt x="569" y="1593"/>
                  </a:lnTo>
                  <a:close/>
                  <a:moveTo>
                    <a:pt x="14731" y="3433"/>
                  </a:moveTo>
                  <a:lnTo>
                    <a:pt x="14157" y="5501"/>
                  </a:lnTo>
                  <a:lnTo>
                    <a:pt x="1114" y="5501"/>
                  </a:lnTo>
                  <a:lnTo>
                    <a:pt x="824" y="3433"/>
                  </a:lnTo>
                  <a:close/>
                  <a:moveTo>
                    <a:pt x="14008" y="6023"/>
                  </a:moveTo>
                  <a:lnTo>
                    <a:pt x="13436" y="8091"/>
                  </a:lnTo>
                  <a:lnTo>
                    <a:pt x="1476" y="8091"/>
                  </a:lnTo>
                  <a:lnTo>
                    <a:pt x="1185" y="6023"/>
                  </a:lnTo>
                  <a:close/>
                  <a:moveTo>
                    <a:pt x="13290" y="8612"/>
                  </a:moveTo>
                  <a:lnTo>
                    <a:pt x="13228" y="8829"/>
                  </a:lnTo>
                  <a:lnTo>
                    <a:pt x="13228" y="8833"/>
                  </a:lnTo>
                  <a:cubicBezTo>
                    <a:pt x="13224" y="8840"/>
                    <a:pt x="13219" y="8853"/>
                    <a:pt x="13215" y="8864"/>
                  </a:cubicBezTo>
                  <a:lnTo>
                    <a:pt x="12859" y="10147"/>
                  </a:lnTo>
                  <a:lnTo>
                    <a:pt x="1762" y="10147"/>
                  </a:lnTo>
                  <a:lnTo>
                    <a:pt x="1547" y="8612"/>
                  </a:lnTo>
                  <a:close/>
                  <a:moveTo>
                    <a:pt x="15876" y="0"/>
                  </a:moveTo>
                  <a:cubicBezTo>
                    <a:pt x="15754" y="0"/>
                    <a:pt x="15653" y="79"/>
                    <a:pt x="15621" y="192"/>
                  </a:cubicBezTo>
                  <a:lnTo>
                    <a:pt x="15381" y="1071"/>
                  </a:lnTo>
                  <a:lnTo>
                    <a:pt x="271" y="1071"/>
                  </a:lnTo>
                  <a:cubicBezTo>
                    <a:pt x="196" y="1071"/>
                    <a:pt x="122" y="1107"/>
                    <a:pt x="75" y="1162"/>
                  </a:cubicBezTo>
                  <a:cubicBezTo>
                    <a:pt x="24" y="1220"/>
                    <a:pt x="0" y="1295"/>
                    <a:pt x="12" y="1370"/>
                  </a:cubicBezTo>
                  <a:lnTo>
                    <a:pt x="255" y="3108"/>
                  </a:lnTo>
                  <a:cubicBezTo>
                    <a:pt x="247" y="3127"/>
                    <a:pt x="247" y="3147"/>
                    <a:pt x="247" y="3170"/>
                  </a:cubicBezTo>
                  <a:cubicBezTo>
                    <a:pt x="247" y="3221"/>
                    <a:pt x="259" y="3264"/>
                    <a:pt x="283" y="3304"/>
                  </a:cubicBezTo>
                  <a:lnTo>
                    <a:pt x="589" y="5501"/>
                  </a:lnTo>
                  <a:lnTo>
                    <a:pt x="659" y="6023"/>
                  </a:lnTo>
                  <a:lnTo>
                    <a:pt x="950" y="8091"/>
                  </a:lnTo>
                  <a:lnTo>
                    <a:pt x="1020" y="8612"/>
                  </a:lnTo>
                  <a:lnTo>
                    <a:pt x="1275" y="10441"/>
                  </a:lnTo>
                  <a:cubicBezTo>
                    <a:pt x="1295" y="10571"/>
                    <a:pt x="1405" y="10669"/>
                    <a:pt x="1534" y="10669"/>
                  </a:cubicBezTo>
                  <a:lnTo>
                    <a:pt x="12714" y="10669"/>
                  </a:lnTo>
                  <a:lnTo>
                    <a:pt x="12348" y="11975"/>
                  </a:lnTo>
                  <a:cubicBezTo>
                    <a:pt x="12180" y="12587"/>
                    <a:pt x="11615" y="13015"/>
                    <a:pt x="10979" y="13015"/>
                  </a:cubicBezTo>
                  <a:lnTo>
                    <a:pt x="3010" y="13015"/>
                  </a:lnTo>
                  <a:cubicBezTo>
                    <a:pt x="2865" y="13015"/>
                    <a:pt x="2751" y="13133"/>
                    <a:pt x="2751" y="13279"/>
                  </a:cubicBezTo>
                  <a:cubicBezTo>
                    <a:pt x="2751" y="13420"/>
                    <a:pt x="2865" y="13538"/>
                    <a:pt x="3010" y="13538"/>
                  </a:cubicBezTo>
                  <a:lnTo>
                    <a:pt x="10979" y="13538"/>
                  </a:lnTo>
                  <a:cubicBezTo>
                    <a:pt x="11850" y="13538"/>
                    <a:pt x="12619" y="12953"/>
                    <a:pt x="12851" y="12117"/>
                  </a:cubicBezTo>
                  <a:lnTo>
                    <a:pt x="13298" y="10512"/>
                  </a:lnTo>
                  <a:lnTo>
                    <a:pt x="13298" y="10508"/>
                  </a:lnTo>
                  <a:cubicBezTo>
                    <a:pt x="13302" y="10501"/>
                    <a:pt x="13306" y="10488"/>
                    <a:pt x="13310" y="10477"/>
                  </a:cubicBezTo>
                  <a:lnTo>
                    <a:pt x="13828" y="8612"/>
                  </a:lnTo>
                  <a:lnTo>
                    <a:pt x="13973" y="8091"/>
                  </a:lnTo>
                  <a:lnTo>
                    <a:pt x="14550" y="6023"/>
                  </a:lnTo>
                  <a:lnTo>
                    <a:pt x="14695" y="5501"/>
                  </a:lnTo>
                  <a:lnTo>
                    <a:pt x="15291" y="3362"/>
                  </a:lnTo>
                  <a:lnTo>
                    <a:pt x="15366" y="3100"/>
                  </a:lnTo>
                  <a:lnTo>
                    <a:pt x="15837" y="1401"/>
                  </a:lnTo>
                  <a:cubicBezTo>
                    <a:pt x="15841" y="1393"/>
                    <a:pt x="15841" y="1385"/>
                    <a:pt x="15841" y="1377"/>
                  </a:cubicBezTo>
                  <a:lnTo>
                    <a:pt x="16076" y="526"/>
                  </a:lnTo>
                  <a:lnTo>
                    <a:pt x="17509" y="526"/>
                  </a:lnTo>
                  <a:lnTo>
                    <a:pt x="17509"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 name="Google Shape;706;p43"/>
            <p:cNvSpPr/>
            <p:nvPr/>
          </p:nvSpPr>
          <p:spPr>
            <a:xfrm>
              <a:off x="3095522" y="891640"/>
              <a:ext cx="207455" cy="52437"/>
            </a:xfrm>
            <a:custGeom>
              <a:avLst/>
              <a:gdLst/>
              <a:ahLst/>
              <a:cxnLst/>
              <a:rect l="l" t="t" r="r" b="b"/>
              <a:pathLst>
                <a:path w="2081" h="526" extrusionOk="0">
                  <a:moveTo>
                    <a:pt x="1" y="0"/>
                  </a:moveTo>
                  <a:lnTo>
                    <a:pt x="1" y="526"/>
                  </a:lnTo>
                  <a:lnTo>
                    <a:pt x="1817" y="526"/>
                  </a:lnTo>
                  <a:cubicBezTo>
                    <a:pt x="1962" y="526"/>
                    <a:pt x="2080" y="408"/>
                    <a:pt x="2080" y="263"/>
                  </a:cubicBezTo>
                  <a:cubicBezTo>
                    <a:pt x="2080" y="118"/>
                    <a:pt x="1962" y="0"/>
                    <a:pt x="1817"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 name="Google Shape;707;p43"/>
            <p:cNvSpPr/>
            <p:nvPr/>
          </p:nvSpPr>
          <p:spPr>
            <a:xfrm>
              <a:off x="976930" y="1231482"/>
              <a:ext cx="522376" cy="455882"/>
            </a:xfrm>
            <a:custGeom>
              <a:avLst/>
              <a:gdLst/>
              <a:ahLst/>
              <a:cxnLst/>
              <a:rect l="l" t="t" r="r" b="b"/>
              <a:pathLst>
                <a:path w="5240" h="4573" extrusionOk="0">
                  <a:moveTo>
                    <a:pt x="2661" y="0"/>
                  </a:moveTo>
                  <a:cubicBezTo>
                    <a:pt x="1606" y="0"/>
                    <a:pt x="810" y="797"/>
                    <a:pt x="359" y="2304"/>
                  </a:cubicBezTo>
                  <a:cubicBezTo>
                    <a:pt x="107" y="3144"/>
                    <a:pt x="33" y="3975"/>
                    <a:pt x="9" y="4352"/>
                  </a:cubicBezTo>
                  <a:cubicBezTo>
                    <a:pt x="1" y="4470"/>
                    <a:pt x="60" y="4568"/>
                    <a:pt x="138" y="4573"/>
                  </a:cubicBezTo>
                  <a:cubicBezTo>
                    <a:pt x="209" y="4573"/>
                    <a:pt x="268" y="4493"/>
                    <a:pt x="272" y="4388"/>
                  </a:cubicBezTo>
                  <a:cubicBezTo>
                    <a:pt x="296" y="4039"/>
                    <a:pt x="366" y="3249"/>
                    <a:pt x="602" y="2469"/>
                  </a:cubicBezTo>
                  <a:cubicBezTo>
                    <a:pt x="1009" y="1096"/>
                    <a:pt x="1704" y="401"/>
                    <a:pt x="2661" y="401"/>
                  </a:cubicBezTo>
                  <a:cubicBezTo>
                    <a:pt x="3615" y="401"/>
                    <a:pt x="4294" y="1092"/>
                    <a:pt x="4678" y="2454"/>
                  </a:cubicBezTo>
                  <a:cubicBezTo>
                    <a:pt x="4898" y="3238"/>
                    <a:pt x="4957" y="4031"/>
                    <a:pt x="4968" y="4384"/>
                  </a:cubicBezTo>
                  <a:cubicBezTo>
                    <a:pt x="4977" y="4490"/>
                    <a:pt x="5031" y="4573"/>
                    <a:pt x="5102" y="4573"/>
                  </a:cubicBezTo>
                  <a:cubicBezTo>
                    <a:pt x="5180" y="4573"/>
                    <a:pt x="5240" y="4474"/>
                    <a:pt x="5236" y="4361"/>
                  </a:cubicBezTo>
                  <a:cubicBezTo>
                    <a:pt x="5220" y="3979"/>
                    <a:pt x="5161" y="3148"/>
                    <a:pt x="4926" y="2308"/>
                  </a:cubicBezTo>
                  <a:cubicBezTo>
                    <a:pt x="4502" y="801"/>
                    <a:pt x="3721" y="0"/>
                    <a:pt x="2661"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43"/>
            <p:cNvSpPr/>
            <p:nvPr/>
          </p:nvSpPr>
          <p:spPr>
            <a:xfrm>
              <a:off x="596416" y="1535435"/>
              <a:ext cx="1268655" cy="894319"/>
            </a:xfrm>
            <a:custGeom>
              <a:avLst/>
              <a:gdLst/>
              <a:ahLst/>
              <a:cxnLst/>
              <a:rect l="l" t="t" r="r" b="b"/>
              <a:pathLst>
                <a:path w="12726" h="8971" extrusionOk="0">
                  <a:moveTo>
                    <a:pt x="1170" y="1"/>
                  </a:moveTo>
                  <a:lnTo>
                    <a:pt x="0" y="8971"/>
                  </a:lnTo>
                  <a:lnTo>
                    <a:pt x="12726" y="8971"/>
                  </a:lnTo>
                  <a:lnTo>
                    <a:pt x="11552" y="1"/>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43"/>
            <p:cNvSpPr/>
            <p:nvPr/>
          </p:nvSpPr>
          <p:spPr>
            <a:xfrm>
              <a:off x="529525" y="1535435"/>
              <a:ext cx="1268655" cy="894319"/>
            </a:xfrm>
            <a:custGeom>
              <a:avLst/>
              <a:gdLst/>
              <a:ahLst/>
              <a:cxnLst/>
              <a:rect l="l" t="t" r="r" b="b"/>
              <a:pathLst>
                <a:path w="12726" h="8971" extrusionOk="0">
                  <a:moveTo>
                    <a:pt x="1169" y="1"/>
                  </a:moveTo>
                  <a:lnTo>
                    <a:pt x="1" y="8971"/>
                  </a:lnTo>
                  <a:lnTo>
                    <a:pt x="12725" y="8971"/>
                  </a:lnTo>
                  <a:lnTo>
                    <a:pt x="11552" y="1"/>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43"/>
            <p:cNvSpPr/>
            <p:nvPr/>
          </p:nvSpPr>
          <p:spPr>
            <a:xfrm>
              <a:off x="1367013" y="1573716"/>
              <a:ext cx="81447" cy="85833"/>
            </a:xfrm>
            <a:custGeom>
              <a:avLst/>
              <a:gdLst/>
              <a:ahLst/>
              <a:cxnLst/>
              <a:rect l="l" t="t" r="r" b="b"/>
              <a:pathLst>
                <a:path w="817" h="861" extrusionOk="0">
                  <a:moveTo>
                    <a:pt x="408" y="1"/>
                  </a:moveTo>
                  <a:cubicBezTo>
                    <a:pt x="184" y="1"/>
                    <a:pt x="1" y="193"/>
                    <a:pt x="1" y="433"/>
                  </a:cubicBezTo>
                  <a:cubicBezTo>
                    <a:pt x="1" y="669"/>
                    <a:pt x="184" y="861"/>
                    <a:pt x="408" y="861"/>
                  </a:cubicBezTo>
                  <a:cubicBezTo>
                    <a:pt x="632" y="861"/>
                    <a:pt x="816" y="669"/>
                    <a:pt x="816" y="433"/>
                  </a:cubicBezTo>
                  <a:cubicBezTo>
                    <a:pt x="816" y="193"/>
                    <a:pt x="632" y="1"/>
                    <a:pt x="408"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43"/>
            <p:cNvSpPr/>
            <p:nvPr/>
          </p:nvSpPr>
          <p:spPr>
            <a:xfrm>
              <a:off x="876842" y="1573716"/>
              <a:ext cx="81447" cy="85833"/>
            </a:xfrm>
            <a:custGeom>
              <a:avLst/>
              <a:gdLst/>
              <a:ahLst/>
              <a:cxnLst/>
              <a:rect l="l" t="t" r="r" b="b"/>
              <a:pathLst>
                <a:path w="817" h="861" extrusionOk="0">
                  <a:moveTo>
                    <a:pt x="409" y="1"/>
                  </a:moveTo>
                  <a:cubicBezTo>
                    <a:pt x="185" y="1"/>
                    <a:pt x="1" y="193"/>
                    <a:pt x="1" y="433"/>
                  </a:cubicBezTo>
                  <a:cubicBezTo>
                    <a:pt x="1" y="669"/>
                    <a:pt x="185" y="861"/>
                    <a:pt x="409" y="861"/>
                  </a:cubicBezTo>
                  <a:cubicBezTo>
                    <a:pt x="633" y="861"/>
                    <a:pt x="816" y="669"/>
                    <a:pt x="816" y="433"/>
                  </a:cubicBezTo>
                  <a:cubicBezTo>
                    <a:pt x="816" y="193"/>
                    <a:pt x="633" y="1"/>
                    <a:pt x="409"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43"/>
            <p:cNvSpPr/>
            <p:nvPr/>
          </p:nvSpPr>
          <p:spPr>
            <a:xfrm>
              <a:off x="902362" y="1221712"/>
              <a:ext cx="516793" cy="406935"/>
            </a:xfrm>
            <a:custGeom>
              <a:avLst/>
              <a:gdLst/>
              <a:ahLst/>
              <a:cxnLst/>
              <a:rect l="l" t="t" r="r" b="b"/>
              <a:pathLst>
                <a:path w="5184" h="4082" extrusionOk="0">
                  <a:moveTo>
                    <a:pt x="2628" y="0"/>
                  </a:moveTo>
                  <a:cubicBezTo>
                    <a:pt x="1569" y="0"/>
                    <a:pt x="772" y="797"/>
                    <a:pt x="325" y="2300"/>
                  </a:cubicBezTo>
                  <a:cubicBezTo>
                    <a:pt x="145" y="2905"/>
                    <a:pt x="55" y="3505"/>
                    <a:pt x="8" y="3936"/>
                  </a:cubicBezTo>
                  <a:cubicBezTo>
                    <a:pt x="0" y="4015"/>
                    <a:pt x="62" y="4082"/>
                    <a:pt x="141" y="4082"/>
                  </a:cubicBezTo>
                  <a:cubicBezTo>
                    <a:pt x="212" y="4082"/>
                    <a:pt x="267" y="4030"/>
                    <a:pt x="274" y="3964"/>
                  </a:cubicBezTo>
                  <a:cubicBezTo>
                    <a:pt x="317" y="3564"/>
                    <a:pt x="404" y="3014"/>
                    <a:pt x="565" y="2465"/>
                  </a:cubicBezTo>
                  <a:cubicBezTo>
                    <a:pt x="977" y="1096"/>
                    <a:pt x="1672" y="397"/>
                    <a:pt x="2628" y="397"/>
                  </a:cubicBezTo>
                  <a:cubicBezTo>
                    <a:pt x="3582" y="397"/>
                    <a:pt x="4261" y="1087"/>
                    <a:pt x="4642" y="2453"/>
                  </a:cubicBezTo>
                  <a:cubicBezTo>
                    <a:pt x="4798" y="3003"/>
                    <a:pt x="4874" y="3556"/>
                    <a:pt x="4908" y="3960"/>
                  </a:cubicBezTo>
                  <a:cubicBezTo>
                    <a:pt x="4916" y="4030"/>
                    <a:pt x="4971" y="4082"/>
                    <a:pt x="5042" y="4082"/>
                  </a:cubicBezTo>
                  <a:cubicBezTo>
                    <a:pt x="5120" y="4082"/>
                    <a:pt x="5183" y="4015"/>
                    <a:pt x="5175" y="3936"/>
                  </a:cubicBezTo>
                  <a:cubicBezTo>
                    <a:pt x="5140" y="3508"/>
                    <a:pt x="5062" y="2912"/>
                    <a:pt x="4889" y="2308"/>
                  </a:cubicBezTo>
                  <a:cubicBezTo>
                    <a:pt x="4469" y="797"/>
                    <a:pt x="3684" y="0"/>
                    <a:pt x="2628"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 name="圖片 1">
            <a:extLst>
              <a:ext uri="{FF2B5EF4-FFF2-40B4-BE49-F238E27FC236}">
                <a16:creationId xmlns:a16="http://schemas.microsoft.com/office/drawing/2014/main" id="{761ACBB5-B68E-8DA2-260C-F38988FFC7C1}"/>
              </a:ext>
            </a:extLst>
          </p:cNvPr>
          <p:cNvPicPr>
            <a:picLocks noChangeAspect="1"/>
          </p:cNvPicPr>
          <p:nvPr/>
        </p:nvPicPr>
        <p:blipFill>
          <a:blip r:embed="rId3"/>
          <a:stretch>
            <a:fillRect/>
          </a:stretch>
        </p:blipFill>
        <p:spPr>
          <a:xfrm>
            <a:off x="1235462" y="2989717"/>
            <a:ext cx="393617" cy="393617"/>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06" name="矩形 1605">
            <a:extLst>
              <a:ext uri="{FF2B5EF4-FFF2-40B4-BE49-F238E27FC236}">
                <a16:creationId xmlns:a16="http://schemas.microsoft.com/office/drawing/2014/main" id="{9CDCAB5C-C72C-4E92-B033-6AA98A94669F}"/>
              </a:ext>
            </a:extLst>
          </p:cNvPr>
          <p:cNvSpPr/>
          <p:nvPr/>
        </p:nvSpPr>
        <p:spPr>
          <a:xfrm>
            <a:off x="637916" y="1272027"/>
            <a:ext cx="3063223" cy="31505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C00000"/>
              </a:solidFill>
            </a:endParaRPr>
          </a:p>
        </p:txBody>
      </p:sp>
      <p:sp>
        <p:nvSpPr>
          <p:cNvPr id="1616" name="Google Shape;1616;p32"/>
          <p:cNvSpPr/>
          <p:nvPr/>
        </p:nvSpPr>
        <p:spPr>
          <a:xfrm>
            <a:off x="5885941" y="0"/>
            <a:ext cx="892500" cy="561300"/>
          </a:xfrm>
          <a:prstGeom prst="rect">
            <a:avLst/>
          </a:prstGeom>
          <a:solidFill>
            <a:srgbClr val="92D050">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研究方法</a:t>
            </a: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文獻探討</a:t>
            </a: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實驗結果</a:t>
            </a: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實驗設計</a:t>
            </a: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3" name="文字方塊 2">
            <a:extLst>
              <a:ext uri="{FF2B5EF4-FFF2-40B4-BE49-F238E27FC236}">
                <a16:creationId xmlns:a16="http://schemas.microsoft.com/office/drawing/2014/main" id="{F3C42C6F-98AE-B5D0-CFC3-93F1544D2056}"/>
              </a:ext>
            </a:extLst>
          </p:cNvPr>
          <p:cNvSpPr txBox="1"/>
          <p:nvPr/>
        </p:nvSpPr>
        <p:spPr>
          <a:xfrm>
            <a:off x="607925" y="647368"/>
            <a:ext cx="2474953" cy="376642"/>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rPr>
              <a:t>4.1 </a:t>
            </a:r>
            <a:r>
              <a:rPr lang="zh-TW" altLang="en-US" b="1" dirty="0">
                <a:latin typeface="Times New Roman" panose="02020603050405020304" pitchFamily="18" charset="0"/>
                <a:ea typeface="Microsoft JhengHei" panose="020B0604030504040204" pitchFamily="34" charset="-120"/>
                <a:cs typeface="Times New Roman" panose="02020603050405020304" pitchFamily="18" charset="0"/>
              </a:rPr>
              <a:t>資料集</a:t>
            </a:r>
            <a:endPar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endParaRPr>
          </a:p>
        </p:txBody>
      </p:sp>
      <p:grpSp>
        <p:nvGrpSpPr>
          <p:cNvPr id="50" name="群組 49">
            <a:extLst>
              <a:ext uri="{FF2B5EF4-FFF2-40B4-BE49-F238E27FC236}">
                <a16:creationId xmlns:a16="http://schemas.microsoft.com/office/drawing/2014/main" id="{5B0B895C-6AA2-4715-B08A-71F888D556BD}"/>
              </a:ext>
            </a:extLst>
          </p:cNvPr>
          <p:cNvGrpSpPr/>
          <p:nvPr/>
        </p:nvGrpSpPr>
        <p:grpSpPr>
          <a:xfrm>
            <a:off x="733951" y="1276599"/>
            <a:ext cx="2891176" cy="1547288"/>
            <a:chOff x="702979" y="1258653"/>
            <a:chExt cx="2891176" cy="1547288"/>
          </a:xfrm>
        </p:grpSpPr>
        <p:sp>
          <p:nvSpPr>
            <p:cNvPr id="11" name="矩形: 圓角 10">
              <a:extLst>
                <a:ext uri="{FF2B5EF4-FFF2-40B4-BE49-F238E27FC236}">
                  <a16:creationId xmlns:a16="http://schemas.microsoft.com/office/drawing/2014/main" id="{7085695C-162B-40C9-B228-50FA7EEFFABC}"/>
                </a:ext>
              </a:extLst>
            </p:cNvPr>
            <p:cNvSpPr/>
            <p:nvPr/>
          </p:nvSpPr>
          <p:spPr>
            <a:xfrm>
              <a:off x="702979" y="1566635"/>
              <a:ext cx="2891176" cy="1239306"/>
            </a:xfrm>
            <a:prstGeom prst="roundRect">
              <a:avLst/>
            </a:prstGeom>
            <a:solidFill>
              <a:srgbClr val="6EB0E2">
                <a:alpha val="9000"/>
              </a:srgb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pic>
          <p:nvPicPr>
            <p:cNvPr id="26" name="圖片 25">
              <a:extLst>
                <a:ext uri="{FF2B5EF4-FFF2-40B4-BE49-F238E27FC236}">
                  <a16:creationId xmlns:a16="http://schemas.microsoft.com/office/drawing/2014/main" id="{4574D282-3D53-4215-8F5F-0D4FB20BF1DD}"/>
                </a:ext>
              </a:extLst>
            </p:cNvPr>
            <p:cNvPicPr>
              <a:picLocks noChangeAspect="1"/>
            </p:cNvPicPr>
            <p:nvPr/>
          </p:nvPicPr>
          <p:blipFill>
            <a:blip r:embed="rId6"/>
            <a:stretch>
              <a:fillRect/>
            </a:stretch>
          </p:blipFill>
          <p:spPr>
            <a:xfrm>
              <a:off x="787787" y="1258653"/>
              <a:ext cx="800115" cy="545687"/>
            </a:xfrm>
            <a:prstGeom prst="rect">
              <a:avLst/>
            </a:prstGeom>
          </p:spPr>
        </p:pic>
        <p:sp>
          <p:nvSpPr>
            <p:cNvPr id="13" name="文字方塊 12">
              <a:extLst>
                <a:ext uri="{FF2B5EF4-FFF2-40B4-BE49-F238E27FC236}">
                  <a16:creationId xmlns:a16="http://schemas.microsoft.com/office/drawing/2014/main" id="{15B9CEFC-820E-4174-B8D0-3D6B572EF8A9}"/>
                </a:ext>
              </a:extLst>
            </p:cNvPr>
            <p:cNvSpPr txBox="1"/>
            <p:nvPr/>
          </p:nvSpPr>
          <p:spPr>
            <a:xfrm>
              <a:off x="787788" y="1751031"/>
              <a:ext cx="2806366" cy="987899"/>
            </a:xfrm>
            <a:prstGeom prst="rect">
              <a:avLst/>
            </a:prstGeom>
            <a:noFill/>
          </p:spPr>
          <p:txBody>
            <a:bodyPr wrap="square" rtlCol="0">
              <a:spAutoFit/>
            </a:bodyPr>
            <a:lstStyle/>
            <a:p>
              <a:pPr marL="171450" indent="-171450" algn="just">
                <a:lnSpc>
                  <a:spcPct val="150000"/>
                </a:lnSpc>
                <a:buFont typeface="Arial" panose="020B0604020202020204" pitchFamily="34" charset="0"/>
                <a:buChar char="•"/>
              </a:pPr>
              <a:r>
                <a:rPr lang="en-US" altLang="zh-TW" sz="1000" kern="100" dirty="0">
                  <a:effectLst/>
                  <a:latin typeface="Times New Roman" panose="02020603050405020304" pitchFamily="18" charset="0"/>
                  <a:ea typeface="微軟正黑體" panose="020B0604030504040204" pitchFamily="34" charset="-120"/>
                  <a:cs typeface="Times New Roman" panose="02020603050405020304" pitchFamily="18" charset="0"/>
                </a:rPr>
                <a:t>Kaggle </a:t>
              </a:r>
              <a:r>
                <a:rPr lang="zh-TW" altLang="zh-TW" sz="1000" kern="100" dirty="0">
                  <a:effectLst/>
                  <a:latin typeface="Times New Roman" panose="02020603050405020304" pitchFamily="18" charset="0"/>
                  <a:ea typeface="微軟正黑體" panose="020B0604030504040204" pitchFamily="34" charset="-120"/>
                  <a:cs typeface="Times New Roman" panose="02020603050405020304" pitchFamily="18" charset="0"/>
                </a:rPr>
                <a:t>公共資料集</a:t>
              </a:r>
              <a:endParaRPr lang="en-US" altLang="zh-TW" sz="1000" kern="100" dirty="0">
                <a:latin typeface="Times New Roman" panose="02020603050405020304" pitchFamily="18" charset="0"/>
                <a:ea typeface="微軟正黑體"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zh-TW" altLang="zh-TW" sz="1000" kern="100" dirty="0">
                  <a:effectLst/>
                  <a:latin typeface="Times New Roman" panose="02020603050405020304" pitchFamily="18" charset="0"/>
                  <a:ea typeface="微軟正黑體" panose="020B0604030504040204" pitchFamily="34" charset="-120"/>
                  <a:cs typeface="Times New Roman" panose="02020603050405020304" pitchFamily="18" charset="0"/>
                </a:rPr>
                <a:t>包含 </a:t>
              </a:r>
              <a:r>
                <a:rPr lang="en-US" altLang="zh-TW" sz="1000" kern="100" dirty="0">
                  <a:effectLst/>
                  <a:latin typeface="Times New Roman" panose="02020603050405020304" pitchFamily="18" charset="0"/>
                  <a:ea typeface="微軟正黑體" panose="020B0604030504040204" pitchFamily="34" charset="-120"/>
                  <a:cs typeface="Times New Roman" panose="02020603050405020304" pitchFamily="18" charset="0"/>
                </a:rPr>
                <a:t>2000 </a:t>
              </a:r>
              <a:r>
                <a:rPr lang="zh-TW" altLang="zh-TW" sz="1000" kern="100" dirty="0">
                  <a:effectLst/>
                  <a:latin typeface="Times New Roman" panose="02020603050405020304" pitchFamily="18" charset="0"/>
                  <a:ea typeface="微軟正黑體" panose="020B0604030504040204" pitchFamily="34" charset="-120"/>
                  <a:cs typeface="Times New Roman" panose="02020603050405020304" pitchFamily="18" charset="0"/>
                </a:rPr>
                <a:t>年 </a:t>
              </a:r>
              <a:r>
                <a:rPr lang="en-US" altLang="zh-TW" sz="1000" kern="100" dirty="0">
                  <a:effectLst/>
                  <a:latin typeface="Times New Roman" panose="02020603050405020304" pitchFamily="18" charset="0"/>
                  <a:ea typeface="微軟正黑體" panose="020B0604030504040204" pitchFamily="34" charset="-120"/>
                  <a:cs typeface="Times New Roman" panose="02020603050405020304" pitchFamily="18" charset="0"/>
                </a:rPr>
                <a:t>11 </a:t>
              </a:r>
              <a:r>
                <a:rPr lang="zh-TW" altLang="zh-TW" sz="1000" kern="100" dirty="0">
                  <a:effectLst/>
                  <a:latin typeface="Times New Roman" panose="02020603050405020304" pitchFamily="18" charset="0"/>
                  <a:ea typeface="微軟正黑體" panose="020B0604030504040204" pitchFamily="34" charset="-120"/>
                  <a:cs typeface="Times New Roman" panose="02020603050405020304" pitchFamily="18" charset="0"/>
                </a:rPr>
                <a:t>月至 </a:t>
              </a:r>
              <a:r>
                <a:rPr lang="en-US" altLang="zh-TW" sz="1000" kern="100" dirty="0">
                  <a:effectLst/>
                  <a:latin typeface="Times New Roman" panose="02020603050405020304" pitchFamily="18" charset="0"/>
                  <a:ea typeface="微軟正黑體" panose="020B0604030504040204" pitchFamily="34" charset="-120"/>
                  <a:cs typeface="Times New Roman" panose="02020603050405020304" pitchFamily="18" charset="0"/>
                </a:rPr>
                <a:t>2001 </a:t>
              </a:r>
              <a:r>
                <a:rPr lang="zh-TW" altLang="zh-TW" sz="1000" kern="100" dirty="0">
                  <a:effectLst/>
                  <a:latin typeface="Times New Roman" panose="02020603050405020304" pitchFamily="18" charset="0"/>
                  <a:ea typeface="微軟正黑體" panose="020B0604030504040204" pitchFamily="34" charset="-120"/>
                  <a:cs typeface="Times New Roman" panose="02020603050405020304" pitchFamily="18" charset="0"/>
                </a:rPr>
                <a:t>年 </a:t>
              </a:r>
              <a:r>
                <a:rPr lang="en-US" altLang="zh-TW" sz="1000" kern="100" dirty="0">
                  <a:effectLst/>
                  <a:latin typeface="Times New Roman" panose="02020603050405020304" pitchFamily="18" charset="0"/>
                  <a:ea typeface="微軟正黑體" panose="020B0604030504040204" pitchFamily="34" charset="-120"/>
                  <a:cs typeface="Times New Roman" panose="02020603050405020304" pitchFamily="18" charset="0"/>
                </a:rPr>
                <a:t>2 </a:t>
              </a:r>
              <a:r>
                <a:rPr lang="zh-TW" altLang="zh-TW" sz="1000" kern="100" dirty="0">
                  <a:effectLst/>
                  <a:latin typeface="Times New Roman" panose="02020603050405020304" pitchFamily="18" charset="0"/>
                  <a:ea typeface="微軟正黑體" panose="020B0604030504040204" pitchFamily="34" charset="-120"/>
                  <a:cs typeface="Times New Roman" panose="02020603050405020304" pitchFamily="18" charset="0"/>
                </a:rPr>
                <a:t>月中國雜貨店的交易資料，總共具有 </a:t>
              </a:r>
              <a:r>
                <a:rPr lang="en-US" altLang="zh-TW" sz="1000" kern="100" dirty="0">
                  <a:effectLst/>
                  <a:latin typeface="Times New Roman" panose="02020603050405020304" pitchFamily="18" charset="0"/>
                  <a:ea typeface="微軟正黑體" panose="020B0604030504040204" pitchFamily="34" charset="-120"/>
                  <a:cs typeface="Times New Roman" panose="02020603050405020304" pitchFamily="18" charset="0"/>
                </a:rPr>
                <a:t>32266 </a:t>
              </a:r>
              <a:r>
                <a:rPr lang="zh-TW" altLang="zh-TW" sz="1000" kern="100" dirty="0">
                  <a:effectLst/>
                  <a:latin typeface="Times New Roman" panose="02020603050405020304" pitchFamily="18" charset="0"/>
                  <a:ea typeface="微軟正黑體" panose="020B0604030504040204" pitchFamily="34" charset="-120"/>
                  <a:cs typeface="Times New Roman" panose="02020603050405020304" pitchFamily="18" charset="0"/>
                </a:rPr>
                <a:t>名用戶、</a:t>
              </a:r>
              <a:r>
                <a:rPr lang="en-US" altLang="zh-TW" sz="1000" kern="100" dirty="0">
                  <a:effectLst/>
                  <a:latin typeface="Times New Roman" panose="02020603050405020304" pitchFamily="18" charset="0"/>
                  <a:ea typeface="微軟正黑體" panose="020B0604030504040204" pitchFamily="34" charset="-120"/>
                  <a:cs typeface="Times New Roman" panose="02020603050405020304" pitchFamily="18" charset="0"/>
                </a:rPr>
                <a:t>23812 </a:t>
              </a:r>
              <a:r>
                <a:rPr lang="zh-TW" altLang="zh-TW" sz="1000" kern="100" dirty="0">
                  <a:effectLst/>
                  <a:latin typeface="Times New Roman" panose="02020603050405020304" pitchFamily="18" charset="0"/>
                  <a:ea typeface="微軟正黑體" panose="020B0604030504040204" pitchFamily="34" charset="-120"/>
                  <a:cs typeface="Times New Roman" panose="02020603050405020304" pitchFamily="18" charset="0"/>
                </a:rPr>
                <a:t>件商品與 </a:t>
              </a:r>
              <a:r>
                <a:rPr lang="en-US" altLang="zh-TW" sz="1000" kern="100" dirty="0">
                  <a:effectLst/>
                  <a:latin typeface="Times New Roman" panose="02020603050405020304" pitchFamily="18" charset="0"/>
                  <a:ea typeface="微軟正黑體" panose="020B0604030504040204" pitchFamily="34" charset="-120"/>
                  <a:cs typeface="Times New Roman" panose="02020603050405020304" pitchFamily="18" charset="0"/>
                </a:rPr>
                <a:t>817741 </a:t>
              </a:r>
              <a:r>
                <a:rPr lang="zh-TW" altLang="zh-TW" sz="1000" kern="100" dirty="0">
                  <a:effectLst/>
                  <a:latin typeface="Times New Roman" panose="02020603050405020304" pitchFamily="18" charset="0"/>
                  <a:ea typeface="微軟正黑體" panose="020B0604030504040204" pitchFamily="34" charset="-120"/>
                  <a:cs typeface="Times New Roman" panose="02020603050405020304" pitchFamily="18" charset="0"/>
                </a:rPr>
                <a:t>筆資料</a:t>
              </a:r>
            </a:p>
          </p:txBody>
        </p:sp>
        <p:sp>
          <p:nvSpPr>
            <p:cNvPr id="12" name="文字方塊 11">
              <a:extLst>
                <a:ext uri="{FF2B5EF4-FFF2-40B4-BE49-F238E27FC236}">
                  <a16:creationId xmlns:a16="http://schemas.microsoft.com/office/drawing/2014/main" id="{8BA00B5E-0A86-40E3-9E57-2D72DF771A27}"/>
                </a:ext>
              </a:extLst>
            </p:cNvPr>
            <p:cNvSpPr txBox="1"/>
            <p:nvPr/>
          </p:nvSpPr>
          <p:spPr>
            <a:xfrm>
              <a:off x="878654" y="1415666"/>
              <a:ext cx="661091" cy="253916"/>
            </a:xfrm>
            <a:prstGeom prst="rect">
              <a:avLst/>
            </a:prstGeom>
            <a:noFill/>
          </p:spPr>
          <p:txBody>
            <a:bodyPr wrap="square" rtlCol="0">
              <a:spAutoFit/>
            </a:bodyPr>
            <a:lstStyle/>
            <a:p>
              <a:pPr algn="ctr"/>
              <a:r>
                <a:rPr lang="en-US" altLang="zh-TW" sz="1050" b="1" dirty="0" err="1">
                  <a:latin typeface="Times New Roman" panose="02020603050405020304" pitchFamily="18" charset="0"/>
                  <a:cs typeface="Times New Roman" panose="02020603050405020304" pitchFamily="18" charset="0"/>
                </a:rPr>
                <a:t>Tafeng</a:t>
              </a:r>
              <a:endParaRPr lang="zh-TW" altLang="en-US" sz="1050" b="1" dirty="0">
                <a:latin typeface="Times New Roman" panose="02020603050405020304" pitchFamily="18" charset="0"/>
                <a:cs typeface="Times New Roman" panose="02020603050405020304" pitchFamily="18" charset="0"/>
              </a:endParaRPr>
            </a:p>
          </p:txBody>
        </p:sp>
      </p:grpSp>
      <p:grpSp>
        <p:nvGrpSpPr>
          <p:cNvPr id="51" name="群組 50">
            <a:extLst>
              <a:ext uri="{FF2B5EF4-FFF2-40B4-BE49-F238E27FC236}">
                <a16:creationId xmlns:a16="http://schemas.microsoft.com/office/drawing/2014/main" id="{B2781622-6333-497C-A07E-686B51EB3C2F}"/>
              </a:ext>
            </a:extLst>
          </p:cNvPr>
          <p:cNvGrpSpPr/>
          <p:nvPr/>
        </p:nvGrpSpPr>
        <p:grpSpPr>
          <a:xfrm>
            <a:off x="733951" y="2840626"/>
            <a:ext cx="2891177" cy="1494856"/>
            <a:chOff x="657949" y="2817116"/>
            <a:chExt cx="2891177" cy="1494856"/>
          </a:xfrm>
        </p:grpSpPr>
        <p:sp>
          <p:nvSpPr>
            <p:cNvPr id="52" name="矩形: 圓角 51">
              <a:extLst>
                <a:ext uri="{FF2B5EF4-FFF2-40B4-BE49-F238E27FC236}">
                  <a16:creationId xmlns:a16="http://schemas.microsoft.com/office/drawing/2014/main" id="{480879FA-B51F-4ADC-99D7-F3492D6D1FAF}"/>
                </a:ext>
              </a:extLst>
            </p:cNvPr>
            <p:cNvSpPr/>
            <p:nvPr/>
          </p:nvSpPr>
          <p:spPr>
            <a:xfrm>
              <a:off x="657949" y="3071378"/>
              <a:ext cx="2891176" cy="1240594"/>
            </a:xfrm>
            <a:prstGeom prst="roundRect">
              <a:avLst/>
            </a:prstGeom>
            <a:solidFill>
              <a:srgbClr val="6EB0E2">
                <a:alpha val="9000"/>
              </a:srgb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4" name="文字方塊 23">
              <a:extLst>
                <a:ext uri="{FF2B5EF4-FFF2-40B4-BE49-F238E27FC236}">
                  <a16:creationId xmlns:a16="http://schemas.microsoft.com/office/drawing/2014/main" id="{CF7FA470-B1A9-4AE1-9248-9C54973190B3}"/>
                </a:ext>
              </a:extLst>
            </p:cNvPr>
            <p:cNvSpPr txBox="1"/>
            <p:nvPr/>
          </p:nvSpPr>
          <p:spPr>
            <a:xfrm>
              <a:off x="672844" y="3295792"/>
              <a:ext cx="2876282" cy="987899"/>
            </a:xfrm>
            <a:prstGeom prst="rect">
              <a:avLst/>
            </a:prstGeom>
            <a:noFill/>
          </p:spPr>
          <p:txBody>
            <a:bodyPr wrap="square" rtlCol="0">
              <a:spAutoFit/>
            </a:bodyPr>
            <a:lstStyle/>
            <a:p>
              <a:pPr marL="171450" indent="-171450" algn="just">
                <a:lnSpc>
                  <a:spcPct val="150000"/>
                </a:lnSpc>
                <a:buFont typeface="Arial" panose="020B0604020202020204" pitchFamily="34" charset="0"/>
                <a:buChar char="•"/>
              </a:pPr>
              <a:r>
                <a:rPr lang="zh-TW" altLang="en-US" sz="1000" kern="100" dirty="0">
                  <a:effectLst/>
                  <a:latin typeface="Times New Roman" panose="02020603050405020304" pitchFamily="18" charset="0"/>
                  <a:ea typeface="微軟正黑體" panose="020B0604030504040204" pitchFamily="34" charset="-120"/>
                  <a:cs typeface="Times New Roman" panose="02020603050405020304" pitchFamily="18" charset="0"/>
                </a:rPr>
                <a:t>商業資料處理分析公司 </a:t>
              </a:r>
              <a:r>
                <a:rPr lang="en-US" altLang="zh-TW" sz="1000" kern="100" dirty="0" err="1">
                  <a:effectLst/>
                  <a:latin typeface="Times New Roman" panose="02020603050405020304" pitchFamily="18" charset="0"/>
                  <a:ea typeface="微軟正黑體" panose="020B0604030504040204" pitchFamily="34" charset="-120"/>
                  <a:cs typeface="Times New Roman" panose="02020603050405020304" pitchFamily="18" charset="0"/>
                </a:rPr>
                <a:t>Dunnhumby</a:t>
              </a:r>
              <a:r>
                <a:rPr lang="en-US" altLang="zh-TW" sz="1000" kern="100" dirty="0">
                  <a:effectLst/>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000" kern="100" dirty="0">
                  <a:effectLst/>
                  <a:latin typeface="Times New Roman" panose="02020603050405020304" pitchFamily="18" charset="0"/>
                  <a:ea typeface="微軟正黑體" panose="020B0604030504040204" pitchFamily="34" charset="-120"/>
                  <a:cs typeface="Times New Roman" panose="02020603050405020304" pitchFamily="18" charset="0"/>
                </a:rPr>
                <a:t>發布</a:t>
              </a:r>
              <a:endParaRPr lang="en-US" altLang="zh-TW" sz="1000" kern="100" dirty="0">
                <a:latin typeface="Times New Roman" panose="02020603050405020304" pitchFamily="18" charset="0"/>
                <a:ea typeface="微軟正黑體"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zh-TW" altLang="en-US" sz="1000" kern="100" dirty="0">
                  <a:effectLst/>
                  <a:latin typeface="Times New Roman" panose="02020603050405020304" pitchFamily="18" charset="0"/>
                  <a:ea typeface="微軟正黑體" panose="020B0604030504040204" pitchFamily="34" charset="-120"/>
                  <a:cs typeface="Times New Roman" panose="02020603050405020304" pitchFamily="18" charset="0"/>
                </a:rPr>
                <a:t>包含一家零售商兩年內 </a:t>
              </a:r>
              <a:r>
                <a:rPr lang="en-US" altLang="zh-TW" sz="1000" kern="100" dirty="0">
                  <a:effectLst/>
                  <a:latin typeface="Times New Roman" panose="02020603050405020304" pitchFamily="18" charset="0"/>
                  <a:ea typeface="微軟正黑體" panose="020B0604030504040204" pitchFamily="34" charset="-120"/>
                  <a:cs typeface="Times New Roman" panose="02020603050405020304" pitchFamily="18" charset="0"/>
                </a:rPr>
                <a:t>2500 </a:t>
              </a:r>
              <a:r>
                <a:rPr lang="zh-TW" altLang="en-US" sz="1000" kern="100" dirty="0">
                  <a:effectLst/>
                  <a:latin typeface="Times New Roman" panose="02020603050405020304" pitchFamily="18" charset="0"/>
                  <a:ea typeface="微軟正黑體" panose="020B0604030504040204" pitchFamily="34" charset="-120"/>
                  <a:cs typeface="Times New Roman" panose="02020603050405020304" pitchFamily="18" charset="0"/>
                </a:rPr>
                <a:t>個家庭的所有購物，其中共有 </a:t>
              </a:r>
              <a:r>
                <a:rPr lang="en-US" altLang="zh-TW" sz="1000" kern="100" dirty="0">
                  <a:effectLst/>
                  <a:latin typeface="Times New Roman" panose="02020603050405020304" pitchFamily="18" charset="0"/>
                  <a:ea typeface="微軟正黑體" panose="020B0604030504040204" pitchFamily="34" charset="-120"/>
                  <a:cs typeface="Times New Roman" panose="02020603050405020304" pitchFamily="18" charset="0"/>
                </a:rPr>
                <a:t>92,399 </a:t>
              </a:r>
              <a:r>
                <a:rPr lang="zh-TW" altLang="en-US" sz="1000" kern="100" dirty="0">
                  <a:effectLst/>
                  <a:latin typeface="Times New Roman" panose="02020603050405020304" pitchFamily="18" charset="0"/>
                  <a:ea typeface="微軟正黑體" panose="020B0604030504040204" pitchFamily="34" charset="-120"/>
                  <a:cs typeface="Times New Roman" panose="02020603050405020304" pitchFamily="18" charset="0"/>
                </a:rPr>
                <a:t>種不同的產品</a:t>
              </a:r>
              <a:endParaRPr lang="en-US" altLang="zh-TW" sz="1000" kern="100" dirty="0">
                <a:latin typeface="Times New Roman" panose="02020603050405020304" pitchFamily="18" charset="0"/>
                <a:ea typeface="微軟正黑體"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zh-TW" altLang="en-US" sz="1000" kern="100" dirty="0">
                  <a:effectLst/>
                  <a:latin typeface="Times New Roman" panose="02020603050405020304" pitchFamily="18" charset="0"/>
                  <a:ea typeface="微軟正黑體" panose="020B0604030504040204" pitchFamily="34" charset="-120"/>
                  <a:cs typeface="Times New Roman" panose="02020603050405020304" pitchFamily="18" charset="0"/>
                </a:rPr>
                <a:t>本研究採用前三個月的交易進行實驗</a:t>
              </a:r>
              <a:endParaRPr lang="zh-TW" altLang="zh-TW" sz="1000" kern="100" dirty="0">
                <a:effectLst/>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56" name="圖片 55">
              <a:extLst>
                <a:ext uri="{FF2B5EF4-FFF2-40B4-BE49-F238E27FC236}">
                  <a16:creationId xmlns:a16="http://schemas.microsoft.com/office/drawing/2014/main" id="{099E718D-4ABD-4C46-9F2C-C495799599CE}"/>
                </a:ext>
              </a:extLst>
            </p:cNvPr>
            <p:cNvPicPr>
              <a:picLocks noChangeAspect="1"/>
            </p:cNvPicPr>
            <p:nvPr/>
          </p:nvPicPr>
          <p:blipFill>
            <a:blip r:embed="rId6"/>
            <a:stretch>
              <a:fillRect/>
            </a:stretch>
          </p:blipFill>
          <p:spPr>
            <a:xfrm>
              <a:off x="742757" y="2817116"/>
              <a:ext cx="800115" cy="545687"/>
            </a:xfrm>
            <a:prstGeom prst="rect">
              <a:avLst/>
            </a:prstGeom>
          </p:spPr>
        </p:pic>
        <p:sp>
          <p:nvSpPr>
            <p:cNvPr id="21" name="文字方塊 20">
              <a:extLst>
                <a:ext uri="{FF2B5EF4-FFF2-40B4-BE49-F238E27FC236}">
                  <a16:creationId xmlns:a16="http://schemas.microsoft.com/office/drawing/2014/main" id="{6147F7D2-7B52-4BEB-B230-F4A21511553E}"/>
                </a:ext>
              </a:extLst>
            </p:cNvPr>
            <p:cNvSpPr txBox="1"/>
            <p:nvPr/>
          </p:nvSpPr>
          <p:spPr>
            <a:xfrm>
              <a:off x="678536" y="2991322"/>
              <a:ext cx="928556" cy="230832"/>
            </a:xfrm>
            <a:prstGeom prst="rect">
              <a:avLst/>
            </a:prstGeom>
            <a:noFill/>
          </p:spPr>
          <p:txBody>
            <a:bodyPr wrap="square" rtlCol="0">
              <a:spAutoFit/>
            </a:bodyPr>
            <a:lstStyle/>
            <a:p>
              <a:pPr algn="ctr"/>
              <a:r>
                <a:rPr lang="en-US" altLang="zh-TW" sz="900" b="1" dirty="0" err="1">
                  <a:latin typeface="Times New Roman" panose="02020603050405020304" pitchFamily="18" charset="0"/>
                  <a:cs typeface="Times New Roman" panose="02020603050405020304" pitchFamily="18" charset="0"/>
                </a:rPr>
                <a:t>Dunnhumby</a:t>
              </a:r>
              <a:endParaRPr lang="zh-TW" altLang="en-US" sz="1000" b="1" dirty="0">
                <a:latin typeface="Times New Roman" panose="02020603050405020304" pitchFamily="18" charset="0"/>
                <a:cs typeface="Times New Roman" panose="02020603050405020304" pitchFamily="18" charset="0"/>
              </a:endParaRPr>
            </a:p>
          </p:txBody>
        </p:sp>
      </p:grpSp>
      <p:graphicFrame>
        <p:nvGraphicFramePr>
          <p:cNvPr id="54" name="表格 53">
            <a:extLst>
              <a:ext uri="{FF2B5EF4-FFF2-40B4-BE49-F238E27FC236}">
                <a16:creationId xmlns:a16="http://schemas.microsoft.com/office/drawing/2014/main" id="{E6E40FEA-F001-46AB-9910-EADA589808EB}"/>
              </a:ext>
            </a:extLst>
          </p:cNvPr>
          <p:cNvGraphicFramePr>
            <a:graphicFrameLocks noGrp="1"/>
          </p:cNvGraphicFramePr>
          <p:nvPr>
            <p:extLst>
              <p:ext uri="{D42A27DB-BD31-4B8C-83A1-F6EECF244321}">
                <p14:modId xmlns:p14="http://schemas.microsoft.com/office/powerpoint/2010/main" val="470939180"/>
              </p:ext>
            </p:extLst>
          </p:nvPr>
        </p:nvGraphicFramePr>
        <p:xfrm>
          <a:off x="3839347" y="2907109"/>
          <a:ext cx="4548940" cy="1463517"/>
        </p:xfrm>
        <a:graphic>
          <a:graphicData uri="http://schemas.openxmlformats.org/drawingml/2006/table">
            <a:tbl>
              <a:tblPr firstRow="1" firstCol="1" bandRow="1">
                <a:tableStyleId>{196CFB5C-9D7D-43E4-B845-FFA9E4D7419D}</a:tableStyleId>
              </a:tblPr>
              <a:tblGrid>
                <a:gridCol w="842295">
                  <a:extLst>
                    <a:ext uri="{9D8B030D-6E8A-4147-A177-3AD203B41FA5}">
                      <a16:colId xmlns:a16="http://schemas.microsoft.com/office/drawing/2014/main" val="1560803411"/>
                    </a:ext>
                  </a:extLst>
                </a:gridCol>
                <a:gridCol w="592183">
                  <a:extLst>
                    <a:ext uri="{9D8B030D-6E8A-4147-A177-3AD203B41FA5}">
                      <a16:colId xmlns:a16="http://schemas.microsoft.com/office/drawing/2014/main" val="418179899"/>
                    </a:ext>
                  </a:extLst>
                </a:gridCol>
                <a:gridCol w="514684">
                  <a:extLst>
                    <a:ext uri="{9D8B030D-6E8A-4147-A177-3AD203B41FA5}">
                      <a16:colId xmlns:a16="http://schemas.microsoft.com/office/drawing/2014/main" val="1335641575"/>
                    </a:ext>
                  </a:extLst>
                </a:gridCol>
                <a:gridCol w="650079">
                  <a:extLst>
                    <a:ext uri="{9D8B030D-6E8A-4147-A177-3AD203B41FA5}">
                      <a16:colId xmlns:a16="http://schemas.microsoft.com/office/drawing/2014/main" val="3688919802"/>
                    </a:ext>
                  </a:extLst>
                </a:gridCol>
                <a:gridCol w="649541">
                  <a:extLst>
                    <a:ext uri="{9D8B030D-6E8A-4147-A177-3AD203B41FA5}">
                      <a16:colId xmlns:a16="http://schemas.microsoft.com/office/drawing/2014/main" val="497066352"/>
                    </a:ext>
                  </a:extLst>
                </a:gridCol>
                <a:gridCol w="650079">
                  <a:extLst>
                    <a:ext uri="{9D8B030D-6E8A-4147-A177-3AD203B41FA5}">
                      <a16:colId xmlns:a16="http://schemas.microsoft.com/office/drawing/2014/main" val="3046469276"/>
                    </a:ext>
                  </a:extLst>
                </a:gridCol>
                <a:gridCol w="650079">
                  <a:extLst>
                    <a:ext uri="{9D8B030D-6E8A-4147-A177-3AD203B41FA5}">
                      <a16:colId xmlns:a16="http://schemas.microsoft.com/office/drawing/2014/main" val="878989205"/>
                    </a:ext>
                  </a:extLst>
                </a:gridCol>
              </a:tblGrid>
              <a:tr h="747440">
                <a:tc>
                  <a:txBody>
                    <a:bodyPr/>
                    <a:lstStyle/>
                    <a:p>
                      <a:pPr algn="just">
                        <a:lnSpc>
                          <a:spcPct val="150000"/>
                        </a:lnSpc>
                      </a:pPr>
                      <a:r>
                        <a:rPr lang="en-US" sz="800" kern="100">
                          <a:effectLst/>
                        </a:rPr>
                        <a:t> </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tc>
                <a:tc>
                  <a:txBody>
                    <a:bodyPr/>
                    <a:lstStyle/>
                    <a:p>
                      <a:pPr algn="ctr">
                        <a:lnSpc>
                          <a:spcPct val="150000"/>
                        </a:lnSpc>
                      </a:pPr>
                      <a:r>
                        <a:rPr lang="zh-TW" sz="1000" kern="100" dirty="0">
                          <a:effectLst/>
                        </a:rPr>
                        <a:t>項目</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pPr>
                      <a:r>
                        <a:rPr lang="zh-TW" sz="1000" kern="100">
                          <a:effectLst/>
                        </a:rPr>
                        <a:t>用戶</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pPr>
                      <a:r>
                        <a:rPr lang="zh-TW" sz="1000" kern="100" dirty="0">
                          <a:effectLst/>
                        </a:rPr>
                        <a:t>交易日期</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pPr>
                      <a:r>
                        <a:rPr lang="zh-TW" sz="1000" kern="100">
                          <a:effectLst/>
                        </a:rPr>
                        <a:t>籃子數量</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pPr>
                      <a:r>
                        <a:rPr lang="en-US" sz="1000" kern="100">
                          <a:effectLst/>
                        </a:rPr>
                        <a:t>#</a:t>
                      </a:r>
                      <a:r>
                        <a:rPr lang="zh-TW" sz="1000" kern="100">
                          <a:effectLst/>
                        </a:rPr>
                        <a:t>平均</a:t>
                      </a:r>
                      <a:endParaRPr lang="zh-TW" sz="1200" kern="100">
                        <a:effectLst/>
                      </a:endParaRPr>
                    </a:p>
                    <a:p>
                      <a:pPr algn="ctr">
                        <a:lnSpc>
                          <a:spcPct val="150000"/>
                        </a:lnSpc>
                      </a:pPr>
                      <a:r>
                        <a:rPr lang="zh-TW" sz="1000" kern="100">
                          <a:effectLst/>
                        </a:rPr>
                        <a:t>籃子數量</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ctr">
                        <a:lnSpc>
                          <a:spcPct val="150000"/>
                        </a:lnSpc>
                      </a:pPr>
                      <a:r>
                        <a:rPr lang="en-US" sz="1000" kern="100">
                          <a:effectLst/>
                        </a:rPr>
                        <a:t>#</a:t>
                      </a:r>
                      <a:r>
                        <a:rPr lang="zh-TW" sz="1000" kern="100">
                          <a:effectLst/>
                        </a:rPr>
                        <a:t>平均</a:t>
                      </a:r>
                      <a:endParaRPr lang="zh-TW" sz="1200" kern="100">
                        <a:effectLst/>
                      </a:endParaRPr>
                    </a:p>
                    <a:p>
                      <a:pPr algn="ctr">
                        <a:lnSpc>
                          <a:spcPct val="150000"/>
                        </a:lnSpc>
                      </a:pPr>
                      <a:r>
                        <a:rPr lang="zh-TW" sz="1000" kern="100">
                          <a:effectLst/>
                        </a:rPr>
                        <a:t>籃子大小</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3424537433"/>
                  </a:ext>
                </a:extLst>
              </a:tr>
              <a:tr h="228262">
                <a:tc>
                  <a:txBody>
                    <a:bodyPr/>
                    <a:lstStyle/>
                    <a:p>
                      <a:pPr algn="l">
                        <a:lnSpc>
                          <a:spcPct val="150000"/>
                        </a:lnSpc>
                      </a:pPr>
                      <a:r>
                        <a:rPr lang="en-US" sz="1000" kern="100" dirty="0" err="1">
                          <a:effectLst/>
                          <a:latin typeface="Times New Roman" panose="02020603050405020304" pitchFamily="18" charset="0"/>
                          <a:cs typeface="Times New Roman" panose="02020603050405020304" pitchFamily="18" charset="0"/>
                        </a:rPr>
                        <a:t>TaFeng</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r">
                        <a:lnSpc>
                          <a:spcPct val="150000"/>
                        </a:lnSpc>
                      </a:pPr>
                      <a:r>
                        <a:rPr lang="en-US" sz="1000" kern="100">
                          <a:effectLst/>
                          <a:latin typeface="Times New Roman" panose="02020603050405020304" pitchFamily="18" charset="0"/>
                          <a:cs typeface="Times New Roman" panose="02020603050405020304" pitchFamily="18" charset="0"/>
                        </a:rPr>
                        <a:t>12085</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r">
                        <a:lnSpc>
                          <a:spcPct val="150000"/>
                        </a:lnSpc>
                      </a:pPr>
                      <a:r>
                        <a:rPr lang="en-US" sz="1000" kern="100">
                          <a:effectLst/>
                          <a:latin typeface="Times New Roman" panose="02020603050405020304" pitchFamily="18" charset="0"/>
                          <a:cs typeface="Times New Roman" panose="02020603050405020304" pitchFamily="18" charset="0"/>
                        </a:rPr>
                        <a:t>13972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r">
                        <a:lnSpc>
                          <a:spcPct val="150000"/>
                        </a:lnSpc>
                      </a:pPr>
                      <a:r>
                        <a:rPr lang="en-US" sz="1000" kern="100">
                          <a:effectLst/>
                          <a:latin typeface="Times New Roman" panose="02020603050405020304" pitchFamily="18" charset="0"/>
                          <a:cs typeface="Times New Roman" panose="02020603050405020304" pitchFamily="18" charset="0"/>
                        </a:rPr>
                        <a:t>120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r">
                        <a:lnSpc>
                          <a:spcPct val="150000"/>
                        </a:lnSpc>
                      </a:pPr>
                      <a:r>
                        <a:rPr lang="en-US" sz="1000" kern="100">
                          <a:effectLst/>
                          <a:latin typeface="Times New Roman" panose="02020603050405020304" pitchFamily="18" charset="0"/>
                          <a:cs typeface="Times New Roman" panose="02020603050405020304" pitchFamily="18" charset="0"/>
                        </a:rPr>
                        <a:t>93901</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r">
                        <a:lnSpc>
                          <a:spcPct val="150000"/>
                        </a:lnSpc>
                      </a:pPr>
                      <a:r>
                        <a:rPr lang="en-US" sz="1000" kern="100">
                          <a:effectLst/>
                          <a:latin typeface="Times New Roman" panose="02020603050405020304" pitchFamily="18" charset="0"/>
                          <a:cs typeface="Times New Roman" panose="02020603050405020304" pitchFamily="18" charset="0"/>
                        </a:rPr>
                        <a:t>6.72</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r">
                        <a:lnSpc>
                          <a:spcPct val="150000"/>
                        </a:lnSpc>
                      </a:pPr>
                      <a:r>
                        <a:rPr lang="en-US" sz="1000" kern="100">
                          <a:effectLst/>
                          <a:latin typeface="Times New Roman" panose="02020603050405020304" pitchFamily="18" charset="0"/>
                          <a:cs typeface="Times New Roman" panose="02020603050405020304" pitchFamily="18" charset="0"/>
                        </a:rPr>
                        <a:t>6.26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938142377"/>
                  </a:ext>
                </a:extLst>
              </a:tr>
              <a:tr h="487815">
                <a:tc>
                  <a:txBody>
                    <a:bodyPr/>
                    <a:lstStyle/>
                    <a:p>
                      <a:pPr algn="l">
                        <a:lnSpc>
                          <a:spcPct val="150000"/>
                        </a:lnSpc>
                      </a:pPr>
                      <a:r>
                        <a:rPr lang="en-US" sz="1000" kern="100" dirty="0" err="1">
                          <a:effectLst/>
                          <a:latin typeface="Times New Roman" panose="02020603050405020304" pitchFamily="18" charset="0"/>
                          <a:cs typeface="Times New Roman" panose="02020603050405020304" pitchFamily="18" charset="0"/>
                        </a:rPr>
                        <a:t>Dunnhumby</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r">
                        <a:lnSpc>
                          <a:spcPct val="150000"/>
                        </a:lnSpc>
                      </a:pPr>
                      <a:r>
                        <a:rPr lang="en-US" sz="1000" kern="100" dirty="0">
                          <a:effectLst/>
                          <a:latin typeface="Times New Roman" panose="02020603050405020304" pitchFamily="18" charset="0"/>
                          <a:cs typeface="Times New Roman" panose="02020603050405020304" pitchFamily="18" charset="0"/>
                        </a:rPr>
                        <a:t>3003</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r">
                        <a:lnSpc>
                          <a:spcPct val="150000"/>
                        </a:lnSpc>
                      </a:pPr>
                      <a:r>
                        <a:rPr lang="en-US" sz="1000" kern="100">
                          <a:effectLst/>
                          <a:latin typeface="Times New Roman" panose="02020603050405020304" pitchFamily="18" charset="0"/>
                          <a:cs typeface="Times New Roman" panose="02020603050405020304" pitchFamily="18" charset="0"/>
                        </a:rPr>
                        <a:t>12826</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r">
                        <a:lnSpc>
                          <a:spcPct val="150000"/>
                        </a:lnSpc>
                      </a:pPr>
                      <a:r>
                        <a:rPr lang="en-US" sz="1000" kern="100">
                          <a:effectLst/>
                          <a:latin typeface="Times New Roman" panose="02020603050405020304" pitchFamily="18" charset="0"/>
                          <a:cs typeface="Times New Roman" panose="02020603050405020304" pitchFamily="18" charset="0"/>
                        </a:rPr>
                        <a:t>84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r">
                        <a:lnSpc>
                          <a:spcPct val="150000"/>
                        </a:lnSpc>
                      </a:pPr>
                      <a:r>
                        <a:rPr lang="en-US" sz="1000" kern="100">
                          <a:effectLst/>
                          <a:latin typeface="Times New Roman" panose="02020603050405020304" pitchFamily="18" charset="0"/>
                          <a:cs typeface="Times New Roman" panose="02020603050405020304" pitchFamily="18" charset="0"/>
                        </a:rPr>
                        <a:t>250580</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r">
                        <a:lnSpc>
                          <a:spcPct val="150000"/>
                        </a:lnSpc>
                      </a:pPr>
                      <a:r>
                        <a:rPr lang="en-US" sz="1000" kern="100">
                          <a:effectLst/>
                          <a:latin typeface="Times New Roman" panose="02020603050405020304" pitchFamily="18" charset="0"/>
                          <a:cs typeface="Times New Roman" panose="02020603050405020304" pitchFamily="18" charset="0"/>
                        </a:rPr>
                        <a:t>19.54</a:t>
                      </a:r>
                      <a:endParaRPr lang="zh-TW" sz="1200" kern="10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tc>
                  <a:txBody>
                    <a:bodyPr/>
                    <a:lstStyle/>
                    <a:p>
                      <a:pPr algn="r">
                        <a:lnSpc>
                          <a:spcPct val="150000"/>
                        </a:lnSpc>
                      </a:pPr>
                      <a:r>
                        <a:rPr lang="en-US" sz="1000" kern="100" dirty="0">
                          <a:effectLst/>
                          <a:latin typeface="Times New Roman" panose="02020603050405020304" pitchFamily="18" charset="0"/>
                          <a:cs typeface="Times New Roman" panose="02020603050405020304" pitchFamily="18" charset="0"/>
                        </a:rPr>
                        <a:t>7.13</a:t>
                      </a:r>
                      <a:endParaRPr 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txBody>
                  <a:tcPr marL="68580" marR="68580" marT="0" marB="0" anchor="ctr"/>
                </a:tc>
                <a:extLst>
                  <a:ext uri="{0D108BD9-81ED-4DB2-BD59-A6C34878D82A}">
                    <a16:rowId xmlns:a16="http://schemas.microsoft.com/office/drawing/2014/main" val="792139516"/>
                  </a:ext>
                </a:extLst>
              </a:tr>
            </a:tbl>
          </a:graphicData>
        </a:graphic>
      </p:graphicFrame>
      <p:sp>
        <p:nvSpPr>
          <p:cNvPr id="55" name="文字方塊 54">
            <a:extLst>
              <a:ext uri="{FF2B5EF4-FFF2-40B4-BE49-F238E27FC236}">
                <a16:creationId xmlns:a16="http://schemas.microsoft.com/office/drawing/2014/main" id="{3CFF70C1-0723-40BE-9496-E3953C4A9EAD}"/>
              </a:ext>
            </a:extLst>
          </p:cNvPr>
          <p:cNvSpPr txBox="1"/>
          <p:nvPr/>
        </p:nvSpPr>
        <p:spPr>
          <a:xfrm>
            <a:off x="4901563" y="2645499"/>
            <a:ext cx="2569541" cy="261610"/>
          </a:xfrm>
          <a:prstGeom prst="rect">
            <a:avLst/>
          </a:prstGeom>
          <a:noFill/>
        </p:spPr>
        <p:txBody>
          <a:bodyPr wrap="square" rtlCol="0">
            <a:spAutoFit/>
          </a:bodyPr>
          <a:lstStyle/>
          <a:p>
            <a:pPr algn="ctr"/>
            <a:r>
              <a:rPr lang="zh-TW" altLang="en-US" sz="1050" dirty="0">
                <a:latin typeface="Times New Roman" panose="02020603050405020304" pitchFamily="18" charset="0"/>
                <a:ea typeface="微軟正黑體" panose="020B0604030504040204" pitchFamily="34" charset="-120"/>
                <a:cs typeface="Times New Roman" panose="02020603050405020304" pitchFamily="18" charset="0"/>
              </a:rPr>
              <a:t>表 </a:t>
            </a:r>
            <a:r>
              <a:rPr lang="en-US" altLang="zh-TW" sz="1050" dirty="0">
                <a:latin typeface="Times New Roman" panose="02020603050405020304" pitchFamily="18" charset="0"/>
                <a:ea typeface="微軟正黑體" panose="020B0604030504040204" pitchFamily="34" charset="-120"/>
                <a:cs typeface="Times New Roman" panose="02020603050405020304" pitchFamily="18" charset="0"/>
              </a:rPr>
              <a:t>2</a:t>
            </a:r>
            <a:r>
              <a:rPr lang="zh-TW" altLang="en-US" sz="1050" dirty="0">
                <a:latin typeface="Times New Roman" panose="02020603050405020304" pitchFamily="18" charset="0"/>
                <a:ea typeface="微軟正黑體" panose="020B0604030504040204" pitchFamily="34" charset="-120"/>
                <a:cs typeface="Times New Roman" panose="02020603050405020304" pitchFamily="18" charset="0"/>
              </a:rPr>
              <a:t>、資料集預處理後的統計資料</a:t>
            </a:r>
          </a:p>
        </p:txBody>
      </p:sp>
      <p:grpSp>
        <p:nvGrpSpPr>
          <p:cNvPr id="1609" name="群組 1608">
            <a:extLst>
              <a:ext uri="{FF2B5EF4-FFF2-40B4-BE49-F238E27FC236}">
                <a16:creationId xmlns:a16="http://schemas.microsoft.com/office/drawing/2014/main" id="{6758B7BA-99DE-4110-9B0E-A3F2B0CB1636}"/>
              </a:ext>
            </a:extLst>
          </p:cNvPr>
          <p:cNvGrpSpPr/>
          <p:nvPr/>
        </p:nvGrpSpPr>
        <p:grpSpPr>
          <a:xfrm>
            <a:off x="2169527" y="1272028"/>
            <a:ext cx="6240521" cy="1026156"/>
            <a:chOff x="2169527" y="1364122"/>
            <a:chExt cx="6240521" cy="1026156"/>
          </a:xfrm>
        </p:grpSpPr>
        <p:sp>
          <p:nvSpPr>
            <p:cNvPr id="77" name="矩形 76">
              <a:extLst>
                <a:ext uri="{FF2B5EF4-FFF2-40B4-BE49-F238E27FC236}">
                  <a16:creationId xmlns:a16="http://schemas.microsoft.com/office/drawing/2014/main" id="{86A5C6EA-7698-42F5-A9AB-2A3EC6ED1B45}"/>
                </a:ext>
              </a:extLst>
            </p:cNvPr>
            <p:cNvSpPr/>
            <p:nvPr/>
          </p:nvSpPr>
          <p:spPr>
            <a:xfrm>
              <a:off x="3805969" y="1687528"/>
              <a:ext cx="4604079" cy="702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C00000"/>
                </a:solidFill>
              </a:endParaRPr>
            </a:p>
          </p:txBody>
        </p:sp>
        <p:sp>
          <p:nvSpPr>
            <p:cNvPr id="40" name="矩形: 圓角 39">
              <a:extLst>
                <a:ext uri="{FF2B5EF4-FFF2-40B4-BE49-F238E27FC236}">
                  <a16:creationId xmlns:a16="http://schemas.microsoft.com/office/drawing/2014/main" id="{F5F9AEA3-2D39-4831-80D8-3EAE17FAC5A2}"/>
                </a:ext>
              </a:extLst>
            </p:cNvPr>
            <p:cNvSpPr/>
            <p:nvPr/>
          </p:nvSpPr>
          <p:spPr>
            <a:xfrm>
              <a:off x="5575360" y="1523277"/>
              <a:ext cx="1242790" cy="2795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rgbClr val="C00000"/>
                  </a:solidFill>
                  <a:latin typeface="微軟正黑體" panose="020B0604030504040204" pitchFamily="34" charset="-120"/>
                  <a:ea typeface="微軟正黑體" panose="020B0604030504040204" pitchFamily="34" charset="-120"/>
                </a:rPr>
                <a:t>預處理</a:t>
              </a:r>
            </a:p>
          </p:txBody>
        </p:sp>
        <p:sp>
          <p:nvSpPr>
            <p:cNvPr id="41" name="文字方塊 40">
              <a:extLst>
                <a:ext uri="{FF2B5EF4-FFF2-40B4-BE49-F238E27FC236}">
                  <a16:creationId xmlns:a16="http://schemas.microsoft.com/office/drawing/2014/main" id="{ED344291-28D2-472F-B1A1-30A001831E2D}"/>
                </a:ext>
              </a:extLst>
            </p:cNvPr>
            <p:cNvSpPr txBox="1"/>
            <p:nvPr/>
          </p:nvSpPr>
          <p:spPr>
            <a:xfrm>
              <a:off x="4051379" y="1763515"/>
              <a:ext cx="4249351" cy="547907"/>
            </a:xfrm>
            <a:prstGeom prst="rect">
              <a:avLst/>
            </a:prstGeom>
            <a:noFill/>
          </p:spPr>
          <p:txBody>
            <a:bodyPr wrap="square" rtlCol="0">
              <a:spAutoFit/>
            </a:bodyPr>
            <a:lstStyle/>
            <a:p>
              <a:pPr marL="228600" indent="-228600" algn="just">
                <a:lnSpc>
                  <a:spcPct val="150000"/>
                </a:lnSpc>
                <a:buFont typeface="+mj-lt"/>
                <a:buAutoNum type="arabicPeriod"/>
              </a:pPr>
              <a:r>
                <a:rPr lang="zh-TW" altLang="en-US" sz="1050" kern="100" dirty="0">
                  <a:effectLst/>
                  <a:latin typeface="Times New Roman" panose="02020603050405020304" pitchFamily="18" charset="0"/>
                  <a:ea typeface="微軟正黑體" panose="020B0604030504040204" pitchFamily="34" charset="-120"/>
                  <a:cs typeface="Times New Roman" panose="02020603050405020304" pitchFamily="18" charset="0"/>
                </a:rPr>
                <a:t>刪除最不頻繁項目，使剩下項目保留所有交易中 </a:t>
              </a:r>
              <a:r>
                <a:rPr lang="en-US" altLang="zh-TW" sz="1050" kern="100" dirty="0">
                  <a:effectLst/>
                  <a:latin typeface="Times New Roman" panose="02020603050405020304" pitchFamily="18" charset="0"/>
                  <a:ea typeface="微軟正黑體" panose="020B0604030504040204" pitchFamily="34" charset="-120"/>
                  <a:cs typeface="Times New Roman" panose="02020603050405020304" pitchFamily="18" charset="0"/>
                </a:rPr>
                <a:t>95 %</a:t>
              </a:r>
              <a:r>
                <a:rPr lang="zh-TW" altLang="en-US" sz="1050" kern="100" dirty="0">
                  <a:effectLst/>
                  <a:latin typeface="Times New Roman" panose="02020603050405020304" pitchFamily="18" charset="0"/>
                  <a:ea typeface="微軟正黑體" panose="020B0604030504040204" pitchFamily="34" charset="-120"/>
                  <a:cs typeface="Times New Roman" panose="02020603050405020304" pitchFamily="18" charset="0"/>
                </a:rPr>
                <a:t>以上購買量</a:t>
              </a:r>
              <a:endParaRPr lang="en-US" altLang="zh-TW" sz="1050" kern="100" dirty="0">
                <a:latin typeface="Times New Roman" panose="02020603050405020304" pitchFamily="18" charset="0"/>
                <a:ea typeface="微軟正黑體" panose="020B0604030504040204" pitchFamily="34" charset="-120"/>
                <a:cs typeface="Times New Roman" panose="02020603050405020304" pitchFamily="18" charset="0"/>
              </a:endParaRPr>
            </a:p>
            <a:p>
              <a:pPr marL="228600" indent="-228600" algn="just">
                <a:lnSpc>
                  <a:spcPct val="150000"/>
                </a:lnSpc>
                <a:buFont typeface="+mj-lt"/>
                <a:buAutoNum type="arabicPeriod"/>
              </a:pPr>
              <a:r>
                <a:rPr lang="zh-TW" altLang="en-US" sz="1050" kern="100" dirty="0">
                  <a:effectLst/>
                  <a:latin typeface="Times New Roman" panose="02020603050405020304" pitchFamily="18" charset="0"/>
                  <a:ea typeface="微軟正黑體" panose="020B0604030504040204" pitchFamily="34" charset="-120"/>
                  <a:cs typeface="Times New Roman" panose="02020603050405020304" pitchFamily="18" charset="0"/>
                </a:rPr>
                <a:t>刪除購物籃筆數少於 </a:t>
              </a:r>
              <a:r>
                <a:rPr lang="en-US" altLang="zh-TW" sz="1050" kern="100" dirty="0">
                  <a:effectLst/>
                  <a:latin typeface="Times New Roman" panose="02020603050405020304" pitchFamily="18" charset="0"/>
                  <a:ea typeface="微軟正黑體" panose="020B0604030504040204" pitchFamily="34" charset="-120"/>
                  <a:cs typeface="Times New Roman" panose="02020603050405020304" pitchFamily="18" charset="0"/>
                </a:rPr>
                <a:t>n </a:t>
              </a:r>
              <a:r>
                <a:rPr lang="zh-TW" altLang="en-US" sz="1050" kern="100" dirty="0">
                  <a:effectLst/>
                  <a:latin typeface="Times New Roman" panose="02020603050405020304" pitchFamily="18" charset="0"/>
                  <a:ea typeface="微軟正黑體" panose="020B0604030504040204" pitchFamily="34" charset="-120"/>
                  <a:cs typeface="Times New Roman" panose="02020603050405020304" pitchFamily="18" charset="0"/>
                </a:rPr>
                <a:t>的用戶資料 </a:t>
              </a:r>
              <a:r>
                <a:rPr lang="en-US" altLang="zh-TW" sz="1050" kern="100" dirty="0">
                  <a:effectLst/>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050" kern="100" dirty="0" err="1">
                  <a:effectLst/>
                  <a:latin typeface="Times New Roman" panose="02020603050405020304" pitchFamily="18" charset="0"/>
                  <a:ea typeface="微軟正黑體" panose="020B0604030504040204" pitchFamily="34" charset="-120"/>
                  <a:cs typeface="Times New Roman" panose="02020603050405020304" pitchFamily="18" charset="0"/>
                </a:rPr>
                <a:t>TaFeng</a:t>
              </a:r>
              <a:r>
                <a:rPr lang="en-US" altLang="zh-TW" sz="1050" kern="100" dirty="0">
                  <a:effectLst/>
                  <a:latin typeface="Times New Roman" panose="02020603050405020304" pitchFamily="18" charset="0"/>
                  <a:ea typeface="微軟正黑體" panose="020B0604030504040204" pitchFamily="34" charset="-120"/>
                  <a:cs typeface="Times New Roman" panose="02020603050405020304" pitchFamily="18" charset="0"/>
                </a:rPr>
                <a:t> n=3</a:t>
              </a:r>
              <a:r>
                <a:rPr lang="zh-TW" altLang="en-US" sz="1050" kern="100" dirty="0">
                  <a:effectLst/>
                  <a:latin typeface="Times New Roman" panose="02020603050405020304" pitchFamily="18" charset="0"/>
                  <a:ea typeface="微軟正黑體" panose="020B0604030504040204" pitchFamily="34" charset="-120"/>
                  <a:cs typeface="Times New Roman" panose="02020603050405020304" pitchFamily="18" charset="0"/>
                </a:rPr>
                <a:t>，</a:t>
              </a:r>
              <a:r>
                <a:rPr lang="en-US" altLang="zh-TW" sz="1050" kern="100" dirty="0" err="1">
                  <a:effectLst/>
                  <a:latin typeface="Times New Roman" panose="02020603050405020304" pitchFamily="18" charset="0"/>
                  <a:ea typeface="微軟正黑體" panose="020B0604030504040204" pitchFamily="34" charset="-120"/>
                  <a:cs typeface="Times New Roman" panose="02020603050405020304" pitchFamily="18" charset="0"/>
                </a:rPr>
                <a:t>Dunnhumby</a:t>
              </a:r>
              <a:r>
                <a:rPr lang="en-US" altLang="zh-TW" sz="1050" kern="100" dirty="0">
                  <a:effectLst/>
                  <a:latin typeface="Times New Roman" panose="02020603050405020304" pitchFamily="18" charset="0"/>
                  <a:ea typeface="微軟正黑體" panose="020B0604030504040204" pitchFamily="34" charset="-120"/>
                  <a:cs typeface="Times New Roman" panose="02020603050405020304" pitchFamily="18" charset="0"/>
                </a:rPr>
                <a:t> n</a:t>
              </a:r>
              <a:r>
                <a:rPr lang="en-US" altLang="zh-TW" sz="1050" kern="100" dirty="0">
                  <a:latin typeface="Times New Roman" panose="02020603050405020304" pitchFamily="18" charset="0"/>
                  <a:ea typeface="微軟正黑體" panose="020B0604030504040204" pitchFamily="34" charset="-120"/>
                  <a:cs typeface="Times New Roman" panose="02020603050405020304" pitchFamily="18" charset="0"/>
                </a:rPr>
                <a:t>=</a:t>
              </a:r>
              <a:r>
                <a:rPr lang="en-US" altLang="zh-TW" sz="1050" kern="100" dirty="0">
                  <a:effectLst/>
                  <a:latin typeface="Times New Roman" panose="02020603050405020304" pitchFamily="18" charset="0"/>
                  <a:ea typeface="微軟正黑體" panose="020B0604030504040204" pitchFamily="34" charset="-120"/>
                  <a:cs typeface="Times New Roman" panose="02020603050405020304" pitchFamily="18" charset="0"/>
                </a:rPr>
                <a:t>7 )</a:t>
              </a:r>
              <a:endParaRPr lang="zh-TW" altLang="en-US" sz="1050" kern="100" dirty="0">
                <a:effectLst/>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61" name="接點: 肘形 60">
              <a:extLst>
                <a:ext uri="{FF2B5EF4-FFF2-40B4-BE49-F238E27FC236}">
                  <a16:creationId xmlns:a16="http://schemas.microsoft.com/office/drawing/2014/main" id="{8D87F327-E73F-4F08-8FCD-408BE3768B3E}"/>
                </a:ext>
              </a:extLst>
            </p:cNvPr>
            <p:cNvCxnSpPr>
              <a:cxnSpLocks/>
              <a:stCxn id="1606" idx="0"/>
              <a:endCxn id="40" idx="0"/>
            </p:cNvCxnSpPr>
            <p:nvPr/>
          </p:nvCxnSpPr>
          <p:spPr>
            <a:xfrm rot="16200000" flipH="1">
              <a:off x="4103563" y="-569914"/>
              <a:ext cx="159156" cy="4027227"/>
            </a:xfrm>
            <a:prstGeom prst="bentConnector3">
              <a:avLst>
                <a:gd name="adj1" fmla="val -143633"/>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605" name="直線單箭頭接點 1604">
            <a:extLst>
              <a:ext uri="{FF2B5EF4-FFF2-40B4-BE49-F238E27FC236}">
                <a16:creationId xmlns:a16="http://schemas.microsoft.com/office/drawing/2014/main" id="{4A66C321-E159-4059-98F8-2B075CA10DB3}"/>
              </a:ext>
            </a:extLst>
          </p:cNvPr>
          <p:cNvCxnSpPr>
            <a:cxnSpLocks/>
          </p:cNvCxnSpPr>
          <p:nvPr/>
        </p:nvCxnSpPr>
        <p:spPr>
          <a:xfrm flipH="1">
            <a:off x="6179335" y="2310901"/>
            <a:ext cx="2" cy="33456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3" name="文字方塊 32">
            <a:extLst>
              <a:ext uri="{FF2B5EF4-FFF2-40B4-BE49-F238E27FC236}">
                <a16:creationId xmlns:a16="http://schemas.microsoft.com/office/drawing/2014/main" id="{3B9B02E5-3291-4429-BE38-DAFA9375FB7C}"/>
              </a:ext>
            </a:extLst>
          </p:cNvPr>
          <p:cNvSpPr txBox="1"/>
          <p:nvPr/>
        </p:nvSpPr>
        <p:spPr>
          <a:xfrm>
            <a:off x="8539718" y="4872599"/>
            <a:ext cx="604282" cy="246221"/>
          </a:xfrm>
          <a:prstGeom prst="rect">
            <a:avLst/>
          </a:prstGeom>
          <a:noFill/>
        </p:spPr>
        <p:txBody>
          <a:bodyPr wrap="square" rtlCol="0">
            <a:spAutoFit/>
          </a:bodyPr>
          <a:lstStyle/>
          <a:p>
            <a:pPr algn="ctr"/>
            <a:r>
              <a:rPr lang="en-US" altLang="zh-TW" sz="1000" b="1" dirty="0">
                <a:latin typeface="Times New Roman" panose="02020603050405020304" pitchFamily="18" charset="0"/>
                <a:cs typeface="Times New Roman" panose="02020603050405020304" pitchFamily="18" charset="0"/>
              </a:rPr>
              <a:t>30 / 57</a:t>
            </a:r>
            <a:endParaRPr lang="zh-TW" altLang="en-US" sz="1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7861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0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5885941" y="0"/>
            <a:ext cx="892500" cy="561300"/>
          </a:xfrm>
          <a:prstGeom prst="rect">
            <a:avLst/>
          </a:prstGeom>
          <a:solidFill>
            <a:srgbClr val="92D050">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研究方法</a:t>
            </a: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文獻探討</a:t>
            </a: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實驗結果</a:t>
            </a: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實驗設計</a:t>
            </a: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3" name="文字方塊 2">
            <a:extLst>
              <a:ext uri="{FF2B5EF4-FFF2-40B4-BE49-F238E27FC236}">
                <a16:creationId xmlns:a16="http://schemas.microsoft.com/office/drawing/2014/main" id="{F3C42C6F-98AE-B5D0-CFC3-93F1544D2056}"/>
              </a:ext>
            </a:extLst>
          </p:cNvPr>
          <p:cNvSpPr txBox="1"/>
          <p:nvPr/>
        </p:nvSpPr>
        <p:spPr>
          <a:xfrm>
            <a:off x="607925" y="647368"/>
            <a:ext cx="5238307" cy="376642"/>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rPr>
              <a:t>4.2 </a:t>
            </a:r>
            <a:r>
              <a:rPr lang="zh-TW" altLang="en-US" b="1" dirty="0">
                <a:latin typeface="Times New Roman" panose="02020603050405020304" pitchFamily="18" charset="0"/>
                <a:ea typeface="Microsoft JhengHei" panose="020B0604030504040204" pitchFamily="34" charset="-120"/>
                <a:cs typeface="Times New Roman" panose="02020603050405020304" pitchFamily="18" charset="0"/>
              </a:rPr>
              <a:t>基線方法</a:t>
            </a:r>
            <a:endPar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endParaRPr>
          </a:p>
        </p:txBody>
      </p:sp>
      <p:sp>
        <p:nvSpPr>
          <p:cNvPr id="4" name="矩形 3">
            <a:extLst>
              <a:ext uri="{FF2B5EF4-FFF2-40B4-BE49-F238E27FC236}">
                <a16:creationId xmlns:a16="http://schemas.microsoft.com/office/drawing/2014/main" id="{2F6C9B17-B25F-4B9A-B4EF-1D77AC14CD9C}"/>
              </a:ext>
            </a:extLst>
          </p:cNvPr>
          <p:cNvSpPr/>
          <p:nvPr/>
        </p:nvSpPr>
        <p:spPr>
          <a:xfrm>
            <a:off x="738553" y="1133005"/>
            <a:ext cx="1097280" cy="438549"/>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a:solidFill>
                  <a:schemeClr val="tx1"/>
                </a:solidFill>
                <a:latin typeface="微軟正黑體" panose="020B0604030504040204" pitchFamily="34" charset="-120"/>
                <a:ea typeface="微軟正黑體" panose="020B0604030504040204" pitchFamily="34" charset="-120"/>
              </a:rPr>
              <a:t>基於頻率</a:t>
            </a:r>
            <a:endParaRPr lang="en-US" altLang="zh-TW" sz="1200" b="1" dirty="0">
              <a:solidFill>
                <a:schemeClr val="tx1"/>
              </a:solidFill>
              <a:latin typeface="微軟正黑體" panose="020B0604030504040204" pitchFamily="34" charset="-120"/>
              <a:ea typeface="微軟正黑體" panose="020B0604030504040204" pitchFamily="34" charset="-120"/>
            </a:endParaRPr>
          </a:p>
        </p:txBody>
      </p:sp>
      <p:sp>
        <p:nvSpPr>
          <p:cNvPr id="19" name="矩形 18">
            <a:extLst>
              <a:ext uri="{FF2B5EF4-FFF2-40B4-BE49-F238E27FC236}">
                <a16:creationId xmlns:a16="http://schemas.microsoft.com/office/drawing/2014/main" id="{59AD2BED-4B4B-4CDE-9155-6B19455082E9}"/>
              </a:ext>
            </a:extLst>
          </p:cNvPr>
          <p:cNvSpPr/>
          <p:nvPr/>
        </p:nvSpPr>
        <p:spPr>
          <a:xfrm>
            <a:off x="738553" y="2059212"/>
            <a:ext cx="1097280" cy="2436919"/>
          </a:xfrm>
          <a:prstGeom prst="rect">
            <a:avLst/>
          </a:prstGeom>
          <a:solidFill>
            <a:srgbClr val="6BAEE1"/>
          </a:solidFill>
          <a:ln>
            <a:solidFill>
              <a:srgbClr val="6BAE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a:solidFill>
                  <a:schemeClr val="tx1"/>
                </a:solidFill>
                <a:latin typeface="微軟正黑體" panose="020B0604030504040204" pitchFamily="34" charset="-120"/>
                <a:ea typeface="微軟正黑體" panose="020B0604030504040204" pitchFamily="34" charset="-120"/>
              </a:rPr>
              <a:t>基於神經網路</a:t>
            </a:r>
            <a:endParaRPr lang="en-US" altLang="zh-TW" sz="1200" b="1" dirty="0">
              <a:solidFill>
                <a:schemeClr val="tx1"/>
              </a:solidFill>
              <a:latin typeface="微軟正黑體" panose="020B0604030504040204" pitchFamily="34" charset="-120"/>
              <a:ea typeface="微軟正黑體" panose="020B0604030504040204" pitchFamily="34" charset="-120"/>
            </a:endParaRPr>
          </a:p>
        </p:txBody>
      </p:sp>
      <p:sp>
        <p:nvSpPr>
          <p:cNvPr id="11" name="矩形: 圓角 10">
            <a:extLst>
              <a:ext uri="{FF2B5EF4-FFF2-40B4-BE49-F238E27FC236}">
                <a16:creationId xmlns:a16="http://schemas.microsoft.com/office/drawing/2014/main" id="{1589BCE1-584D-413E-B779-788CFDC976BB}"/>
              </a:ext>
            </a:extLst>
          </p:cNvPr>
          <p:cNvSpPr/>
          <p:nvPr/>
        </p:nvSpPr>
        <p:spPr>
          <a:xfrm>
            <a:off x="2037018" y="1206233"/>
            <a:ext cx="1193075" cy="279424"/>
          </a:xfrm>
          <a:prstGeom prst="roundRect">
            <a:avLst/>
          </a:prstGeom>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err="1">
                <a:solidFill>
                  <a:schemeClr val="tx1"/>
                </a:solidFill>
                <a:latin typeface="Times New Roman" panose="02020603050405020304" pitchFamily="18" charset="0"/>
                <a:cs typeface="Times New Roman" panose="02020603050405020304" pitchFamily="18" charset="0"/>
              </a:rPr>
              <a:t>PersonTopFreq</a:t>
            </a:r>
            <a:endParaRPr lang="zh-TW" altLang="en-US" sz="1100" dirty="0">
              <a:solidFill>
                <a:schemeClr val="tx1"/>
              </a:solidFill>
              <a:latin typeface="Times New Roman" panose="02020603050405020304" pitchFamily="18" charset="0"/>
              <a:cs typeface="Times New Roman" panose="02020603050405020304" pitchFamily="18" charset="0"/>
            </a:endParaRPr>
          </a:p>
        </p:txBody>
      </p:sp>
      <p:cxnSp>
        <p:nvCxnSpPr>
          <p:cNvPr id="14" name="直線接點 13">
            <a:extLst>
              <a:ext uri="{FF2B5EF4-FFF2-40B4-BE49-F238E27FC236}">
                <a16:creationId xmlns:a16="http://schemas.microsoft.com/office/drawing/2014/main" id="{89EB2343-E574-4600-9906-F6F471076285}"/>
              </a:ext>
            </a:extLst>
          </p:cNvPr>
          <p:cNvCxnSpPr>
            <a:cxnSpLocks/>
            <a:stCxn id="4" idx="3"/>
            <a:endCxn id="11" idx="1"/>
          </p:cNvCxnSpPr>
          <p:nvPr/>
        </p:nvCxnSpPr>
        <p:spPr>
          <a:xfrm flipV="1">
            <a:off x="1835833" y="1345945"/>
            <a:ext cx="201185" cy="6335"/>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grpSp>
        <p:nvGrpSpPr>
          <p:cNvPr id="22" name="群組 21">
            <a:extLst>
              <a:ext uri="{FF2B5EF4-FFF2-40B4-BE49-F238E27FC236}">
                <a16:creationId xmlns:a16="http://schemas.microsoft.com/office/drawing/2014/main" id="{5292E90A-898E-423A-898B-9CF10E986D20}"/>
              </a:ext>
            </a:extLst>
          </p:cNvPr>
          <p:cNvGrpSpPr/>
          <p:nvPr/>
        </p:nvGrpSpPr>
        <p:grpSpPr>
          <a:xfrm>
            <a:off x="738553" y="1596164"/>
            <a:ext cx="2488525" cy="438549"/>
            <a:chOff x="738553" y="1673980"/>
            <a:chExt cx="2488525" cy="438549"/>
          </a:xfrm>
        </p:grpSpPr>
        <p:sp>
          <p:nvSpPr>
            <p:cNvPr id="18" name="矩形 17">
              <a:extLst>
                <a:ext uri="{FF2B5EF4-FFF2-40B4-BE49-F238E27FC236}">
                  <a16:creationId xmlns:a16="http://schemas.microsoft.com/office/drawing/2014/main" id="{EFAC7892-E743-4277-AB24-8EC8CD659F28}"/>
                </a:ext>
              </a:extLst>
            </p:cNvPr>
            <p:cNvSpPr/>
            <p:nvPr/>
          </p:nvSpPr>
          <p:spPr>
            <a:xfrm>
              <a:off x="738553" y="1673980"/>
              <a:ext cx="1097280" cy="438549"/>
            </a:xfrm>
            <a:prstGeom prst="rect">
              <a:avLst/>
            </a:prstGeom>
            <a:solidFill>
              <a:srgbClr val="BCA2CF"/>
            </a:solidFill>
            <a:ln>
              <a:solidFill>
                <a:srgbClr val="BCA2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b="1" dirty="0">
                  <a:solidFill>
                    <a:schemeClr val="tx1"/>
                  </a:solidFill>
                  <a:latin typeface="微軟正黑體" panose="020B0604030504040204" pitchFamily="34" charset="-120"/>
                  <a:ea typeface="微軟正黑體" panose="020B0604030504040204" pitchFamily="34" charset="-120"/>
                </a:rPr>
                <a:t>基於最近鄰居</a:t>
              </a:r>
              <a:endParaRPr lang="en-US" altLang="zh-TW" sz="1200" b="1" dirty="0">
                <a:solidFill>
                  <a:schemeClr val="tx1"/>
                </a:solidFill>
                <a:latin typeface="微軟正黑體" panose="020B0604030504040204" pitchFamily="34" charset="-120"/>
                <a:ea typeface="微軟正黑體" panose="020B0604030504040204" pitchFamily="34" charset="-120"/>
              </a:endParaRPr>
            </a:p>
          </p:txBody>
        </p:sp>
        <p:sp>
          <p:nvSpPr>
            <p:cNvPr id="24" name="矩形: 圓角 23">
              <a:extLst>
                <a:ext uri="{FF2B5EF4-FFF2-40B4-BE49-F238E27FC236}">
                  <a16:creationId xmlns:a16="http://schemas.microsoft.com/office/drawing/2014/main" id="{3FB3E306-DD0E-404D-AA13-2686D1266746}"/>
                </a:ext>
              </a:extLst>
            </p:cNvPr>
            <p:cNvSpPr/>
            <p:nvPr/>
          </p:nvSpPr>
          <p:spPr>
            <a:xfrm>
              <a:off x="2034003" y="1749471"/>
              <a:ext cx="1193075" cy="279424"/>
            </a:xfrm>
            <a:prstGeom prst="roundRect">
              <a:avLst/>
            </a:prstGeom>
            <a:ln>
              <a:solidFill>
                <a:srgbClr val="BCA2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latin typeface="Times New Roman" panose="02020603050405020304" pitchFamily="18" charset="0"/>
                  <a:cs typeface="Times New Roman" panose="02020603050405020304" pitchFamily="18" charset="0"/>
                </a:rPr>
                <a:t>TIFU-KNN</a:t>
              </a:r>
            </a:p>
          </p:txBody>
        </p:sp>
        <p:cxnSp>
          <p:nvCxnSpPr>
            <p:cNvPr id="25" name="直線接點 24">
              <a:extLst>
                <a:ext uri="{FF2B5EF4-FFF2-40B4-BE49-F238E27FC236}">
                  <a16:creationId xmlns:a16="http://schemas.microsoft.com/office/drawing/2014/main" id="{232E765A-2BFB-42B5-A403-6C976600876C}"/>
                </a:ext>
              </a:extLst>
            </p:cNvPr>
            <p:cNvCxnSpPr>
              <a:cxnSpLocks/>
              <a:stCxn id="18" idx="3"/>
              <a:endCxn id="24" idx="1"/>
            </p:cNvCxnSpPr>
            <p:nvPr/>
          </p:nvCxnSpPr>
          <p:spPr>
            <a:xfrm flipV="1">
              <a:off x="1835833" y="1889183"/>
              <a:ext cx="198170" cy="4072"/>
            </a:xfrm>
            <a:prstGeom prst="line">
              <a:avLst/>
            </a:prstGeom>
            <a:ln>
              <a:solidFill>
                <a:srgbClr val="BCA2CF"/>
              </a:solidFill>
            </a:ln>
          </p:spPr>
          <p:style>
            <a:lnRef idx="1">
              <a:schemeClr val="accent1"/>
            </a:lnRef>
            <a:fillRef idx="0">
              <a:schemeClr val="accent1"/>
            </a:fillRef>
            <a:effectRef idx="0">
              <a:schemeClr val="accent1"/>
            </a:effectRef>
            <a:fontRef idx="minor">
              <a:schemeClr val="tx1"/>
            </a:fontRef>
          </p:style>
        </p:cxnSp>
      </p:grpSp>
      <p:sp>
        <p:nvSpPr>
          <p:cNvPr id="28" name="矩形: 圓角 27">
            <a:extLst>
              <a:ext uri="{FF2B5EF4-FFF2-40B4-BE49-F238E27FC236}">
                <a16:creationId xmlns:a16="http://schemas.microsoft.com/office/drawing/2014/main" id="{50E417D0-52E8-4C00-89F9-1952FA1E2C5E}"/>
              </a:ext>
            </a:extLst>
          </p:cNvPr>
          <p:cNvSpPr/>
          <p:nvPr/>
        </p:nvSpPr>
        <p:spPr>
          <a:xfrm>
            <a:off x="2034003" y="2161138"/>
            <a:ext cx="1193075" cy="279424"/>
          </a:xfrm>
          <a:prstGeom prst="roundRect">
            <a:avLst/>
          </a:prstGeom>
          <a:solidFill>
            <a:schemeClr val="bg1"/>
          </a:solidFill>
          <a:ln>
            <a:solidFill>
              <a:srgbClr val="6BAE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latin typeface="Times New Roman" panose="02020603050405020304" pitchFamily="18" charset="0"/>
                <a:cs typeface="Times New Roman" panose="02020603050405020304" pitchFamily="18" charset="0"/>
              </a:rPr>
              <a:t>DREAM</a:t>
            </a:r>
          </a:p>
        </p:txBody>
      </p:sp>
      <p:cxnSp>
        <p:nvCxnSpPr>
          <p:cNvPr id="29" name="直線接點 28">
            <a:extLst>
              <a:ext uri="{FF2B5EF4-FFF2-40B4-BE49-F238E27FC236}">
                <a16:creationId xmlns:a16="http://schemas.microsoft.com/office/drawing/2014/main" id="{4239387C-F580-42F1-A1DC-6E3D8867147D}"/>
              </a:ext>
            </a:extLst>
          </p:cNvPr>
          <p:cNvCxnSpPr>
            <a:cxnSpLocks/>
            <a:endCxn id="28" idx="1"/>
          </p:cNvCxnSpPr>
          <p:nvPr/>
        </p:nvCxnSpPr>
        <p:spPr>
          <a:xfrm>
            <a:off x="1835833" y="2300850"/>
            <a:ext cx="198170" cy="0"/>
          </a:xfrm>
          <a:prstGeom prst="line">
            <a:avLst/>
          </a:prstGeom>
          <a:ln>
            <a:solidFill>
              <a:srgbClr val="6BAEE1"/>
            </a:solidFill>
          </a:ln>
        </p:spPr>
        <p:style>
          <a:lnRef idx="1">
            <a:schemeClr val="accent1"/>
          </a:lnRef>
          <a:fillRef idx="0">
            <a:schemeClr val="accent1"/>
          </a:fillRef>
          <a:effectRef idx="0">
            <a:schemeClr val="accent1"/>
          </a:effectRef>
          <a:fontRef idx="minor">
            <a:schemeClr val="tx1"/>
          </a:fontRef>
        </p:style>
      </p:cxnSp>
      <p:sp>
        <p:nvSpPr>
          <p:cNvPr id="30" name="矩形: 圓角 29">
            <a:extLst>
              <a:ext uri="{FF2B5EF4-FFF2-40B4-BE49-F238E27FC236}">
                <a16:creationId xmlns:a16="http://schemas.microsoft.com/office/drawing/2014/main" id="{08361DBB-7780-47B2-8F42-B89CEB7B699F}"/>
              </a:ext>
            </a:extLst>
          </p:cNvPr>
          <p:cNvSpPr/>
          <p:nvPr/>
        </p:nvSpPr>
        <p:spPr>
          <a:xfrm>
            <a:off x="2034003" y="2667999"/>
            <a:ext cx="1193075" cy="279424"/>
          </a:xfrm>
          <a:prstGeom prst="roundRect">
            <a:avLst/>
          </a:prstGeom>
          <a:solidFill>
            <a:schemeClr val="bg1"/>
          </a:solidFill>
          <a:ln>
            <a:solidFill>
              <a:srgbClr val="6BAE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latin typeface="Times New Roman" panose="02020603050405020304" pitchFamily="18" charset="0"/>
                <a:cs typeface="Times New Roman" panose="02020603050405020304" pitchFamily="18" charset="0"/>
              </a:rPr>
              <a:t>CLEA</a:t>
            </a:r>
            <a:endParaRPr lang="zh-TW" altLang="en-US" sz="1100" dirty="0">
              <a:solidFill>
                <a:schemeClr val="tx1"/>
              </a:solidFill>
              <a:latin typeface="Times New Roman" panose="02020603050405020304" pitchFamily="18" charset="0"/>
              <a:cs typeface="Times New Roman" panose="02020603050405020304" pitchFamily="18" charset="0"/>
            </a:endParaRPr>
          </a:p>
        </p:txBody>
      </p:sp>
      <p:cxnSp>
        <p:nvCxnSpPr>
          <p:cNvPr id="31" name="直線接點 30">
            <a:extLst>
              <a:ext uri="{FF2B5EF4-FFF2-40B4-BE49-F238E27FC236}">
                <a16:creationId xmlns:a16="http://schemas.microsoft.com/office/drawing/2014/main" id="{E576880E-0BD8-477E-A9EF-2F875C23596B}"/>
              </a:ext>
            </a:extLst>
          </p:cNvPr>
          <p:cNvCxnSpPr>
            <a:cxnSpLocks/>
            <a:endCxn id="30" idx="1"/>
          </p:cNvCxnSpPr>
          <p:nvPr/>
        </p:nvCxnSpPr>
        <p:spPr>
          <a:xfrm>
            <a:off x="1835833" y="2807711"/>
            <a:ext cx="198170" cy="0"/>
          </a:xfrm>
          <a:prstGeom prst="line">
            <a:avLst/>
          </a:prstGeom>
          <a:ln>
            <a:solidFill>
              <a:srgbClr val="6BAEE1"/>
            </a:solidFill>
          </a:ln>
        </p:spPr>
        <p:style>
          <a:lnRef idx="1">
            <a:schemeClr val="accent1"/>
          </a:lnRef>
          <a:fillRef idx="0">
            <a:schemeClr val="accent1"/>
          </a:fillRef>
          <a:effectRef idx="0">
            <a:schemeClr val="accent1"/>
          </a:effectRef>
          <a:fontRef idx="minor">
            <a:schemeClr val="tx1"/>
          </a:fontRef>
        </p:style>
      </p:cxnSp>
      <p:sp>
        <p:nvSpPr>
          <p:cNvPr id="32" name="矩形: 圓角 31">
            <a:extLst>
              <a:ext uri="{FF2B5EF4-FFF2-40B4-BE49-F238E27FC236}">
                <a16:creationId xmlns:a16="http://schemas.microsoft.com/office/drawing/2014/main" id="{A3D0A258-410B-4E6B-A8F6-D0E2C8CE9CAC}"/>
              </a:ext>
            </a:extLst>
          </p:cNvPr>
          <p:cNvSpPr/>
          <p:nvPr/>
        </p:nvSpPr>
        <p:spPr>
          <a:xfrm>
            <a:off x="2034003" y="3157482"/>
            <a:ext cx="1193075" cy="279424"/>
          </a:xfrm>
          <a:prstGeom prst="roundRect">
            <a:avLst/>
          </a:prstGeom>
          <a:solidFill>
            <a:schemeClr val="bg1"/>
          </a:solidFill>
          <a:ln>
            <a:solidFill>
              <a:srgbClr val="6BAE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latin typeface="Times New Roman" panose="02020603050405020304" pitchFamily="18" charset="0"/>
                <a:cs typeface="Times New Roman" panose="02020603050405020304" pitchFamily="18" charset="0"/>
              </a:rPr>
              <a:t>Beacon</a:t>
            </a:r>
            <a:endParaRPr lang="zh-TW" altLang="en-US" sz="1100" dirty="0">
              <a:solidFill>
                <a:schemeClr val="tx1"/>
              </a:solidFill>
              <a:latin typeface="Times New Roman" panose="02020603050405020304" pitchFamily="18" charset="0"/>
              <a:cs typeface="Times New Roman" panose="02020603050405020304" pitchFamily="18" charset="0"/>
            </a:endParaRPr>
          </a:p>
        </p:txBody>
      </p:sp>
      <p:cxnSp>
        <p:nvCxnSpPr>
          <p:cNvPr id="33" name="直線接點 32">
            <a:extLst>
              <a:ext uri="{FF2B5EF4-FFF2-40B4-BE49-F238E27FC236}">
                <a16:creationId xmlns:a16="http://schemas.microsoft.com/office/drawing/2014/main" id="{DA0329B5-234E-43E5-86B7-6479C09D61DB}"/>
              </a:ext>
            </a:extLst>
          </p:cNvPr>
          <p:cNvCxnSpPr>
            <a:cxnSpLocks/>
            <a:endCxn id="32" idx="1"/>
          </p:cNvCxnSpPr>
          <p:nvPr/>
        </p:nvCxnSpPr>
        <p:spPr>
          <a:xfrm>
            <a:off x="1835833" y="3297194"/>
            <a:ext cx="198170" cy="0"/>
          </a:xfrm>
          <a:prstGeom prst="line">
            <a:avLst/>
          </a:prstGeom>
          <a:ln>
            <a:solidFill>
              <a:srgbClr val="6BAEE1"/>
            </a:solidFill>
          </a:ln>
        </p:spPr>
        <p:style>
          <a:lnRef idx="1">
            <a:schemeClr val="accent1"/>
          </a:lnRef>
          <a:fillRef idx="0">
            <a:schemeClr val="accent1"/>
          </a:fillRef>
          <a:effectRef idx="0">
            <a:schemeClr val="accent1"/>
          </a:effectRef>
          <a:fontRef idx="minor">
            <a:schemeClr val="tx1"/>
          </a:fontRef>
        </p:style>
      </p:cxnSp>
      <p:sp>
        <p:nvSpPr>
          <p:cNvPr id="34" name="矩形: 圓角 33">
            <a:extLst>
              <a:ext uri="{FF2B5EF4-FFF2-40B4-BE49-F238E27FC236}">
                <a16:creationId xmlns:a16="http://schemas.microsoft.com/office/drawing/2014/main" id="{B9577C92-A15E-4428-A0CF-B9568FA488F7}"/>
              </a:ext>
            </a:extLst>
          </p:cNvPr>
          <p:cNvSpPr/>
          <p:nvPr/>
        </p:nvSpPr>
        <p:spPr>
          <a:xfrm>
            <a:off x="2034003" y="3657843"/>
            <a:ext cx="1193075" cy="279424"/>
          </a:xfrm>
          <a:prstGeom prst="roundRect">
            <a:avLst/>
          </a:prstGeom>
          <a:solidFill>
            <a:schemeClr val="bg1"/>
          </a:solidFill>
          <a:ln>
            <a:solidFill>
              <a:srgbClr val="6BAE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latin typeface="Times New Roman" panose="02020603050405020304" pitchFamily="18" charset="0"/>
                <a:cs typeface="Times New Roman" panose="02020603050405020304" pitchFamily="18" charset="0"/>
              </a:rPr>
              <a:t>SHAN</a:t>
            </a:r>
            <a:endParaRPr lang="zh-TW" altLang="en-US" sz="1100" dirty="0">
              <a:solidFill>
                <a:schemeClr val="tx1"/>
              </a:solidFill>
              <a:latin typeface="Times New Roman" panose="02020603050405020304" pitchFamily="18" charset="0"/>
              <a:cs typeface="Times New Roman" panose="02020603050405020304" pitchFamily="18" charset="0"/>
            </a:endParaRPr>
          </a:p>
        </p:txBody>
      </p:sp>
      <p:cxnSp>
        <p:nvCxnSpPr>
          <p:cNvPr id="35" name="直線接點 34">
            <a:extLst>
              <a:ext uri="{FF2B5EF4-FFF2-40B4-BE49-F238E27FC236}">
                <a16:creationId xmlns:a16="http://schemas.microsoft.com/office/drawing/2014/main" id="{F8EACE34-3403-4E94-B291-A7B20F456256}"/>
              </a:ext>
            </a:extLst>
          </p:cNvPr>
          <p:cNvCxnSpPr>
            <a:cxnSpLocks/>
            <a:endCxn id="34" idx="1"/>
          </p:cNvCxnSpPr>
          <p:nvPr/>
        </p:nvCxnSpPr>
        <p:spPr>
          <a:xfrm>
            <a:off x="1835833" y="3797555"/>
            <a:ext cx="198170" cy="0"/>
          </a:xfrm>
          <a:prstGeom prst="line">
            <a:avLst/>
          </a:prstGeom>
          <a:ln>
            <a:solidFill>
              <a:srgbClr val="6BAEE1"/>
            </a:solidFill>
          </a:ln>
        </p:spPr>
        <p:style>
          <a:lnRef idx="1">
            <a:schemeClr val="accent1"/>
          </a:lnRef>
          <a:fillRef idx="0">
            <a:schemeClr val="accent1"/>
          </a:fillRef>
          <a:effectRef idx="0">
            <a:schemeClr val="accent1"/>
          </a:effectRef>
          <a:fontRef idx="minor">
            <a:schemeClr val="tx1"/>
          </a:fontRef>
        </p:style>
      </p:cxnSp>
      <p:sp>
        <p:nvSpPr>
          <p:cNvPr id="36" name="矩形: 圓角 35">
            <a:extLst>
              <a:ext uri="{FF2B5EF4-FFF2-40B4-BE49-F238E27FC236}">
                <a16:creationId xmlns:a16="http://schemas.microsoft.com/office/drawing/2014/main" id="{3F5D4B0C-799A-49A1-940A-423420AF8942}"/>
              </a:ext>
            </a:extLst>
          </p:cNvPr>
          <p:cNvSpPr/>
          <p:nvPr/>
        </p:nvSpPr>
        <p:spPr>
          <a:xfrm>
            <a:off x="2034003" y="4142016"/>
            <a:ext cx="1193075" cy="279424"/>
          </a:xfrm>
          <a:prstGeom prst="roundRect">
            <a:avLst/>
          </a:prstGeom>
          <a:solidFill>
            <a:schemeClr val="bg1"/>
          </a:solidFill>
          <a:ln>
            <a:solidFill>
              <a:srgbClr val="6BAE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100" dirty="0">
                <a:solidFill>
                  <a:schemeClr val="tx1"/>
                </a:solidFill>
                <a:latin typeface="Times New Roman" panose="02020603050405020304" pitchFamily="18" charset="0"/>
                <a:cs typeface="Times New Roman" panose="02020603050405020304" pitchFamily="18" charset="0"/>
              </a:rPr>
              <a:t>Sets2Sets</a:t>
            </a:r>
            <a:endParaRPr lang="zh-TW" altLang="en-US" sz="1100" dirty="0">
              <a:solidFill>
                <a:schemeClr val="tx1"/>
              </a:solidFill>
              <a:latin typeface="Times New Roman" panose="02020603050405020304" pitchFamily="18" charset="0"/>
              <a:cs typeface="Times New Roman" panose="02020603050405020304" pitchFamily="18" charset="0"/>
            </a:endParaRPr>
          </a:p>
        </p:txBody>
      </p:sp>
      <p:cxnSp>
        <p:nvCxnSpPr>
          <p:cNvPr id="37" name="直線接點 36">
            <a:extLst>
              <a:ext uri="{FF2B5EF4-FFF2-40B4-BE49-F238E27FC236}">
                <a16:creationId xmlns:a16="http://schemas.microsoft.com/office/drawing/2014/main" id="{41653B2C-EF24-4E67-8A06-02B0A0024463}"/>
              </a:ext>
            </a:extLst>
          </p:cNvPr>
          <p:cNvCxnSpPr>
            <a:cxnSpLocks/>
            <a:endCxn id="36" idx="1"/>
          </p:cNvCxnSpPr>
          <p:nvPr/>
        </p:nvCxnSpPr>
        <p:spPr>
          <a:xfrm>
            <a:off x="1835833" y="4281728"/>
            <a:ext cx="198170" cy="0"/>
          </a:xfrm>
          <a:prstGeom prst="line">
            <a:avLst/>
          </a:prstGeom>
          <a:ln>
            <a:solidFill>
              <a:srgbClr val="6BAEE1"/>
            </a:solidFill>
          </a:ln>
        </p:spPr>
        <p:style>
          <a:lnRef idx="1">
            <a:schemeClr val="accent1"/>
          </a:lnRef>
          <a:fillRef idx="0">
            <a:schemeClr val="accent1"/>
          </a:fillRef>
          <a:effectRef idx="0">
            <a:schemeClr val="accent1"/>
          </a:effectRef>
          <a:fontRef idx="minor">
            <a:schemeClr val="tx1"/>
          </a:fontRef>
        </p:style>
      </p:cxnSp>
      <p:sp>
        <p:nvSpPr>
          <p:cNvPr id="39" name="文字方塊 38">
            <a:extLst>
              <a:ext uri="{FF2B5EF4-FFF2-40B4-BE49-F238E27FC236}">
                <a16:creationId xmlns:a16="http://schemas.microsoft.com/office/drawing/2014/main" id="{D4B375FF-D4EB-485F-B822-6CDC4960EFA7}"/>
              </a:ext>
            </a:extLst>
          </p:cNvPr>
          <p:cNvSpPr txBox="1"/>
          <p:nvPr/>
        </p:nvSpPr>
        <p:spPr>
          <a:xfrm>
            <a:off x="3266787" y="1161295"/>
            <a:ext cx="5238307" cy="305468"/>
          </a:xfrm>
          <a:prstGeom prst="rect">
            <a:avLst/>
          </a:prstGeom>
          <a:noFill/>
        </p:spPr>
        <p:txBody>
          <a:bodyPr wrap="square">
            <a:spAutoFit/>
          </a:bodyPr>
          <a:lstStyle/>
          <a:p>
            <a:pPr marL="0" marR="0" indent="0" algn="just" defTabSz="914400" rtl="0" eaLnBrk="1" fontAlgn="auto" latinLnBrk="0" hangingPunct="1">
              <a:lnSpc>
                <a:spcPct val="150000"/>
              </a:lnSpc>
              <a:spcBef>
                <a:spcPts val="0"/>
              </a:spcBef>
              <a:spcAft>
                <a:spcPts val="0"/>
              </a:spcAft>
              <a:buClr>
                <a:srgbClr val="000000"/>
              </a:buClr>
              <a:buSzTx/>
              <a:buFont typeface="Arial"/>
              <a:buNone/>
              <a:tabLst/>
              <a:defRPr/>
            </a:pPr>
            <a:r>
              <a:rPr lang="zh-TW" altLang="en-US" sz="105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直接使用 </a:t>
            </a:r>
            <a:r>
              <a:rPr lang="en-US" altLang="zh-TW" sz="105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PIF</a:t>
            </a:r>
            <a:r>
              <a:rPr lang="zh-TW" altLang="en-US" sz="105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資訊，將用戶歷史記錄中最常見的 𝑘 項目視為下一個籃子</a:t>
            </a:r>
          </a:p>
        </p:txBody>
      </p:sp>
      <p:sp>
        <p:nvSpPr>
          <p:cNvPr id="45" name="文字方塊 44">
            <a:extLst>
              <a:ext uri="{FF2B5EF4-FFF2-40B4-BE49-F238E27FC236}">
                <a16:creationId xmlns:a16="http://schemas.microsoft.com/office/drawing/2014/main" id="{BC382F66-8BC3-46E1-BBB9-E59A6D8DC63C}"/>
              </a:ext>
            </a:extLst>
          </p:cNvPr>
          <p:cNvSpPr txBox="1"/>
          <p:nvPr/>
        </p:nvSpPr>
        <p:spPr>
          <a:xfrm>
            <a:off x="3269094" y="1637233"/>
            <a:ext cx="5195206" cy="295402"/>
          </a:xfrm>
          <a:prstGeom prst="rect">
            <a:avLst/>
          </a:prstGeom>
          <a:noFill/>
        </p:spPr>
        <p:txBody>
          <a:bodyPr wrap="square">
            <a:spAutoFit/>
          </a:bodyPr>
          <a:lstStyle/>
          <a:p>
            <a:pPr algn="just">
              <a:lnSpc>
                <a:spcPct val="150000"/>
              </a:lnSpc>
              <a:defRPr/>
            </a:pPr>
            <a:r>
              <a:rPr lang="zh-TW" altLang="en-US"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對用戶項目頻率資訊的時間動態建模，並</a:t>
            </a:r>
            <a:r>
              <a:rPr lang="zh-TW" altLang="en-US"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以</a:t>
            </a:r>
            <a:r>
              <a:rPr lang="zh-TW" altLang="en-US"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基於最近鄰居的方法來使用 </a:t>
            </a:r>
            <a:r>
              <a:rPr lang="en-US" altLang="zh-TW"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PIF </a:t>
            </a:r>
            <a:r>
              <a:rPr lang="zh-TW" altLang="en-US"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資訊進行推薦</a:t>
            </a:r>
            <a:endParaRPr lang="en-US" altLang="zh-TW"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p:txBody>
      </p:sp>
      <p:sp>
        <p:nvSpPr>
          <p:cNvPr id="46" name="文字方塊 45">
            <a:extLst>
              <a:ext uri="{FF2B5EF4-FFF2-40B4-BE49-F238E27FC236}">
                <a16:creationId xmlns:a16="http://schemas.microsoft.com/office/drawing/2014/main" id="{62D20C44-BB35-439D-9D70-1C2653B42B9A}"/>
              </a:ext>
            </a:extLst>
          </p:cNvPr>
          <p:cNvSpPr txBox="1"/>
          <p:nvPr/>
        </p:nvSpPr>
        <p:spPr>
          <a:xfrm>
            <a:off x="3248630" y="4117119"/>
            <a:ext cx="5215606" cy="295402"/>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lang="zh-TW" altLang="en-US"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基於 </a:t>
            </a:r>
            <a:r>
              <a:rPr lang="en-US" altLang="zh-TW"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Encoder-Decoder</a:t>
            </a:r>
            <a:r>
              <a:rPr lang="zh-TW" altLang="en-US"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框架，採用注意力機制從用戶過去互動學習表示並考慮重複購買模式</a:t>
            </a:r>
            <a:endParaRPr lang="en-US" altLang="zh-TW" sz="10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p:txBody>
      </p:sp>
      <p:sp>
        <p:nvSpPr>
          <p:cNvPr id="47" name="文字方塊 46">
            <a:extLst>
              <a:ext uri="{FF2B5EF4-FFF2-40B4-BE49-F238E27FC236}">
                <a16:creationId xmlns:a16="http://schemas.microsoft.com/office/drawing/2014/main" id="{26B7FFAB-9AFB-4B7B-84B5-EFEA8AA98950}"/>
              </a:ext>
            </a:extLst>
          </p:cNvPr>
          <p:cNvSpPr txBox="1"/>
          <p:nvPr/>
        </p:nvSpPr>
        <p:spPr>
          <a:xfrm>
            <a:off x="3266787" y="3618348"/>
            <a:ext cx="5235997" cy="295402"/>
          </a:xfrm>
          <a:prstGeom prst="rect">
            <a:avLst/>
          </a:prstGeom>
          <a:noFill/>
        </p:spPr>
        <p:txBody>
          <a:bodyPr wrap="square">
            <a:spAutoFit/>
          </a:bodyPr>
          <a:lstStyle/>
          <a:p>
            <a:pPr algn="just">
              <a:lnSpc>
                <a:spcPct val="150000"/>
              </a:lnSpc>
            </a:pPr>
            <a:r>
              <a:rPr lang="zh-TW" altLang="en-US"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基於分層注意力網路，將歷史籃子分為長短期部分並根據相應項目學習長短期偏好</a:t>
            </a:r>
          </a:p>
        </p:txBody>
      </p:sp>
      <p:sp>
        <p:nvSpPr>
          <p:cNvPr id="48" name="文字方塊 47">
            <a:extLst>
              <a:ext uri="{FF2B5EF4-FFF2-40B4-BE49-F238E27FC236}">
                <a16:creationId xmlns:a16="http://schemas.microsoft.com/office/drawing/2014/main" id="{3E5AB0AC-92DC-478A-B22A-0D84EEE63FB2}"/>
              </a:ext>
            </a:extLst>
          </p:cNvPr>
          <p:cNvSpPr txBox="1"/>
          <p:nvPr/>
        </p:nvSpPr>
        <p:spPr>
          <a:xfrm>
            <a:off x="3266787" y="3118908"/>
            <a:ext cx="4985657" cy="295402"/>
          </a:xfrm>
          <a:prstGeom prst="rect">
            <a:avLst/>
          </a:prstGeom>
          <a:noFill/>
        </p:spPr>
        <p:txBody>
          <a:bodyPr wrap="square">
            <a:spAutoFit/>
          </a:bodyPr>
          <a:lstStyle/>
          <a:p>
            <a:pPr algn="just">
              <a:lnSpc>
                <a:spcPct val="150000"/>
              </a:lnSpc>
            </a:pPr>
            <a:r>
              <a:rPr lang="zh-TW" altLang="en-US"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基於 </a:t>
            </a:r>
            <a:r>
              <a:rPr lang="en-US" altLang="zh-TW"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LSTM </a:t>
            </a:r>
            <a:r>
              <a:rPr lang="zh-TW" altLang="en-US"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，考慮項目之間成對相關性的合併資訊</a:t>
            </a:r>
          </a:p>
        </p:txBody>
      </p:sp>
      <p:sp>
        <p:nvSpPr>
          <p:cNvPr id="49" name="文字方塊 48">
            <a:extLst>
              <a:ext uri="{FF2B5EF4-FFF2-40B4-BE49-F238E27FC236}">
                <a16:creationId xmlns:a16="http://schemas.microsoft.com/office/drawing/2014/main" id="{FBD4591B-1B8A-4A58-89A5-297CDF1BD3A2}"/>
              </a:ext>
            </a:extLst>
          </p:cNvPr>
          <p:cNvSpPr txBox="1"/>
          <p:nvPr/>
        </p:nvSpPr>
        <p:spPr>
          <a:xfrm>
            <a:off x="3269095" y="2646635"/>
            <a:ext cx="5233689" cy="295402"/>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lang="zh-TW" altLang="en-US"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基於 </a:t>
            </a:r>
            <a:r>
              <a:rPr lang="en-US" altLang="zh-TW"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RNN </a:t>
            </a:r>
            <a:r>
              <a:rPr lang="zh-TW" altLang="en-US"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，自動提取與目標項目相關的項目，並透過基於 </a:t>
            </a:r>
            <a:r>
              <a:rPr lang="en-US" altLang="zh-TW"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GRU </a:t>
            </a:r>
            <a:r>
              <a:rPr lang="zh-TW" altLang="en-US"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的編碼器產生表示</a:t>
            </a:r>
            <a:endParaRPr lang="en-US" altLang="zh-TW"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p:txBody>
      </p:sp>
      <p:sp>
        <p:nvSpPr>
          <p:cNvPr id="50" name="文字方塊 49">
            <a:extLst>
              <a:ext uri="{FF2B5EF4-FFF2-40B4-BE49-F238E27FC236}">
                <a16:creationId xmlns:a16="http://schemas.microsoft.com/office/drawing/2014/main" id="{DB42FC44-F534-4DE8-9DFD-C3F34EA0CE7B}"/>
              </a:ext>
            </a:extLst>
          </p:cNvPr>
          <p:cNvSpPr txBox="1"/>
          <p:nvPr/>
        </p:nvSpPr>
        <p:spPr>
          <a:xfrm>
            <a:off x="3269095" y="2120747"/>
            <a:ext cx="5390623" cy="295402"/>
          </a:xfrm>
          <a:prstGeom prst="rect">
            <a:avLst/>
          </a:prstGeom>
          <a:noFill/>
        </p:spPr>
        <p:txBody>
          <a:bodyPr wrap="square">
            <a:spAutoFit/>
          </a:bodyPr>
          <a:lstStyle/>
          <a:p>
            <a:pPr marL="0" marR="0" indent="0" algn="just" defTabSz="914400" rtl="0" eaLnBrk="1" fontAlgn="auto" latinLnBrk="0" hangingPunct="1">
              <a:lnSpc>
                <a:spcPct val="150000"/>
              </a:lnSpc>
              <a:spcBef>
                <a:spcPts val="0"/>
              </a:spcBef>
              <a:spcAft>
                <a:spcPts val="0"/>
              </a:spcAft>
              <a:buClr>
                <a:srgbClr val="000000"/>
              </a:buClr>
              <a:buSzTx/>
              <a:buFont typeface="Arial"/>
              <a:buNone/>
              <a:tabLst/>
              <a:defRPr/>
            </a:pPr>
            <a:r>
              <a:rPr lang="zh-TW" altLang="en-US"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基於 </a:t>
            </a:r>
            <a:r>
              <a:rPr lang="en-US" altLang="zh-TW"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RNN </a:t>
            </a:r>
            <a:r>
              <a:rPr lang="zh-TW" altLang="en-US" sz="1000" b="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，考慮不同時間的個人動態興趣與用戶所有籃子隨著時間推移的全局互動</a:t>
            </a:r>
          </a:p>
        </p:txBody>
      </p:sp>
      <p:sp>
        <p:nvSpPr>
          <p:cNvPr id="40" name="文字方塊 39">
            <a:extLst>
              <a:ext uri="{FF2B5EF4-FFF2-40B4-BE49-F238E27FC236}">
                <a16:creationId xmlns:a16="http://schemas.microsoft.com/office/drawing/2014/main" id="{43EA7E34-05C8-4614-A3D4-1B17EBF6545D}"/>
              </a:ext>
            </a:extLst>
          </p:cNvPr>
          <p:cNvSpPr txBox="1"/>
          <p:nvPr/>
        </p:nvSpPr>
        <p:spPr>
          <a:xfrm>
            <a:off x="8539718" y="4872599"/>
            <a:ext cx="604282" cy="246221"/>
          </a:xfrm>
          <a:prstGeom prst="rect">
            <a:avLst/>
          </a:prstGeom>
          <a:noFill/>
        </p:spPr>
        <p:txBody>
          <a:bodyPr wrap="square" rtlCol="0">
            <a:spAutoFit/>
          </a:bodyPr>
          <a:lstStyle/>
          <a:p>
            <a:pPr algn="ctr"/>
            <a:r>
              <a:rPr lang="en-US" altLang="zh-TW" sz="1000" b="1" dirty="0">
                <a:latin typeface="Times New Roman" panose="02020603050405020304" pitchFamily="18" charset="0"/>
                <a:cs typeface="Times New Roman" panose="02020603050405020304" pitchFamily="18" charset="0"/>
              </a:rPr>
              <a:t>31 / 57</a:t>
            </a:r>
            <a:endParaRPr lang="zh-TW" altLang="en-US" sz="1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7743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8" grpId="0" animBg="1"/>
      <p:bldP spid="30" grpId="0" animBg="1"/>
      <p:bldP spid="32" grpId="0" animBg="1"/>
      <p:bldP spid="34" grpId="0" animBg="1"/>
      <p:bldP spid="36" grpId="0" animBg="1"/>
      <p:bldP spid="45" grpId="0"/>
      <p:bldP spid="46" grpId="0"/>
      <p:bldP spid="47" grpId="0"/>
      <p:bldP spid="48" grpId="0"/>
      <p:bldP spid="49" grpId="0"/>
      <p:bldP spid="5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5885941" y="0"/>
            <a:ext cx="892500" cy="561300"/>
          </a:xfrm>
          <a:prstGeom prst="rect">
            <a:avLst/>
          </a:prstGeom>
          <a:solidFill>
            <a:srgbClr val="92D050">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研究方法</a:t>
            </a: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文獻探討</a:t>
            </a: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實驗結果</a:t>
            </a: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實驗設計</a:t>
            </a: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3" name="文字方塊 2">
            <a:extLst>
              <a:ext uri="{FF2B5EF4-FFF2-40B4-BE49-F238E27FC236}">
                <a16:creationId xmlns:a16="http://schemas.microsoft.com/office/drawing/2014/main" id="{F3C42C6F-98AE-B5D0-CFC3-93F1544D2056}"/>
              </a:ext>
            </a:extLst>
          </p:cNvPr>
          <p:cNvSpPr txBox="1"/>
          <p:nvPr/>
        </p:nvSpPr>
        <p:spPr>
          <a:xfrm>
            <a:off x="607925" y="647368"/>
            <a:ext cx="5238307" cy="376642"/>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rPr>
              <a:t>4.3 </a:t>
            </a:r>
            <a:r>
              <a:rPr lang="zh-TW" altLang="en-US" sz="1400" b="1" dirty="0">
                <a:latin typeface="Times New Roman" panose="02020603050405020304" pitchFamily="18" charset="0"/>
                <a:ea typeface="Microsoft JhengHei" panose="020B0604030504040204" pitchFamily="34" charset="-120"/>
                <a:cs typeface="Times New Roman" panose="02020603050405020304" pitchFamily="18" charset="0"/>
              </a:rPr>
              <a:t>評估指標</a:t>
            </a:r>
            <a:endPar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endParaRPr>
          </a:p>
        </p:txBody>
      </p:sp>
      <p:pic>
        <p:nvPicPr>
          <p:cNvPr id="4" name="圖片 3">
            <a:extLst>
              <a:ext uri="{FF2B5EF4-FFF2-40B4-BE49-F238E27FC236}">
                <a16:creationId xmlns:a16="http://schemas.microsoft.com/office/drawing/2014/main" id="{1CC82457-BD52-4B4B-9013-30ED4061801E}"/>
              </a:ext>
            </a:extLst>
          </p:cNvPr>
          <p:cNvPicPr>
            <a:picLocks noChangeAspect="1"/>
          </p:cNvPicPr>
          <p:nvPr/>
        </p:nvPicPr>
        <p:blipFill>
          <a:blip r:embed="rId6"/>
          <a:stretch>
            <a:fillRect/>
          </a:stretch>
        </p:blipFill>
        <p:spPr>
          <a:xfrm>
            <a:off x="2285633" y="1077617"/>
            <a:ext cx="1064199" cy="1064199"/>
          </a:xfrm>
          <a:prstGeom prst="rect">
            <a:avLst/>
          </a:prstGeom>
        </p:spPr>
      </p:pic>
      <p:pic>
        <p:nvPicPr>
          <p:cNvPr id="12" name="圖片 11">
            <a:extLst>
              <a:ext uri="{FF2B5EF4-FFF2-40B4-BE49-F238E27FC236}">
                <a16:creationId xmlns:a16="http://schemas.microsoft.com/office/drawing/2014/main" id="{385B02DD-D514-4418-815F-5B7E18571257}"/>
              </a:ext>
            </a:extLst>
          </p:cNvPr>
          <p:cNvPicPr>
            <a:picLocks noChangeAspect="1"/>
          </p:cNvPicPr>
          <p:nvPr/>
        </p:nvPicPr>
        <p:blipFill>
          <a:blip r:embed="rId7"/>
          <a:stretch>
            <a:fillRect/>
          </a:stretch>
        </p:blipFill>
        <p:spPr>
          <a:xfrm>
            <a:off x="5865556" y="1077616"/>
            <a:ext cx="1064199" cy="1064199"/>
          </a:xfrm>
          <a:prstGeom prst="rect">
            <a:avLst/>
          </a:prstGeom>
        </p:spPr>
      </p:pic>
      <p:sp>
        <p:nvSpPr>
          <p:cNvPr id="13" name="流程圖: 結束點 12">
            <a:extLst>
              <a:ext uri="{FF2B5EF4-FFF2-40B4-BE49-F238E27FC236}">
                <a16:creationId xmlns:a16="http://schemas.microsoft.com/office/drawing/2014/main" id="{39628948-4095-4AB1-96D7-BE79E34DD4CC}"/>
              </a:ext>
            </a:extLst>
          </p:cNvPr>
          <p:cNvSpPr/>
          <p:nvPr/>
        </p:nvSpPr>
        <p:spPr>
          <a:xfrm>
            <a:off x="2017420" y="2271561"/>
            <a:ext cx="1419498" cy="376642"/>
          </a:xfrm>
          <a:prstGeom prst="flowChartTerminator">
            <a:avLst/>
          </a:prstGeom>
          <a:noFill/>
          <a:ln>
            <a:solidFill>
              <a:srgbClr val="EA79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F1-score@K</a:t>
            </a:r>
          </a:p>
        </p:txBody>
      </p:sp>
      <p:sp>
        <p:nvSpPr>
          <p:cNvPr id="19" name="流程圖: 結束點 18">
            <a:extLst>
              <a:ext uri="{FF2B5EF4-FFF2-40B4-BE49-F238E27FC236}">
                <a16:creationId xmlns:a16="http://schemas.microsoft.com/office/drawing/2014/main" id="{8C31C61D-D575-456A-9EB8-7B9E30D83C7B}"/>
              </a:ext>
            </a:extLst>
          </p:cNvPr>
          <p:cNvSpPr/>
          <p:nvPr/>
        </p:nvSpPr>
        <p:spPr>
          <a:xfrm>
            <a:off x="5602057" y="2271561"/>
            <a:ext cx="1419498" cy="376642"/>
          </a:xfrm>
          <a:prstGeom prst="flowChartTerminator">
            <a:avLst/>
          </a:prstGeom>
          <a:noFill/>
          <a:ln>
            <a:solidFill>
              <a:srgbClr val="0E9A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b="1"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NDCG@K</a:t>
            </a:r>
          </a:p>
        </p:txBody>
      </p:sp>
      <p:sp>
        <p:nvSpPr>
          <p:cNvPr id="14" name="文字方塊 13">
            <a:extLst>
              <a:ext uri="{FF2B5EF4-FFF2-40B4-BE49-F238E27FC236}">
                <a16:creationId xmlns:a16="http://schemas.microsoft.com/office/drawing/2014/main" id="{9C94C7EA-ED6F-4F7E-B82B-0AC7233AF5C4}"/>
              </a:ext>
            </a:extLst>
          </p:cNvPr>
          <p:cNvSpPr txBox="1"/>
          <p:nvPr/>
        </p:nvSpPr>
        <p:spPr>
          <a:xfrm>
            <a:off x="1050394" y="2777948"/>
            <a:ext cx="3534676" cy="6998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TW" sz="1400" kern="100" dirty="0">
                <a:effectLst/>
                <a:latin typeface="Times New Roman" panose="02020603050405020304" pitchFamily="18" charset="0"/>
                <a:ea typeface="微軟正黑體" panose="020B0604030504040204" pitchFamily="34" charset="-120"/>
                <a:cs typeface="Times New Roman" panose="02020603050405020304" pitchFamily="18" charset="0"/>
              </a:rPr>
              <a:t>Precision</a:t>
            </a:r>
            <a:r>
              <a:rPr lang="zh-TW" altLang="en-US" sz="1400" kern="100" dirty="0">
                <a:effectLst/>
                <a:latin typeface="Times New Roman" panose="02020603050405020304" pitchFamily="18" charset="0"/>
                <a:ea typeface="微軟正黑體" panose="020B0604030504040204" pitchFamily="34" charset="-120"/>
                <a:cs typeface="Times New Roman" panose="02020603050405020304" pitchFamily="18" charset="0"/>
              </a:rPr>
              <a:t> </a:t>
            </a:r>
            <a:r>
              <a:rPr lang="zh-TW" altLang="zh-TW" sz="1400" kern="100" dirty="0">
                <a:effectLst/>
                <a:latin typeface="Times New Roman" panose="02020603050405020304" pitchFamily="18" charset="0"/>
                <a:ea typeface="微軟正黑體" panose="020B0604030504040204" pitchFamily="34" charset="-120"/>
                <a:cs typeface="Times New Roman" panose="02020603050405020304" pitchFamily="18" charset="0"/>
              </a:rPr>
              <a:t>和</a:t>
            </a:r>
            <a:r>
              <a:rPr lang="zh-TW" altLang="en-US" sz="1400" kern="100" dirty="0">
                <a:effectLst/>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400" kern="100" dirty="0">
                <a:effectLst/>
                <a:latin typeface="Times New Roman" panose="02020603050405020304" pitchFamily="18" charset="0"/>
                <a:ea typeface="微軟正黑體" panose="020B0604030504040204" pitchFamily="34" charset="-120"/>
                <a:cs typeface="Times New Roman" panose="02020603050405020304" pitchFamily="18" charset="0"/>
              </a:rPr>
              <a:t>Recall</a:t>
            </a:r>
            <a:r>
              <a:rPr lang="zh-TW" altLang="en-US" sz="1400" kern="100" dirty="0">
                <a:effectLst/>
                <a:latin typeface="Times New Roman" panose="02020603050405020304" pitchFamily="18" charset="0"/>
                <a:ea typeface="微軟正黑體" panose="020B0604030504040204" pitchFamily="34" charset="-120"/>
                <a:cs typeface="Times New Roman" panose="02020603050405020304" pitchFamily="18" charset="0"/>
              </a:rPr>
              <a:t> </a:t>
            </a:r>
            <a:r>
              <a:rPr lang="zh-TW" altLang="zh-TW" sz="1400" kern="100" dirty="0">
                <a:effectLst/>
                <a:latin typeface="Times New Roman" panose="02020603050405020304" pitchFamily="18" charset="0"/>
                <a:ea typeface="微軟正黑體" panose="020B0604030504040204" pitchFamily="34" charset="-120"/>
                <a:cs typeface="Times New Roman" panose="02020603050405020304" pitchFamily="18" charset="0"/>
              </a:rPr>
              <a:t>的調和平均數</a:t>
            </a:r>
            <a:endParaRPr lang="en-US" altLang="zh-TW" sz="1400" kern="100" dirty="0">
              <a:effectLst/>
              <a:latin typeface="Times New Roman" panose="02020603050405020304" pitchFamily="18" charset="0"/>
              <a:ea typeface="微軟正黑體" panose="020B0604030504040204" pitchFamily="34" charset="-120"/>
              <a:cs typeface="Times New Roman" panose="02020603050405020304" pitchFamily="18" charset="0"/>
            </a:endParaRPr>
          </a:p>
          <a:p>
            <a:pPr marL="285750" indent="-285750">
              <a:lnSpc>
                <a:spcPct val="150000"/>
              </a:lnSpc>
              <a:buFont typeface="Arial" panose="020B0604020202020204" pitchFamily="34" charset="0"/>
              <a:buChar char="•"/>
            </a:pPr>
            <a:r>
              <a:rPr lang="zh-TW" altLang="zh-TW" sz="1400" kern="100" dirty="0">
                <a:effectLst/>
                <a:latin typeface="Times New Roman" panose="02020603050405020304" pitchFamily="18" charset="0"/>
                <a:ea typeface="微軟正黑體" panose="020B0604030504040204" pitchFamily="34" charset="-120"/>
                <a:cs typeface="Times New Roman" panose="02020603050405020304" pitchFamily="18" charset="0"/>
              </a:rPr>
              <a:t>同時考慮推薦系統的準確性和全面性</a:t>
            </a:r>
            <a:endParaRPr lang="zh-TW"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1" name="文字方塊 20">
            <a:extLst>
              <a:ext uri="{FF2B5EF4-FFF2-40B4-BE49-F238E27FC236}">
                <a16:creationId xmlns:a16="http://schemas.microsoft.com/office/drawing/2014/main" id="{6BC58D46-25D0-4D6D-8473-7CA1762B07BE}"/>
              </a:ext>
            </a:extLst>
          </p:cNvPr>
          <p:cNvSpPr txBox="1"/>
          <p:nvPr/>
        </p:nvSpPr>
        <p:spPr>
          <a:xfrm>
            <a:off x="4630317" y="2777947"/>
            <a:ext cx="3534676" cy="6998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TW" altLang="en-US" sz="1400" kern="100" dirty="0">
                <a:effectLst/>
                <a:latin typeface="Times New Roman" panose="02020603050405020304" pitchFamily="18" charset="0"/>
                <a:ea typeface="微軟正黑體" panose="020B0604030504040204" pitchFamily="34" charset="-120"/>
                <a:cs typeface="Times New Roman" panose="02020603050405020304" pitchFamily="18" charset="0"/>
              </a:rPr>
              <a:t>歸一化的折損累計增益</a:t>
            </a:r>
            <a:endParaRPr lang="en-US" altLang="zh-TW" sz="1400" kern="100" dirty="0">
              <a:effectLst/>
              <a:latin typeface="Times New Roman" panose="02020603050405020304" pitchFamily="18" charset="0"/>
              <a:ea typeface="微軟正黑體" panose="020B0604030504040204" pitchFamily="34" charset="-120"/>
              <a:cs typeface="Times New Roman" panose="02020603050405020304" pitchFamily="18" charset="0"/>
            </a:endParaRPr>
          </a:p>
          <a:p>
            <a:pPr marL="285750" indent="-285750">
              <a:lnSpc>
                <a:spcPct val="150000"/>
              </a:lnSpc>
              <a:buFont typeface="Arial" panose="020B0604020202020204" pitchFamily="34" charset="0"/>
              <a:buChar char="•"/>
            </a:pPr>
            <a:r>
              <a:rPr lang="zh-TW" altLang="en-US" sz="1400" kern="100" dirty="0">
                <a:effectLst/>
                <a:latin typeface="Times New Roman" panose="02020603050405020304" pitchFamily="18" charset="0"/>
                <a:ea typeface="微軟正黑體" panose="020B0604030504040204" pitchFamily="34" charset="-120"/>
                <a:cs typeface="Times New Roman" panose="02020603050405020304" pitchFamily="18" charset="0"/>
              </a:rPr>
              <a:t>考慮到推薦項目的位置和相關性</a:t>
            </a:r>
            <a:endParaRPr lang="zh-TW" altLang="en-US" dirty="0">
              <a:latin typeface="Times New Roman" panose="02020603050405020304" pitchFamily="18" charset="0"/>
              <a:ea typeface="微軟正黑體" panose="020B0604030504040204" pitchFamily="34"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C7F1B28B-741B-4DB9-91A7-1E7B95A61B6C}"/>
                  </a:ext>
                </a:extLst>
              </p:cNvPr>
              <p:cNvSpPr/>
              <p:nvPr/>
            </p:nvSpPr>
            <p:spPr>
              <a:xfrm>
                <a:off x="2665538" y="3921063"/>
                <a:ext cx="3431177" cy="422323"/>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altLang="zh-TW" b="1" i="1" smtClean="0">
                        <a:solidFill>
                          <a:srgbClr val="C00000"/>
                        </a:solidFill>
                        <a:latin typeface="Cambria Math" panose="02040503050406030204" pitchFamily="18" charset="0"/>
                      </a:rPr>
                      <m:t>𝑲</m:t>
                    </m:r>
                  </m:oMath>
                </a14:m>
                <a:r>
                  <a:rPr lang="zh-TW" altLang="en-US" b="1" dirty="0">
                    <a:solidFill>
                      <a:srgbClr val="C00000"/>
                    </a:solidFill>
                    <a:latin typeface="Times New Roman" panose="02020603050405020304" pitchFamily="18" charset="0"/>
                    <a:cs typeface="Times New Roman" panose="02020603050405020304" pitchFamily="18" charset="0"/>
                  </a:rPr>
                  <a:t> </a:t>
                </a:r>
                <a:r>
                  <a:rPr lang="en-US" altLang="zh-TW" b="1" dirty="0">
                    <a:solidFill>
                      <a:srgbClr val="C00000"/>
                    </a:solidFill>
                    <a:latin typeface="Times New Roman" panose="02020603050405020304" pitchFamily="18" charset="0"/>
                    <a:cs typeface="Times New Roman" panose="02020603050405020304" pitchFamily="18" charset="0"/>
                  </a:rPr>
                  <a:t>= { 5, 10, 30, 50, 65 }</a:t>
                </a:r>
                <a:endParaRPr lang="zh-TW" altLang="en-US" b="1"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15" name="矩形 14">
                <a:extLst>
                  <a:ext uri="{FF2B5EF4-FFF2-40B4-BE49-F238E27FC236}">
                    <a16:creationId xmlns:a16="http://schemas.microsoft.com/office/drawing/2014/main" id="{C7F1B28B-741B-4DB9-91A7-1E7B95A61B6C}"/>
                  </a:ext>
                </a:extLst>
              </p:cNvPr>
              <p:cNvSpPr>
                <a:spLocks noRot="1" noChangeAspect="1" noMove="1" noResize="1" noEditPoints="1" noAdjustHandles="1" noChangeArrowheads="1" noChangeShapeType="1" noTextEdit="1"/>
              </p:cNvSpPr>
              <p:nvPr/>
            </p:nvSpPr>
            <p:spPr>
              <a:xfrm>
                <a:off x="2665538" y="3921063"/>
                <a:ext cx="3431177" cy="422323"/>
              </a:xfrm>
              <a:prstGeom prst="rect">
                <a:avLst/>
              </a:prstGeom>
              <a:blipFill>
                <a:blip r:embed="rId8"/>
                <a:stretch>
                  <a:fillRect/>
                </a:stretch>
              </a:blipFill>
              <a:ln>
                <a:solidFill>
                  <a:schemeClr val="tx1"/>
                </a:solidFill>
              </a:ln>
            </p:spPr>
            <p:txBody>
              <a:bodyPr/>
              <a:lstStyle/>
              <a:p>
                <a:r>
                  <a:rPr lang="zh-TW" altLang="en-US">
                    <a:noFill/>
                  </a:rPr>
                  <a:t> </a:t>
                </a:r>
              </a:p>
            </p:txBody>
          </p:sp>
        </mc:Fallback>
      </mc:AlternateContent>
      <p:sp>
        <p:nvSpPr>
          <p:cNvPr id="22" name="文字方塊 21">
            <a:extLst>
              <a:ext uri="{FF2B5EF4-FFF2-40B4-BE49-F238E27FC236}">
                <a16:creationId xmlns:a16="http://schemas.microsoft.com/office/drawing/2014/main" id="{31A84F29-5DD2-4878-A8AE-FB185581F4B1}"/>
              </a:ext>
            </a:extLst>
          </p:cNvPr>
          <p:cNvSpPr txBox="1"/>
          <p:nvPr/>
        </p:nvSpPr>
        <p:spPr>
          <a:xfrm>
            <a:off x="8539718" y="4872599"/>
            <a:ext cx="604282" cy="246221"/>
          </a:xfrm>
          <a:prstGeom prst="rect">
            <a:avLst/>
          </a:prstGeom>
          <a:noFill/>
        </p:spPr>
        <p:txBody>
          <a:bodyPr wrap="square" rtlCol="0">
            <a:spAutoFit/>
          </a:bodyPr>
          <a:lstStyle/>
          <a:p>
            <a:pPr algn="ctr"/>
            <a:r>
              <a:rPr lang="en-US" altLang="zh-TW" sz="1000" b="1" dirty="0">
                <a:latin typeface="Times New Roman" panose="02020603050405020304" pitchFamily="18" charset="0"/>
                <a:cs typeface="Times New Roman" panose="02020603050405020304" pitchFamily="18" charset="0"/>
              </a:rPr>
              <a:t>32 / 57</a:t>
            </a:r>
            <a:endParaRPr lang="zh-TW" altLang="en-US" sz="1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00024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5885941" y="0"/>
            <a:ext cx="892500" cy="561300"/>
          </a:xfrm>
          <a:prstGeom prst="rect">
            <a:avLst/>
          </a:prstGeom>
          <a:solidFill>
            <a:srgbClr val="92D050">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研究方法</a:t>
            </a: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文獻探討</a:t>
            </a: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實驗結果</a:t>
            </a: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實驗設計</a:t>
            </a: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3" name="文字方塊 2">
            <a:extLst>
              <a:ext uri="{FF2B5EF4-FFF2-40B4-BE49-F238E27FC236}">
                <a16:creationId xmlns:a16="http://schemas.microsoft.com/office/drawing/2014/main" id="{F3C42C6F-98AE-B5D0-CFC3-93F1544D2056}"/>
              </a:ext>
            </a:extLst>
          </p:cNvPr>
          <p:cNvSpPr txBox="1"/>
          <p:nvPr/>
        </p:nvSpPr>
        <p:spPr>
          <a:xfrm>
            <a:off x="607925" y="647368"/>
            <a:ext cx="5238307" cy="376642"/>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rPr>
              <a:t>4.4 </a:t>
            </a:r>
            <a:r>
              <a:rPr lang="zh-TW" altLang="en-US" sz="1400" b="1" dirty="0">
                <a:latin typeface="Times New Roman" panose="02020603050405020304" pitchFamily="18" charset="0"/>
                <a:ea typeface="Microsoft JhengHei" panose="020B0604030504040204" pitchFamily="34" charset="-120"/>
                <a:cs typeface="Times New Roman" panose="02020603050405020304" pitchFamily="18" charset="0"/>
              </a:rPr>
              <a:t>實驗設置</a:t>
            </a:r>
            <a:endPar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endParaRPr>
          </a:p>
        </p:txBody>
      </p:sp>
      <p:grpSp>
        <p:nvGrpSpPr>
          <p:cNvPr id="22" name="群組 21">
            <a:extLst>
              <a:ext uri="{FF2B5EF4-FFF2-40B4-BE49-F238E27FC236}">
                <a16:creationId xmlns:a16="http://schemas.microsoft.com/office/drawing/2014/main" id="{65959D5F-42B2-456F-924D-4B65AF79AE11}"/>
              </a:ext>
            </a:extLst>
          </p:cNvPr>
          <p:cNvGrpSpPr/>
          <p:nvPr/>
        </p:nvGrpSpPr>
        <p:grpSpPr>
          <a:xfrm>
            <a:off x="3082878" y="1270305"/>
            <a:ext cx="5188832" cy="2848917"/>
            <a:chOff x="3082878" y="1270305"/>
            <a:chExt cx="5188832" cy="2848917"/>
          </a:xfrm>
        </p:grpSpPr>
        <p:sp>
          <p:nvSpPr>
            <p:cNvPr id="16" name="矩形 15">
              <a:extLst>
                <a:ext uri="{FF2B5EF4-FFF2-40B4-BE49-F238E27FC236}">
                  <a16:creationId xmlns:a16="http://schemas.microsoft.com/office/drawing/2014/main" id="{28D9FF69-1A0F-47A5-96CF-8E492BF3AA20}"/>
                </a:ext>
              </a:extLst>
            </p:cNvPr>
            <p:cNvSpPr/>
            <p:nvPr/>
          </p:nvSpPr>
          <p:spPr>
            <a:xfrm>
              <a:off x="4211225" y="1445876"/>
              <a:ext cx="4005943" cy="2673346"/>
            </a:xfrm>
            <a:prstGeom prst="rect">
              <a:avLst/>
            </a:prstGeom>
            <a:ln>
              <a:solidFill>
                <a:srgbClr val="64A4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圓角 3">
              <a:extLst>
                <a:ext uri="{FF2B5EF4-FFF2-40B4-BE49-F238E27FC236}">
                  <a16:creationId xmlns:a16="http://schemas.microsoft.com/office/drawing/2014/main" id="{66752637-EDC5-4C78-8FB8-344C3665502C}"/>
                </a:ext>
              </a:extLst>
            </p:cNvPr>
            <p:cNvSpPr/>
            <p:nvPr/>
          </p:nvSpPr>
          <p:spPr>
            <a:xfrm>
              <a:off x="4480168" y="1270305"/>
              <a:ext cx="1620633" cy="313509"/>
            </a:xfrm>
            <a:prstGeom prst="roundRect">
              <a:avLst/>
            </a:prstGeom>
            <a:ln>
              <a:solidFill>
                <a:srgbClr val="64A4C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lgn="ctr">
                <a:buFont typeface="+mj-lt"/>
                <a:buAutoNum type="arabicPeriod"/>
              </a:pPr>
              <a:r>
                <a:rPr lang="zh-TW" altLang="en-US" sz="1200" b="1"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與 </a:t>
              </a:r>
              <a:r>
                <a:rPr lang="en-US" altLang="zh-TW" sz="1200" b="1"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Baselines </a:t>
              </a:r>
              <a:r>
                <a:rPr lang="zh-TW" altLang="en-US" sz="1200" b="1"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比較</a:t>
              </a:r>
              <a:endParaRPr lang="en-US" altLang="zh-TW" sz="1200" b="1"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2" name="文字方塊 11">
              <a:extLst>
                <a:ext uri="{FF2B5EF4-FFF2-40B4-BE49-F238E27FC236}">
                  <a16:creationId xmlns:a16="http://schemas.microsoft.com/office/drawing/2014/main" id="{0EE18A52-BE34-498E-9FBA-45612F2EAB92}"/>
                </a:ext>
              </a:extLst>
            </p:cNvPr>
            <p:cNvSpPr txBox="1"/>
            <p:nvPr/>
          </p:nvSpPr>
          <p:spPr>
            <a:xfrm>
              <a:off x="4416251" y="1679843"/>
              <a:ext cx="3855459" cy="231582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TW" sz="1400" dirty="0" err="1">
                  <a:solidFill>
                    <a:schemeClr val="tx1"/>
                  </a:solidFill>
                  <a:latin typeface="Times New Roman" panose="02020603050405020304" pitchFamily="18" charset="0"/>
                  <a:cs typeface="Times New Roman" panose="02020603050405020304" pitchFamily="18" charset="0"/>
                </a:rPr>
                <a:t>PersonTopFreq</a:t>
              </a:r>
              <a:endParaRPr lang="en-US" altLang="zh-TW" dirty="0">
                <a:solidFill>
                  <a:schemeClr val="tx1"/>
                </a:solidFill>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TW" sz="1400" dirty="0">
                  <a:solidFill>
                    <a:schemeClr val="tx1"/>
                  </a:solidFill>
                  <a:latin typeface="Times New Roman" panose="02020603050405020304" pitchFamily="18" charset="0"/>
                  <a:cs typeface="Times New Roman" panose="02020603050405020304" pitchFamily="18" charset="0"/>
                </a:rPr>
                <a:t>TIFU-KNN</a:t>
              </a:r>
              <a:endParaRPr lang="en-US" altLang="zh-TW" dirty="0">
                <a:solidFill>
                  <a:schemeClr val="tx1"/>
                </a:solidFill>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TW" sz="1400" dirty="0">
                  <a:solidFill>
                    <a:schemeClr val="tx1"/>
                  </a:solidFill>
                  <a:latin typeface="Times New Roman" panose="02020603050405020304" pitchFamily="18" charset="0"/>
                  <a:cs typeface="Times New Roman" panose="02020603050405020304" pitchFamily="18" charset="0"/>
                </a:rPr>
                <a:t>DREAM</a:t>
              </a:r>
              <a:endParaRPr lang="en-US" altLang="zh-TW" dirty="0">
                <a:solidFill>
                  <a:schemeClr val="tx1"/>
                </a:solidFill>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TW" sz="1400" dirty="0">
                  <a:solidFill>
                    <a:schemeClr val="tx1"/>
                  </a:solidFill>
                  <a:latin typeface="Times New Roman" panose="02020603050405020304" pitchFamily="18" charset="0"/>
                  <a:cs typeface="Times New Roman" panose="02020603050405020304" pitchFamily="18" charset="0"/>
                </a:rPr>
                <a:t>CLEA</a:t>
              </a:r>
              <a:endParaRPr lang="en-US" altLang="zh-TW" dirty="0">
                <a:solidFill>
                  <a:schemeClr val="tx1"/>
                </a:solidFill>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TW" sz="1400" dirty="0">
                  <a:solidFill>
                    <a:schemeClr val="tx1"/>
                  </a:solidFill>
                  <a:latin typeface="Times New Roman" panose="02020603050405020304" pitchFamily="18" charset="0"/>
                  <a:cs typeface="Times New Roman" panose="02020603050405020304" pitchFamily="18" charset="0"/>
                </a:rPr>
                <a:t>Beacon</a:t>
              </a:r>
              <a:endParaRPr lang="en-US" altLang="zh-TW" dirty="0">
                <a:solidFill>
                  <a:schemeClr val="tx1"/>
                </a:solidFill>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TW" sz="1400" dirty="0">
                  <a:solidFill>
                    <a:schemeClr val="tx1"/>
                  </a:solidFill>
                  <a:latin typeface="Times New Roman" panose="02020603050405020304" pitchFamily="18" charset="0"/>
                  <a:cs typeface="Times New Roman" panose="02020603050405020304" pitchFamily="18" charset="0"/>
                </a:rPr>
                <a:t>SHAN</a:t>
              </a:r>
              <a:endParaRPr lang="en-US" altLang="zh-TW" dirty="0">
                <a:solidFill>
                  <a:schemeClr val="tx1"/>
                </a:solidFill>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TW" sz="1400" dirty="0">
                  <a:solidFill>
                    <a:schemeClr val="tx1"/>
                  </a:solidFill>
                  <a:latin typeface="Times New Roman" panose="02020603050405020304" pitchFamily="18" charset="0"/>
                  <a:cs typeface="Times New Roman" panose="02020603050405020304" pitchFamily="18" charset="0"/>
                </a:rPr>
                <a:t>Sets2Sets</a:t>
              </a:r>
              <a:endParaRPr lang="zh-TW" altLang="en-US" sz="1400" dirty="0">
                <a:solidFill>
                  <a:schemeClr val="tx1"/>
                </a:solidFill>
                <a:latin typeface="Times New Roman" panose="02020603050405020304" pitchFamily="18" charset="0"/>
                <a:cs typeface="Times New Roman" panose="02020603050405020304" pitchFamily="18" charset="0"/>
              </a:endParaRPr>
            </a:p>
          </p:txBody>
        </p:sp>
        <p:cxnSp>
          <p:nvCxnSpPr>
            <p:cNvPr id="14" name="直線接點 13">
              <a:extLst>
                <a:ext uri="{FF2B5EF4-FFF2-40B4-BE49-F238E27FC236}">
                  <a16:creationId xmlns:a16="http://schemas.microsoft.com/office/drawing/2014/main" id="{CB6655EC-8ECF-4524-8391-DF021A779096}"/>
                </a:ext>
              </a:extLst>
            </p:cNvPr>
            <p:cNvCxnSpPr>
              <a:cxnSpLocks/>
            </p:cNvCxnSpPr>
            <p:nvPr/>
          </p:nvCxnSpPr>
          <p:spPr>
            <a:xfrm flipH="1">
              <a:off x="3082878" y="1962151"/>
              <a:ext cx="1128347" cy="0"/>
            </a:xfrm>
            <a:prstGeom prst="line">
              <a:avLst/>
            </a:prstGeom>
            <a:ln w="28575">
              <a:solidFill>
                <a:srgbClr val="64A4C9"/>
              </a:solidFill>
              <a:prstDash val="sysDash"/>
              <a:headEnd type="oval"/>
            </a:ln>
          </p:spPr>
          <p:style>
            <a:lnRef idx="1">
              <a:schemeClr val="accent1"/>
            </a:lnRef>
            <a:fillRef idx="0">
              <a:schemeClr val="accent1"/>
            </a:fillRef>
            <a:effectRef idx="0">
              <a:schemeClr val="accent1"/>
            </a:effectRef>
            <a:fontRef idx="minor">
              <a:schemeClr val="tx1"/>
            </a:fontRef>
          </p:style>
        </p:cxnSp>
      </p:grpSp>
      <p:pic>
        <p:nvPicPr>
          <p:cNvPr id="11" name="圖片 10">
            <a:extLst>
              <a:ext uri="{FF2B5EF4-FFF2-40B4-BE49-F238E27FC236}">
                <a16:creationId xmlns:a16="http://schemas.microsoft.com/office/drawing/2014/main" id="{A0D62AA3-3EAB-40D3-A761-F73829FA5733}"/>
              </a:ext>
            </a:extLst>
          </p:cNvPr>
          <p:cNvPicPr>
            <a:picLocks noChangeAspect="1"/>
          </p:cNvPicPr>
          <p:nvPr/>
        </p:nvPicPr>
        <p:blipFill>
          <a:blip r:embed="rId6"/>
          <a:stretch>
            <a:fillRect/>
          </a:stretch>
        </p:blipFill>
        <p:spPr>
          <a:xfrm>
            <a:off x="898199" y="1315852"/>
            <a:ext cx="2803370" cy="2803370"/>
          </a:xfrm>
          <a:prstGeom prst="rect">
            <a:avLst/>
          </a:prstGeom>
        </p:spPr>
      </p:pic>
      <p:sp>
        <p:nvSpPr>
          <p:cNvPr id="20" name="文字方塊 19">
            <a:extLst>
              <a:ext uri="{FF2B5EF4-FFF2-40B4-BE49-F238E27FC236}">
                <a16:creationId xmlns:a16="http://schemas.microsoft.com/office/drawing/2014/main" id="{A2CCC48B-64DD-4F71-8579-B2453FDA1104}"/>
              </a:ext>
            </a:extLst>
          </p:cNvPr>
          <p:cNvSpPr txBox="1"/>
          <p:nvPr/>
        </p:nvSpPr>
        <p:spPr>
          <a:xfrm>
            <a:off x="8539718" y="4872599"/>
            <a:ext cx="604282" cy="246221"/>
          </a:xfrm>
          <a:prstGeom prst="rect">
            <a:avLst/>
          </a:prstGeom>
          <a:noFill/>
        </p:spPr>
        <p:txBody>
          <a:bodyPr wrap="square" rtlCol="0">
            <a:spAutoFit/>
          </a:bodyPr>
          <a:lstStyle/>
          <a:p>
            <a:pPr algn="ctr"/>
            <a:r>
              <a:rPr lang="en-US" altLang="zh-TW" sz="1000" b="1" dirty="0">
                <a:latin typeface="Times New Roman" panose="02020603050405020304" pitchFamily="18" charset="0"/>
                <a:cs typeface="Times New Roman" panose="02020603050405020304" pitchFamily="18" charset="0"/>
              </a:rPr>
              <a:t>33 / 57</a:t>
            </a:r>
            <a:endParaRPr lang="zh-TW" altLang="en-US" sz="1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94348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25" name="矩形 24">
            <a:extLst>
              <a:ext uri="{FF2B5EF4-FFF2-40B4-BE49-F238E27FC236}">
                <a16:creationId xmlns:a16="http://schemas.microsoft.com/office/drawing/2014/main" id="{AF9ACF4A-AD57-4A5D-A72A-4830AB18A759}"/>
              </a:ext>
            </a:extLst>
          </p:cNvPr>
          <p:cNvSpPr/>
          <p:nvPr/>
        </p:nvSpPr>
        <p:spPr>
          <a:xfrm>
            <a:off x="4230052" y="1452148"/>
            <a:ext cx="4005943" cy="2464527"/>
          </a:xfrm>
          <a:prstGeom prst="rect">
            <a:avLst/>
          </a:prstGeom>
          <a:ln>
            <a:solidFill>
              <a:srgbClr val="E7BB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16" name="Google Shape;1616;p32"/>
          <p:cNvSpPr/>
          <p:nvPr/>
        </p:nvSpPr>
        <p:spPr>
          <a:xfrm>
            <a:off x="5885941" y="0"/>
            <a:ext cx="892500" cy="561300"/>
          </a:xfrm>
          <a:prstGeom prst="rect">
            <a:avLst/>
          </a:prstGeom>
          <a:solidFill>
            <a:srgbClr val="92D050">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研究方法</a:t>
            </a: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文獻探討</a:t>
            </a: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實驗結果</a:t>
            </a: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實驗設計</a:t>
            </a: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3" name="文字方塊 2">
            <a:extLst>
              <a:ext uri="{FF2B5EF4-FFF2-40B4-BE49-F238E27FC236}">
                <a16:creationId xmlns:a16="http://schemas.microsoft.com/office/drawing/2014/main" id="{F3C42C6F-98AE-B5D0-CFC3-93F1544D2056}"/>
              </a:ext>
            </a:extLst>
          </p:cNvPr>
          <p:cNvSpPr txBox="1"/>
          <p:nvPr/>
        </p:nvSpPr>
        <p:spPr>
          <a:xfrm>
            <a:off x="607925" y="647368"/>
            <a:ext cx="5238307" cy="376642"/>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rPr>
              <a:t>4.4 </a:t>
            </a:r>
            <a:r>
              <a:rPr lang="zh-TW" altLang="en-US" sz="1400" b="1" dirty="0">
                <a:latin typeface="Times New Roman" panose="02020603050405020304" pitchFamily="18" charset="0"/>
                <a:ea typeface="Microsoft JhengHei" panose="020B0604030504040204" pitchFamily="34" charset="-120"/>
                <a:cs typeface="Times New Roman" panose="02020603050405020304" pitchFamily="18" charset="0"/>
              </a:rPr>
              <a:t>實驗設置</a:t>
            </a:r>
            <a:endPar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endParaRPr>
          </a:p>
        </p:txBody>
      </p:sp>
      <p:sp>
        <p:nvSpPr>
          <p:cNvPr id="22" name="矩形: 圓角 21">
            <a:extLst>
              <a:ext uri="{FF2B5EF4-FFF2-40B4-BE49-F238E27FC236}">
                <a16:creationId xmlns:a16="http://schemas.microsoft.com/office/drawing/2014/main" id="{6D145601-172D-4A84-B1AB-42D86C9930DC}"/>
              </a:ext>
            </a:extLst>
          </p:cNvPr>
          <p:cNvSpPr/>
          <p:nvPr/>
        </p:nvSpPr>
        <p:spPr>
          <a:xfrm>
            <a:off x="4411911" y="1274380"/>
            <a:ext cx="1559856" cy="313509"/>
          </a:xfrm>
          <a:prstGeom prst="roundRect">
            <a:avLst/>
          </a:prstGeom>
          <a:ln>
            <a:solidFill>
              <a:srgbClr val="E7BB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lgn="ctr">
              <a:buFont typeface="+mj-lt"/>
              <a:buAutoNum type="arabicPeriod" startAt="2"/>
            </a:pPr>
            <a:r>
              <a:rPr lang="zh-TW" altLang="en-US" sz="1200" b="1"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敏感度分析</a:t>
            </a:r>
            <a:endParaRPr lang="en-US" altLang="zh-TW" sz="1200" b="1"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文字方塊 22">
                <a:extLst>
                  <a:ext uri="{FF2B5EF4-FFF2-40B4-BE49-F238E27FC236}">
                    <a16:creationId xmlns:a16="http://schemas.microsoft.com/office/drawing/2014/main" id="{5A971D39-4AC6-4FAE-B7BE-FD1DD3E66C67}"/>
                  </a:ext>
                </a:extLst>
              </p:cNvPr>
              <p:cNvSpPr txBox="1"/>
              <p:nvPr/>
            </p:nvSpPr>
            <p:spPr>
              <a:xfrm>
                <a:off x="4380536" y="1701104"/>
                <a:ext cx="3855459" cy="2093137"/>
              </a:xfrm>
              <a:prstGeom prst="rect">
                <a:avLst/>
              </a:prstGeom>
              <a:noFill/>
            </p:spPr>
            <p:txBody>
              <a:bodyPr wrap="square" rtlCol="0">
                <a:spAutoFit/>
              </a:bodyPr>
              <a:lstStyle/>
              <a:p>
                <a:pPr marL="171450" indent="-171450" algn="just">
                  <a:lnSpc>
                    <a:spcPct val="150000"/>
                  </a:lnSpc>
                  <a:buFont typeface="Arial" panose="020B0604020202020204" pitchFamily="34" charset="0"/>
                  <a:buChar char="•"/>
                </a:pP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Batch Size</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14:m>
                  <m:oMath xmlns:m="http://schemas.openxmlformats.org/officeDocument/2006/math">
                    <m:r>
                      <a:rPr lang="en-US" altLang="zh-TW" sz="1100" i="1" dirty="0">
                        <a:solidFill>
                          <a:schemeClr val="tx1"/>
                        </a:solidFill>
                        <a:latin typeface="Cambria Math" panose="02040503050406030204" pitchFamily="18" charset="0"/>
                        <a:ea typeface="+mn-ea"/>
                        <a:cs typeface="Times New Roman" panose="02020603050405020304" pitchFamily="18" charset="0"/>
                      </a:rPr>
                      <m:t>∈</m:t>
                    </m:r>
                    <m:d>
                      <m:dPr>
                        <m:begChr m:val="["/>
                        <m:endChr m:val="]"/>
                        <m:ctrlPr>
                          <a:rPr lang="en-US" altLang="zh-TW" sz="1100" i="1" dirty="0">
                            <a:solidFill>
                              <a:srgbClr val="C00000"/>
                            </a:solidFill>
                            <a:latin typeface="Cambria Math" panose="02040503050406030204" pitchFamily="18" charset="0"/>
                            <a:ea typeface="+mn-ea"/>
                            <a:cs typeface="Times New Roman" panose="02020603050405020304" pitchFamily="18" charset="0"/>
                          </a:rPr>
                        </m:ctrlPr>
                      </m:dPr>
                      <m:e>
                        <m:r>
                          <a:rPr lang="en-US" altLang="zh-TW" sz="1100" i="1" dirty="0">
                            <a:solidFill>
                              <a:srgbClr val="C00000"/>
                            </a:solidFill>
                            <a:latin typeface="Cambria Math" panose="02040503050406030204" pitchFamily="18" charset="0"/>
                            <a:ea typeface="+mn-ea"/>
                            <a:cs typeface="Times New Roman" panose="02020603050405020304" pitchFamily="18" charset="0"/>
                          </a:rPr>
                          <m:t>16,32,64,128</m:t>
                        </m:r>
                      </m:e>
                    </m:d>
                  </m:oMath>
                </a14:m>
                <a:endParaRPr lang="en-US" altLang="zh-TW" sz="1100" dirty="0">
                  <a:solidFill>
                    <a:srgbClr val="C00000"/>
                  </a:solidFill>
                  <a:latin typeface="Times New Roman" panose="02020603050405020304" pitchFamily="18" charset="0"/>
                  <a:ea typeface="+mn-ea"/>
                  <a:cs typeface="Times New Roman" panose="02020603050405020304" pitchFamily="18" charset="0"/>
                </a:endParaRPr>
              </a:p>
              <a:p>
                <a:pPr marL="171450" indent="-171450" algn="just">
                  <a:lnSpc>
                    <a:spcPct val="150000"/>
                  </a:lnSpc>
                  <a:buFont typeface="Arial" panose="020B0604020202020204" pitchFamily="34" charset="0"/>
                  <a:buChar char="•"/>
                </a:pP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Learning Rate</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14:m>
                  <m:oMath xmlns:m="http://schemas.openxmlformats.org/officeDocument/2006/math">
                    <m:r>
                      <a:rPr lang="en-US" altLang="zh-TW" sz="1100" i="1" dirty="0" smtClean="0">
                        <a:solidFill>
                          <a:schemeClr val="tx1"/>
                        </a:solidFill>
                        <a:latin typeface="Cambria Math" panose="02040503050406030204" pitchFamily="18" charset="0"/>
                        <a:ea typeface="+mn-ea"/>
                        <a:cs typeface="Times New Roman" panose="02020603050405020304" pitchFamily="18" charset="0"/>
                      </a:rPr>
                      <m:t>∈</m:t>
                    </m:r>
                    <m:d>
                      <m:dPr>
                        <m:begChr m:val="["/>
                        <m:endChr m:val="]"/>
                        <m:ctrlPr>
                          <a:rPr lang="en-US" altLang="zh-TW" sz="1100" i="1" dirty="0" smtClean="0">
                            <a:solidFill>
                              <a:srgbClr val="C00000"/>
                            </a:solidFill>
                            <a:latin typeface="Cambria Math" panose="02040503050406030204" pitchFamily="18" charset="0"/>
                            <a:ea typeface="+mn-ea"/>
                            <a:cs typeface="Times New Roman" panose="02020603050405020304" pitchFamily="18" charset="0"/>
                          </a:rPr>
                        </m:ctrlPr>
                      </m:dPr>
                      <m:e>
                        <m:r>
                          <a:rPr lang="en-US" altLang="zh-TW" sz="1100" i="1" dirty="0">
                            <a:solidFill>
                              <a:srgbClr val="C00000"/>
                            </a:solidFill>
                            <a:latin typeface="Cambria Math" panose="02040503050406030204" pitchFamily="18" charset="0"/>
                            <a:ea typeface="+mn-ea"/>
                            <a:cs typeface="Times New Roman" panose="02020603050405020304" pitchFamily="18" charset="0"/>
                          </a:rPr>
                          <m:t>0</m:t>
                        </m:r>
                        <m:r>
                          <a:rPr lang="en-US" altLang="zh-TW" sz="1100" i="1" dirty="0" smtClean="0">
                            <a:solidFill>
                              <a:srgbClr val="C00000"/>
                            </a:solidFill>
                            <a:latin typeface="Cambria Math" panose="02040503050406030204" pitchFamily="18" charset="0"/>
                            <a:ea typeface="+mn-ea"/>
                            <a:cs typeface="Times New Roman" panose="02020603050405020304" pitchFamily="18" charset="0"/>
                          </a:rPr>
                          <m:t>.</m:t>
                        </m:r>
                        <m:r>
                          <a:rPr lang="en-US" altLang="zh-TW" sz="1100" i="1" dirty="0">
                            <a:solidFill>
                              <a:srgbClr val="C00000"/>
                            </a:solidFill>
                            <a:latin typeface="Cambria Math" panose="02040503050406030204" pitchFamily="18" charset="0"/>
                            <a:ea typeface="+mn-ea"/>
                            <a:cs typeface="Times New Roman" panose="02020603050405020304" pitchFamily="18" charset="0"/>
                          </a:rPr>
                          <m:t>0</m:t>
                        </m:r>
                        <m:r>
                          <a:rPr lang="en-US" altLang="zh-TW" sz="1100" i="1" dirty="0" smtClean="0">
                            <a:solidFill>
                              <a:srgbClr val="C00000"/>
                            </a:solidFill>
                            <a:latin typeface="Cambria Math" panose="02040503050406030204" pitchFamily="18" charset="0"/>
                            <a:ea typeface="+mn-ea"/>
                            <a:cs typeface="Times New Roman" panose="02020603050405020304" pitchFamily="18" charset="0"/>
                          </a:rPr>
                          <m:t>0</m:t>
                        </m:r>
                        <m:r>
                          <a:rPr lang="en-US" altLang="zh-TW" sz="1100" i="1" dirty="0">
                            <a:solidFill>
                              <a:srgbClr val="C00000"/>
                            </a:solidFill>
                            <a:latin typeface="Cambria Math" panose="02040503050406030204" pitchFamily="18" charset="0"/>
                            <a:ea typeface="+mn-ea"/>
                            <a:cs typeface="Times New Roman" panose="02020603050405020304" pitchFamily="18" charset="0"/>
                          </a:rPr>
                          <m:t>1</m:t>
                        </m:r>
                        <m:r>
                          <a:rPr lang="en-US" altLang="zh-TW" sz="1100" i="1" dirty="0" smtClean="0">
                            <a:solidFill>
                              <a:srgbClr val="C00000"/>
                            </a:solidFill>
                            <a:latin typeface="Cambria Math" panose="02040503050406030204" pitchFamily="18" charset="0"/>
                            <a:ea typeface="+mn-ea"/>
                            <a:cs typeface="Times New Roman" panose="02020603050405020304" pitchFamily="18" charset="0"/>
                          </a:rPr>
                          <m:t>,</m:t>
                        </m:r>
                        <m:r>
                          <a:rPr lang="en-US" altLang="zh-TW" sz="1100" i="1" dirty="0">
                            <a:solidFill>
                              <a:srgbClr val="C00000"/>
                            </a:solidFill>
                            <a:latin typeface="Cambria Math" panose="02040503050406030204" pitchFamily="18" charset="0"/>
                            <a:ea typeface="+mn-ea"/>
                            <a:cs typeface="Times New Roman" panose="02020603050405020304" pitchFamily="18" charset="0"/>
                          </a:rPr>
                          <m:t>0</m:t>
                        </m:r>
                        <m:r>
                          <a:rPr lang="en-US" altLang="zh-TW" sz="1100" i="1" dirty="0" smtClean="0">
                            <a:solidFill>
                              <a:srgbClr val="C00000"/>
                            </a:solidFill>
                            <a:latin typeface="Cambria Math" panose="02040503050406030204" pitchFamily="18" charset="0"/>
                            <a:ea typeface="+mn-ea"/>
                            <a:cs typeface="Times New Roman" panose="02020603050405020304" pitchFamily="18" charset="0"/>
                          </a:rPr>
                          <m:t>.</m:t>
                        </m:r>
                        <m:r>
                          <a:rPr lang="en-US" altLang="zh-TW" sz="1100" i="1" dirty="0">
                            <a:solidFill>
                              <a:srgbClr val="C00000"/>
                            </a:solidFill>
                            <a:latin typeface="Cambria Math" panose="02040503050406030204" pitchFamily="18" charset="0"/>
                            <a:ea typeface="+mn-ea"/>
                            <a:cs typeface="Times New Roman" panose="02020603050405020304" pitchFamily="18" charset="0"/>
                          </a:rPr>
                          <m:t>0</m:t>
                        </m:r>
                        <m:r>
                          <a:rPr lang="en-US" altLang="zh-TW" sz="1100" i="1" dirty="0" smtClean="0">
                            <a:solidFill>
                              <a:srgbClr val="C00000"/>
                            </a:solidFill>
                            <a:latin typeface="Cambria Math" panose="02040503050406030204" pitchFamily="18" charset="0"/>
                            <a:ea typeface="+mn-ea"/>
                            <a:cs typeface="Times New Roman" panose="02020603050405020304" pitchFamily="18" charset="0"/>
                          </a:rPr>
                          <m:t>0</m:t>
                        </m:r>
                        <m:r>
                          <a:rPr lang="en-US" altLang="zh-TW" sz="1100" i="1" dirty="0">
                            <a:solidFill>
                              <a:srgbClr val="C00000"/>
                            </a:solidFill>
                            <a:latin typeface="Cambria Math" panose="02040503050406030204" pitchFamily="18" charset="0"/>
                            <a:ea typeface="+mn-ea"/>
                            <a:cs typeface="Times New Roman" panose="02020603050405020304" pitchFamily="18" charset="0"/>
                          </a:rPr>
                          <m:t>0</m:t>
                        </m:r>
                        <m:r>
                          <a:rPr lang="en-US" altLang="zh-TW" sz="1100" i="1" dirty="0" smtClean="0">
                            <a:solidFill>
                              <a:srgbClr val="C00000"/>
                            </a:solidFill>
                            <a:latin typeface="Cambria Math" panose="02040503050406030204" pitchFamily="18" charset="0"/>
                            <a:ea typeface="+mn-ea"/>
                            <a:cs typeface="Times New Roman" panose="02020603050405020304" pitchFamily="18" charset="0"/>
                          </a:rPr>
                          <m:t>1,</m:t>
                        </m:r>
                        <m:r>
                          <a:rPr lang="en-US" altLang="zh-TW" sz="1100" i="1" dirty="0">
                            <a:solidFill>
                              <a:srgbClr val="C00000"/>
                            </a:solidFill>
                            <a:latin typeface="Cambria Math" panose="02040503050406030204" pitchFamily="18" charset="0"/>
                            <a:ea typeface="+mn-ea"/>
                            <a:cs typeface="Times New Roman" panose="02020603050405020304" pitchFamily="18" charset="0"/>
                          </a:rPr>
                          <m:t>0</m:t>
                        </m:r>
                        <m:r>
                          <a:rPr lang="en-US" altLang="zh-TW" sz="1100" i="1" dirty="0" smtClean="0">
                            <a:solidFill>
                              <a:srgbClr val="C00000"/>
                            </a:solidFill>
                            <a:latin typeface="Cambria Math" panose="02040503050406030204" pitchFamily="18" charset="0"/>
                            <a:ea typeface="+mn-ea"/>
                            <a:cs typeface="Times New Roman" panose="02020603050405020304" pitchFamily="18" charset="0"/>
                          </a:rPr>
                          <m:t>.</m:t>
                        </m:r>
                        <m:r>
                          <a:rPr lang="en-US" altLang="zh-TW" sz="1100" i="1" dirty="0">
                            <a:solidFill>
                              <a:srgbClr val="C00000"/>
                            </a:solidFill>
                            <a:latin typeface="Cambria Math" panose="02040503050406030204" pitchFamily="18" charset="0"/>
                            <a:ea typeface="+mn-ea"/>
                            <a:cs typeface="Times New Roman" panose="02020603050405020304" pitchFamily="18" charset="0"/>
                          </a:rPr>
                          <m:t>0</m:t>
                        </m:r>
                        <m:r>
                          <a:rPr lang="en-US" altLang="zh-TW" sz="1100" i="1" dirty="0" smtClean="0">
                            <a:solidFill>
                              <a:srgbClr val="C00000"/>
                            </a:solidFill>
                            <a:latin typeface="Cambria Math" panose="02040503050406030204" pitchFamily="18" charset="0"/>
                            <a:ea typeface="+mn-ea"/>
                            <a:cs typeface="Times New Roman" panose="02020603050405020304" pitchFamily="18" charset="0"/>
                          </a:rPr>
                          <m:t>0</m:t>
                        </m:r>
                        <m:r>
                          <a:rPr lang="en-US" altLang="zh-TW" sz="1100" i="1" dirty="0">
                            <a:solidFill>
                              <a:srgbClr val="C00000"/>
                            </a:solidFill>
                            <a:latin typeface="Cambria Math" panose="02040503050406030204" pitchFamily="18" charset="0"/>
                            <a:ea typeface="+mn-ea"/>
                            <a:cs typeface="Times New Roman" panose="02020603050405020304" pitchFamily="18" charset="0"/>
                          </a:rPr>
                          <m:t>0</m:t>
                        </m:r>
                        <m:r>
                          <a:rPr lang="en-US" altLang="zh-TW" sz="1100" i="1" dirty="0" smtClean="0">
                            <a:solidFill>
                              <a:srgbClr val="C00000"/>
                            </a:solidFill>
                            <a:latin typeface="Cambria Math" panose="02040503050406030204" pitchFamily="18" charset="0"/>
                            <a:ea typeface="+mn-ea"/>
                            <a:cs typeface="Times New Roman" panose="02020603050405020304" pitchFamily="18" charset="0"/>
                          </a:rPr>
                          <m:t>0</m:t>
                        </m:r>
                        <m:r>
                          <a:rPr lang="en-US" altLang="zh-TW" sz="1100" i="1" dirty="0">
                            <a:solidFill>
                              <a:srgbClr val="C00000"/>
                            </a:solidFill>
                            <a:latin typeface="Cambria Math" panose="02040503050406030204" pitchFamily="18" charset="0"/>
                            <a:ea typeface="+mn-ea"/>
                            <a:cs typeface="Times New Roman" panose="02020603050405020304" pitchFamily="18" charset="0"/>
                          </a:rPr>
                          <m:t>1</m:t>
                        </m:r>
                        <m:r>
                          <a:rPr lang="en-US" altLang="zh-TW" sz="1100" i="1" dirty="0" smtClean="0">
                            <a:solidFill>
                              <a:srgbClr val="C00000"/>
                            </a:solidFill>
                            <a:latin typeface="Cambria Math" panose="02040503050406030204" pitchFamily="18" charset="0"/>
                            <a:ea typeface="+mn-ea"/>
                            <a:cs typeface="Times New Roman" panose="02020603050405020304" pitchFamily="18" charset="0"/>
                          </a:rPr>
                          <m:t>,</m:t>
                        </m:r>
                        <m:r>
                          <a:rPr lang="en-US" altLang="zh-TW" sz="1100" i="1" dirty="0">
                            <a:solidFill>
                              <a:srgbClr val="C00000"/>
                            </a:solidFill>
                            <a:latin typeface="Cambria Math" panose="02040503050406030204" pitchFamily="18" charset="0"/>
                            <a:ea typeface="+mn-ea"/>
                            <a:cs typeface="Times New Roman" panose="02020603050405020304" pitchFamily="18" charset="0"/>
                          </a:rPr>
                          <m:t>0</m:t>
                        </m:r>
                        <m:r>
                          <a:rPr lang="en-US" altLang="zh-TW" sz="1100" i="1" dirty="0" smtClean="0">
                            <a:solidFill>
                              <a:srgbClr val="C00000"/>
                            </a:solidFill>
                            <a:latin typeface="Cambria Math" panose="02040503050406030204" pitchFamily="18" charset="0"/>
                            <a:ea typeface="+mn-ea"/>
                            <a:cs typeface="Times New Roman" panose="02020603050405020304" pitchFamily="18" charset="0"/>
                          </a:rPr>
                          <m:t>.</m:t>
                        </m:r>
                        <m:r>
                          <a:rPr lang="en-US" altLang="zh-TW" sz="1100" i="1" dirty="0">
                            <a:solidFill>
                              <a:srgbClr val="C00000"/>
                            </a:solidFill>
                            <a:latin typeface="Cambria Math" panose="02040503050406030204" pitchFamily="18" charset="0"/>
                            <a:ea typeface="+mn-ea"/>
                            <a:cs typeface="Times New Roman" panose="02020603050405020304" pitchFamily="18" charset="0"/>
                          </a:rPr>
                          <m:t>0</m:t>
                        </m:r>
                        <m:r>
                          <a:rPr lang="en-US" altLang="zh-TW" sz="1100" i="1" dirty="0" smtClean="0">
                            <a:solidFill>
                              <a:srgbClr val="C00000"/>
                            </a:solidFill>
                            <a:latin typeface="Cambria Math" panose="02040503050406030204" pitchFamily="18" charset="0"/>
                            <a:ea typeface="+mn-ea"/>
                            <a:cs typeface="Times New Roman" panose="02020603050405020304" pitchFamily="18" charset="0"/>
                          </a:rPr>
                          <m:t>0</m:t>
                        </m:r>
                        <m:r>
                          <a:rPr lang="en-US" altLang="zh-TW" sz="1100" i="1" dirty="0">
                            <a:solidFill>
                              <a:srgbClr val="C00000"/>
                            </a:solidFill>
                            <a:latin typeface="Cambria Math" panose="02040503050406030204" pitchFamily="18" charset="0"/>
                            <a:ea typeface="+mn-ea"/>
                            <a:cs typeface="Times New Roman" panose="02020603050405020304" pitchFamily="18" charset="0"/>
                          </a:rPr>
                          <m:t>0</m:t>
                        </m:r>
                        <m:r>
                          <a:rPr lang="en-US" altLang="zh-TW" sz="1100" i="1" dirty="0" smtClean="0">
                            <a:solidFill>
                              <a:srgbClr val="C00000"/>
                            </a:solidFill>
                            <a:latin typeface="Cambria Math" panose="02040503050406030204" pitchFamily="18" charset="0"/>
                            <a:ea typeface="+mn-ea"/>
                            <a:cs typeface="Times New Roman" panose="02020603050405020304" pitchFamily="18" charset="0"/>
                          </a:rPr>
                          <m:t>0</m:t>
                        </m:r>
                        <m:r>
                          <a:rPr lang="en-US" altLang="zh-TW" sz="1100" i="1" dirty="0">
                            <a:solidFill>
                              <a:srgbClr val="C00000"/>
                            </a:solidFill>
                            <a:latin typeface="Cambria Math" panose="02040503050406030204" pitchFamily="18" charset="0"/>
                            <a:ea typeface="+mn-ea"/>
                            <a:cs typeface="Times New Roman" panose="02020603050405020304" pitchFamily="18" charset="0"/>
                          </a:rPr>
                          <m:t>0</m:t>
                        </m:r>
                        <m:r>
                          <a:rPr lang="en-US" altLang="zh-TW" sz="1100" i="1" dirty="0" smtClean="0">
                            <a:solidFill>
                              <a:srgbClr val="C00000"/>
                            </a:solidFill>
                            <a:latin typeface="Cambria Math" panose="02040503050406030204" pitchFamily="18" charset="0"/>
                            <a:ea typeface="+mn-ea"/>
                            <a:cs typeface="Times New Roman" panose="02020603050405020304" pitchFamily="18" charset="0"/>
                          </a:rPr>
                          <m:t>1</m:t>
                        </m:r>
                      </m:e>
                    </m:d>
                  </m:oMath>
                </a14:m>
                <a:endParaRPr lang="en-US" altLang="zh-TW" sz="1100" dirty="0">
                  <a:solidFill>
                    <a:srgbClr val="C00000"/>
                  </a:solidFill>
                  <a:latin typeface="Times New Roman" panose="02020603050405020304" pitchFamily="18" charset="0"/>
                  <a:ea typeface="+mn-ea"/>
                  <a:cs typeface="Times New Roman" panose="02020603050405020304" pitchFamily="18" charset="0"/>
                </a:endParaRPr>
              </a:p>
              <a:p>
                <a:pPr marL="171450" indent="-171450" algn="just">
                  <a:lnSpc>
                    <a:spcPct val="150000"/>
                  </a:lnSpc>
                  <a:buFont typeface="Arial" panose="020B0604020202020204" pitchFamily="34" charset="0"/>
                  <a:buChar char="•"/>
                </a:pP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Item Embedding </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中的 </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Embedding Size</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14:m>
                  <m:oMath xmlns:m="http://schemas.openxmlformats.org/officeDocument/2006/math">
                    <m:r>
                      <a:rPr lang="en-US" altLang="zh-TW" sz="1100" i="1" dirty="0" smtClean="0">
                        <a:solidFill>
                          <a:schemeClr val="tx1"/>
                        </a:solidFill>
                        <a:latin typeface="Cambria Math" panose="02040503050406030204" pitchFamily="18" charset="0"/>
                        <a:ea typeface="+mn-ea"/>
                        <a:cs typeface="Times New Roman" panose="02020603050405020304" pitchFamily="18" charset="0"/>
                      </a:rPr>
                      <m:t>∈</m:t>
                    </m:r>
                    <m:r>
                      <a:rPr lang="en-US" altLang="zh-TW" sz="1100" i="1" dirty="0" smtClean="0">
                        <a:solidFill>
                          <a:srgbClr val="C00000"/>
                        </a:solidFill>
                        <a:latin typeface="Cambria Math" panose="02040503050406030204" pitchFamily="18" charset="0"/>
                        <a:ea typeface="+mn-ea"/>
                        <a:cs typeface="Times New Roman" panose="02020603050405020304" pitchFamily="18" charset="0"/>
                      </a:rPr>
                      <m:t>[16, 32, 64,128]</m:t>
                    </m:r>
                  </m:oMath>
                </a14:m>
                <a:endParaRPr lang="en-US" altLang="zh-TW" sz="1100"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Hidden Dimension </a:t>
                </a:r>
                <a14:m>
                  <m:oMath xmlns:m="http://schemas.openxmlformats.org/officeDocument/2006/math">
                    <m:r>
                      <a:rPr lang="en-US" altLang="zh-TW" sz="1100" i="1" dirty="0" smtClean="0">
                        <a:solidFill>
                          <a:schemeClr val="tx1"/>
                        </a:solidFill>
                        <a:latin typeface="Cambria Math" panose="02040503050406030204" pitchFamily="18" charset="0"/>
                        <a:ea typeface="+mn-ea"/>
                        <a:cs typeface="Times New Roman" panose="02020603050405020304" pitchFamily="18" charset="0"/>
                      </a:rPr>
                      <m:t>∈</m:t>
                    </m:r>
                    <m:r>
                      <a:rPr lang="en-US" altLang="zh-TW" sz="1100" i="1" dirty="0" smtClean="0">
                        <a:solidFill>
                          <a:srgbClr val="C00000"/>
                        </a:solidFill>
                        <a:latin typeface="Cambria Math" panose="02040503050406030204" pitchFamily="18" charset="0"/>
                        <a:ea typeface="+mn-ea"/>
                        <a:cs typeface="Times New Roman" panose="02020603050405020304" pitchFamily="18" charset="0"/>
                      </a:rPr>
                      <m:t>[64,128</m:t>
                    </m:r>
                    <m:r>
                      <a:rPr lang="en-US" altLang="zh-TW" sz="1100" b="0" i="1" dirty="0" smtClean="0">
                        <a:solidFill>
                          <a:srgbClr val="C00000"/>
                        </a:solidFill>
                        <a:latin typeface="Cambria Math" panose="02040503050406030204" pitchFamily="18" charset="0"/>
                        <a:ea typeface="+mn-ea"/>
                        <a:cs typeface="Times New Roman" panose="02020603050405020304" pitchFamily="18" charset="0"/>
                      </a:rPr>
                      <m:t>,256,512</m:t>
                    </m:r>
                    <m:r>
                      <a:rPr lang="en-US" altLang="zh-TW" sz="1100" i="1" dirty="0" smtClean="0">
                        <a:solidFill>
                          <a:srgbClr val="C00000"/>
                        </a:solidFill>
                        <a:latin typeface="Cambria Math" panose="02040503050406030204" pitchFamily="18" charset="0"/>
                        <a:ea typeface="+mn-ea"/>
                        <a:cs typeface="Times New Roman" panose="02020603050405020304" pitchFamily="18" charset="0"/>
                      </a:rPr>
                      <m:t>]</m:t>
                    </m:r>
                  </m:oMath>
                </a14:m>
                <a:endParaRPr lang="en-US" altLang="zh-TW" sz="1100"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Decay Rate </a:t>
                </a:r>
                <a14:m>
                  <m:oMath xmlns:m="http://schemas.openxmlformats.org/officeDocument/2006/math">
                    <m:r>
                      <a:rPr lang="en-US" altLang="zh-TW" sz="1100" i="1" dirty="0" smtClean="0">
                        <a:solidFill>
                          <a:schemeClr val="tx1"/>
                        </a:solidFill>
                        <a:latin typeface="Cambria Math" panose="02040503050406030204" pitchFamily="18" charset="0"/>
                        <a:ea typeface="+mn-ea"/>
                        <a:cs typeface="Times New Roman" panose="02020603050405020304" pitchFamily="18" charset="0"/>
                      </a:rPr>
                      <m:t>∈</m:t>
                    </m:r>
                    <m:r>
                      <a:rPr lang="en-US" altLang="zh-TW" sz="1100" i="1" dirty="0" smtClean="0">
                        <a:solidFill>
                          <a:srgbClr val="C00000"/>
                        </a:solidFill>
                        <a:latin typeface="Cambria Math" panose="02040503050406030204" pitchFamily="18" charset="0"/>
                        <a:ea typeface="+mn-ea"/>
                        <a:cs typeface="Times New Roman" panose="02020603050405020304" pitchFamily="18" charset="0"/>
                      </a:rPr>
                      <m:t>[</m:t>
                    </m:r>
                    <m:r>
                      <a:rPr lang="en-US" altLang="zh-TW" sz="1100" b="0" i="1" dirty="0" smtClean="0">
                        <a:solidFill>
                          <a:srgbClr val="C00000"/>
                        </a:solidFill>
                        <a:latin typeface="Cambria Math" panose="02040503050406030204" pitchFamily="18" charset="0"/>
                        <a:ea typeface="+mn-ea"/>
                        <a:cs typeface="Times New Roman" panose="02020603050405020304" pitchFamily="18" charset="0"/>
                      </a:rPr>
                      <m:t>0.1,0.3,0.5</m:t>
                    </m:r>
                    <m:r>
                      <a:rPr lang="en-US" altLang="zh-TW" sz="1100" i="1" dirty="0" smtClean="0">
                        <a:solidFill>
                          <a:srgbClr val="C00000"/>
                        </a:solidFill>
                        <a:latin typeface="Cambria Math" panose="02040503050406030204" pitchFamily="18" charset="0"/>
                        <a:ea typeface="+mn-ea"/>
                        <a:cs typeface="Times New Roman" panose="02020603050405020304" pitchFamily="18" charset="0"/>
                      </a:rPr>
                      <m:t>]</m:t>
                    </m:r>
                  </m:oMath>
                </a14:m>
                <a:endParaRPr lang="en-US" altLang="zh-TW" sz="1100"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Dropout Rate </a:t>
                </a:r>
                <a14:m>
                  <m:oMath xmlns:m="http://schemas.openxmlformats.org/officeDocument/2006/math">
                    <m:r>
                      <a:rPr lang="en-US" altLang="zh-TW" sz="1100" i="1" dirty="0" smtClean="0">
                        <a:solidFill>
                          <a:schemeClr val="tx1"/>
                        </a:solidFill>
                        <a:latin typeface="Cambria Math" panose="02040503050406030204" pitchFamily="18" charset="0"/>
                        <a:ea typeface="+mn-ea"/>
                        <a:cs typeface="Times New Roman" panose="02020603050405020304" pitchFamily="18" charset="0"/>
                      </a:rPr>
                      <m:t>∈</m:t>
                    </m:r>
                    <m:r>
                      <a:rPr lang="en-US" altLang="zh-TW" sz="1100" i="1" dirty="0" smtClean="0">
                        <a:solidFill>
                          <a:srgbClr val="C00000"/>
                        </a:solidFill>
                        <a:latin typeface="Cambria Math" panose="02040503050406030204" pitchFamily="18" charset="0"/>
                        <a:ea typeface="+mn-ea"/>
                        <a:cs typeface="Times New Roman" panose="02020603050405020304" pitchFamily="18" charset="0"/>
                      </a:rPr>
                      <m:t>[</m:t>
                    </m:r>
                    <m:r>
                      <a:rPr lang="en-US" altLang="zh-TW" sz="1100" b="0" i="1" dirty="0" smtClean="0">
                        <a:solidFill>
                          <a:srgbClr val="C00000"/>
                        </a:solidFill>
                        <a:latin typeface="Cambria Math" panose="02040503050406030204" pitchFamily="18" charset="0"/>
                        <a:ea typeface="+mn-ea"/>
                        <a:cs typeface="Times New Roman" panose="02020603050405020304" pitchFamily="18" charset="0"/>
                      </a:rPr>
                      <m:t>0.1,0.3,0.5</m:t>
                    </m:r>
                    <m:r>
                      <a:rPr lang="en-US" altLang="zh-TW" sz="1100" i="1" dirty="0" smtClean="0">
                        <a:solidFill>
                          <a:srgbClr val="C00000"/>
                        </a:solidFill>
                        <a:latin typeface="Cambria Math" panose="02040503050406030204" pitchFamily="18" charset="0"/>
                        <a:ea typeface="+mn-ea"/>
                        <a:cs typeface="Times New Roman" panose="02020603050405020304" pitchFamily="18" charset="0"/>
                      </a:rPr>
                      <m:t>]</m:t>
                    </m:r>
                  </m:oMath>
                </a14:m>
                <a:endParaRPr lang="en-US" altLang="zh-TW" sz="1100"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Transformer Head </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數</a:t>
                </a: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a:t>
                </a:r>
                <a14:m>
                  <m:oMath xmlns:m="http://schemas.openxmlformats.org/officeDocument/2006/math">
                    <m:r>
                      <a:rPr lang="zh-TW" altLang="en-US" sz="1100" i="1" dirty="0" smtClean="0">
                        <a:solidFill>
                          <a:schemeClr val="tx1"/>
                        </a:solidFill>
                        <a:latin typeface="Cambria Math" panose="02040503050406030204" pitchFamily="18" charset="0"/>
                        <a:ea typeface="+mn-ea"/>
                        <a:cs typeface="Times New Roman" panose="02020603050405020304" pitchFamily="18" charset="0"/>
                      </a:rPr>
                      <m:t>∈</m:t>
                    </m:r>
                    <m:r>
                      <a:rPr lang="en-US" altLang="zh-TW" sz="1100" i="1" dirty="0" smtClean="0">
                        <a:solidFill>
                          <a:srgbClr val="C00000"/>
                        </a:solidFill>
                        <a:latin typeface="Cambria Math" panose="02040503050406030204" pitchFamily="18" charset="0"/>
                        <a:ea typeface="+mn-ea"/>
                        <a:cs typeface="Times New Roman" panose="02020603050405020304" pitchFamily="18" charset="0"/>
                      </a:rPr>
                      <m:t>[1,2,4,8]</m:t>
                    </m:r>
                  </m:oMath>
                </a14:m>
                <a:endParaRPr lang="en-US" altLang="zh-TW" sz="1100"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171450" indent="-171450" algn="just">
                  <a:lnSpc>
                    <a:spcPct val="150000"/>
                  </a:lnSpc>
                  <a:buFont typeface="Arial" panose="020B0604020202020204" pitchFamily="34" charset="0"/>
                  <a:buChar char="•"/>
                </a:pPr>
                <a:r>
                  <a:rPr lang="en-US" altLang="zh-TW"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Transformer</a:t>
                </a:r>
                <a:r>
                  <a:rPr lang="zh-TW" altLang="en-US" sz="11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 層數 </a:t>
                </a:r>
                <a14:m>
                  <m:oMath xmlns:m="http://schemas.openxmlformats.org/officeDocument/2006/math">
                    <m:r>
                      <a:rPr lang="zh-TW" altLang="en-US" sz="1100" i="1" dirty="0" smtClean="0">
                        <a:solidFill>
                          <a:schemeClr val="tx1"/>
                        </a:solidFill>
                        <a:latin typeface="Cambria Math" panose="02040503050406030204" pitchFamily="18" charset="0"/>
                        <a:ea typeface="+mn-ea"/>
                        <a:cs typeface="Times New Roman" panose="02020603050405020304" pitchFamily="18" charset="0"/>
                      </a:rPr>
                      <m:t>∈</m:t>
                    </m:r>
                    <m:r>
                      <a:rPr lang="en-US" altLang="zh-TW" sz="1100" i="1" dirty="0" smtClean="0">
                        <a:solidFill>
                          <a:srgbClr val="C00000"/>
                        </a:solidFill>
                        <a:latin typeface="Cambria Math" panose="02040503050406030204" pitchFamily="18" charset="0"/>
                        <a:ea typeface="+mn-ea"/>
                        <a:cs typeface="Times New Roman" panose="02020603050405020304" pitchFamily="18" charset="0"/>
                      </a:rPr>
                      <m:t>[1,2,4,</m:t>
                    </m:r>
                    <m:r>
                      <a:rPr lang="en-US" altLang="zh-TW" sz="1100" b="0" i="1" dirty="0" smtClean="0">
                        <a:solidFill>
                          <a:srgbClr val="C00000"/>
                        </a:solidFill>
                        <a:latin typeface="Cambria Math" panose="02040503050406030204" pitchFamily="18" charset="0"/>
                        <a:ea typeface="+mn-ea"/>
                        <a:cs typeface="Times New Roman" panose="02020603050405020304" pitchFamily="18" charset="0"/>
                      </a:rPr>
                      <m:t>8</m:t>
                    </m:r>
                    <m:r>
                      <a:rPr lang="en-US" altLang="zh-TW" sz="1100" i="1" dirty="0" smtClean="0">
                        <a:solidFill>
                          <a:srgbClr val="C00000"/>
                        </a:solidFill>
                        <a:latin typeface="Cambria Math" panose="02040503050406030204" pitchFamily="18" charset="0"/>
                        <a:ea typeface="+mn-ea"/>
                        <a:cs typeface="Times New Roman" panose="02020603050405020304" pitchFamily="18" charset="0"/>
                      </a:rPr>
                      <m:t>]</m:t>
                    </m:r>
                  </m:oMath>
                </a14:m>
                <a:endParaRPr lang="en-US" altLang="zh-TW" sz="1200"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endParaRPr>
              </a:p>
            </p:txBody>
          </p:sp>
        </mc:Choice>
        <mc:Fallback xmlns="">
          <p:sp>
            <p:nvSpPr>
              <p:cNvPr id="23" name="文字方塊 22">
                <a:extLst>
                  <a:ext uri="{FF2B5EF4-FFF2-40B4-BE49-F238E27FC236}">
                    <a16:creationId xmlns:a16="http://schemas.microsoft.com/office/drawing/2014/main" id="{5A971D39-4AC6-4FAE-B7BE-FD1DD3E66C67}"/>
                  </a:ext>
                </a:extLst>
              </p:cNvPr>
              <p:cNvSpPr txBox="1">
                <a:spLocks noRot="1" noChangeAspect="1" noMove="1" noResize="1" noEditPoints="1" noAdjustHandles="1" noChangeArrowheads="1" noChangeShapeType="1" noTextEdit="1"/>
              </p:cNvSpPr>
              <p:nvPr/>
            </p:nvSpPr>
            <p:spPr>
              <a:xfrm>
                <a:off x="4380536" y="1701104"/>
                <a:ext cx="3855459" cy="2093137"/>
              </a:xfrm>
              <a:prstGeom prst="rect">
                <a:avLst/>
              </a:prstGeom>
              <a:blipFill>
                <a:blip r:embed="rId6"/>
                <a:stretch>
                  <a:fillRect b="-1458"/>
                </a:stretch>
              </a:blipFill>
            </p:spPr>
            <p:txBody>
              <a:bodyPr/>
              <a:lstStyle/>
              <a:p>
                <a:r>
                  <a:rPr lang="zh-TW" altLang="en-US">
                    <a:noFill/>
                  </a:rPr>
                  <a:t> </a:t>
                </a:r>
              </a:p>
            </p:txBody>
          </p:sp>
        </mc:Fallback>
      </mc:AlternateContent>
      <p:cxnSp>
        <p:nvCxnSpPr>
          <p:cNvPr id="24" name="直線接點 23">
            <a:extLst>
              <a:ext uri="{FF2B5EF4-FFF2-40B4-BE49-F238E27FC236}">
                <a16:creationId xmlns:a16="http://schemas.microsoft.com/office/drawing/2014/main" id="{3211B5EA-A5D6-4799-9F73-4E7F97946A1D}"/>
              </a:ext>
            </a:extLst>
          </p:cNvPr>
          <p:cNvCxnSpPr>
            <a:cxnSpLocks/>
          </p:cNvCxnSpPr>
          <p:nvPr/>
        </p:nvCxnSpPr>
        <p:spPr>
          <a:xfrm flipH="1">
            <a:off x="3371850" y="2922050"/>
            <a:ext cx="834405" cy="154525"/>
          </a:xfrm>
          <a:prstGeom prst="line">
            <a:avLst/>
          </a:prstGeom>
          <a:ln w="28575">
            <a:solidFill>
              <a:srgbClr val="E7BB3F"/>
            </a:solidFill>
            <a:prstDash val="sysDash"/>
            <a:headEnd type="oval"/>
          </a:ln>
        </p:spPr>
        <p:style>
          <a:lnRef idx="1">
            <a:schemeClr val="accent1"/>
          </a:lnRef>
          <a:fillRef idx="0">
            <a:schemeClr val="accent1"/>
          </a:fillRef>
          <a:effectRef idx="0">
            <a:schemeClr val="accent1"/>
          </a:effectRef>
          <a:fontRef idx="minor">
            <a:schemeClr val="tx1"/>
          </a:fontRef>
        </p:style>
      </p:cxnSp>
      <p:sp>
        <p:nvSpPr>
          <p:cNvPr id="20" name="文字方塊 19">
            <a:extLst>
              <a:ext uri="{FF2B5EF4-FFF2-40B4-BE49-F238E27FC236}">
                <a16:creationId xmlns:a16="http://schemas.microsoft.com/office/drawing/2014/main" id="{BC696D47-2365-4D3B-86EC-F379D39D8F8C}"/>
              </a:ext>
            </a:extLst>
          </p:cNvPr>
          <p:cNvSpPr txBox="1"/>
          <p:nvPr/>
        </p:nvSpPr>
        <p:spPr>
          <a:xfrm>
            <a:off x="4785672" y="4068186"/>
            <a:ext cx="3324633" cy="307777"/>
          </a:xfrm>
          <a:prstGeom prst="rect">
            <a:avLst/>
          </a:prstGeom>
          <a:noFill/>
        </p:spPr>
        <p:txBody>
          <a:bodyPr wrap="square">
            <a:spAutoFit/>
          </a:bodyPr>
          <a:lstStyle/>
          <a:p>
            <a:pPr rtl="0">
              <a:buSzPct val="50000"/>
            </a:pPr>
            <a:r>
              <a:rPr lang="zh-TW" altLang="en-US" sz="1400" b="1" i="0" u="sng" strike="noStrike" baseline="0" dirty="0">
                <a:solidFill>
                  <a:srgbClr val="000000"/>
                </a:solidFill>
                <a:latin typeface="Times New Roman" panose="02020603050405020304" pitchFamily="18" charset="0"/>
                <a:ea typeface="微軟正黑體" panose="020B0604030504040204" pitchFamily="34" charset="-120"/>
                <a:cs typeface="Times New Roman" panose="02020603050405020304" pitchFamily="18" charset="0"/>
              </a:rPr>
              <a:t>訓練時使用 </a:t>
            </a:r>
            <a:r>
              <a:rPr lang="en-US" altLang="zh-TW" sz="1400" b="1" i="0" u="sng" strike="noStrike" baseline="0" dirty="0">
                <a:solidFill>
                  <a:srgbClr val="000000"/>
                </a:solidFill>
                <a:latin typeface="Times New Roman" panose="02020603050405020304" pitchFamily="18" charset="0"/>
                <a:ea typeface="微軟正黑體" panose="020B0604030504040204" pitchFamily="34" charset="-120"/>
                <a:cs typeface="Times New Roman" panose="02020603050405020304" pitchFamily="18" charset="0"/>
              </a:rPr>
              <a:t>Adam </a:t>
            </a:r>
            <a:r>
              <a:rPr lang="zh-TW" altLang="en-US" sz="1400" b="1" i="0" u="sng" strike="noStrike" baseline="0" dirty="0">
                <a:solidFill>
                  <a:srgbClr val="000000"/>
                </a:solidFill>
                <a:latin typeface="Times New Roman" panose="02020603050405020304" pitchFamily="18" charset="0"/>
                <a:ea typeface="微軟正黑體" panose="020B0604030504040204" pitchFamily="34" charset="-120"/>
                <a:cs typeface="Times New Roman" panose="02020603050405020304" pitchFamily="18" charset="0"/>
              </a:rPr>
              <a:t>優化器更新參數</a:t>
            </a:r>
            <a:endParaRPr lang="en-US" altLang="zh-TW" sz="1400" b="1" i="0" u="sng" strike="noStrike" baseline="0" dirty="0">
              <a:solidFill>
                <a:srgbClr val="000000"/>
              </a:solidFill>
              <a:latin typeface="Times New Roman" panose="02020603050405020304" pitchFamily="18" charset="0"/>
              <a:ea typeface="微軟正黑體" panose="020B0604030504040204" pitchFamily="34" charset="-120"/>
              <a:cs typeface="Times New Roman" panose="02020603050405020304" pitchFamily="18" charset="0"/>
            </a:endParaRPr>
          </a:p>
        </p:txBody>
      </p:sp>
      <p:pic>
        <p:nvPicPr>
          <p:cNvPr id="21" name="圖片 20">
            <a:extLst>
              <a:ext uri="{FF2B5EF4-FFF2-40B4-BE49-F238E27FC236}">
                <a16:creationId xmlns:a16="http://schemas.microsoft.com/office/drawing/2014/main" id="{A00AF771-E324-4B74-8AEC-86530296420E}"/>
              </a:ext>
            </a:extLst>
          </p:cNvPr>
          <p:cNvPicPr>
            <a:picLocks noChangeAspect="1"/>
          </p:cNvPicPr>
          <p:nvPr/>
        </p:nvPicPr>
        <p:blipFill>
          <a:blip r:embed="rId7"/>
          <a:stretch>
            <a:fillRect/>
          </a:stretch>
        </p:blipFill>
        <p:spPr>
          <a:xfrm>
            <a:off x="898199" y="1315852"/>
            <a:ext cx="2803370" cy="2803370"/>
          </a:xfrm>
          <a:prstGeom prst="rect">
            <a:avLst/>
          </a:prstGeom>
        </p:spPr>
      </p:pic>
      <p:sp>
        <p:nvSpPr>
          <p:cNvPr id="26" name="文字方塊 25">
            <a:extLst>
              <a:ext uri="{FF2B5EF4-FFF2-40B4-BE49-F238E27FC236}">
                <a16:creationId xmlns:a16="http://schemas.microsoft.com/office/drawing/2014/main" id="{A6FF5B56-6FCA-4950-BF33-4E3A006AFCE6}"/>
              </a:ext>
            </a:extLst>
          </p:cNvPr>
          <p:cNvSpPr txBox="1"/>
          <p:nvPr/>
        </p:nvSpPr>
        <p:spPr>
          <a:xfrm>
            <a:off x="8539718" y="4872599"/>
            <a:ext cx="604282" cy="246221"/>
          </a:xfrm>
          <a:prstGeom prst="rect">
            <a:avLst/>
          </a:prstGeom>
          <a:noFill/>
        </p:spPr>
        <p:txBody>
          <a:bodyPr wrap="square" rtlCol="0">
            <a:spAutoFit/>
          </a:bodyPr>
          <a:lstStyle/>
          <a:p>
            <a:pPr algn="ctr"/>
            <a:r>
              <a:rPr lang="en-US" altLang="zh-TW" sz="1000" b="1" dirty="0">
                <a:latin typeface="Times New Roman" panose="02020603050405020304" pitchFamily="18" charset="0"/>
                <a:cs typeface="Times New Roman" panose="02020603050405020304" pitchFamily="18" charset="0"/>
              </a:rPr>
              <a:t>34 / 57</a:t>
            </a:r>
            <a:endParaRPr lang="zh-TW" altLang="en-US" sz="1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065449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25" name="矩形 24">
            <a:extLst>
              <a:ext uri="{FF2B5EF4-FFF2-40B4-BE49-F238E27FC236}">
                <a16:creationId xmlns:a16="http://schemas.microsoft.com/office/drawing/2014/main" id="{AF9ACF4A-AD57-4A5D-A72A-4830AB18A759}"/>
              </a:ext>
            </a:extLst>
          </p:cNvPr>
          <p:cNvSpPr/>
          <p:nvPr/>
        </p:nvSpPr>
        <p:spPr>
          <a:xfrm>
            <a:off x="4163377" y="1574825"/>
            <a:ext cx="4005943" cy="2464527"/>
          </a:xfrm>
          <a:prstGeom prst="rect">
            <a:avLst/>
          </a:prstGeom>
          <a:ln>
            <a:solidFill>
              <a:srgbClr val="DC58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16" name="Google Shape;1616;p32"/>
          <p:cNvSpPr/>
          <p:nvPr/>
        </p:nvSpPr>
        <p:spPr>
          <a:xfrm>
            <a:off x="5885941" y="0"/>
            <a:ext cx="892500" cy="561300"/>
          </a:xfrm>
          <a:prstGeom prst="rect">
            <a:avLst/>
          </a:prstGeom>
          <a:solidFill>
            <a:srgbClr val="92D050">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研究方法</a:t>
            </a: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文獻探討</a:t>
            </a: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實驗結果</a:t>
            </a: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實驗設計</a:t>
            </a: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3" name="文字方塊 2">
            <a:extLst>
              <a:ext uri="{FF2B5EF4-FFF2-40B4-BE49-F238E27FC236}">
                <a16:creationId xmlns:a16="http://schemas.microsoft.com/office/drawing/2014/main" id="{F3C42C6F-98AE-B5D0-CFC3-93F1544D2056}"/>
              </a:ext>
            </a:extLst>
          </p:cNvPr>
          <p:cNvSpPr txBox="1"/>
          <p:nvPr/>
        </p:nvSpPr>
        <p:spPr>
          <a:xfrm>
            <a:off x="607925" y="647368"/>
            <a:ext cx="5238307" cy="376642"/>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rPr>
              <a:t>4.4 </a:t>
            </a:r>
            <a:r>
              <a:rPr lang="zh-TW" altLang="en-US" sz="1400" b="1" dirty="0">
                <a:latin typeface="Times New Roman" panose="02020603050405020304" pitchFamily="18" charset="0"/>
                <a:ea typeface="Microsoft JhengHei" panose="020B0604030504040204" pitchFamily="34" charset="-120"/>
                <a:cs typeface="Times New Roman" panose="02020603050405020304" pitchFamily="18" charset="0"/>
              </a:rPr>
              <a:t>實驗設置</a:t>
            </a:r>
            <a:endPar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endParaRPr>
          </a:p>
        </p:txBody>
      </p:sp>
      <p:sp>
        <p:nvSpPr>
          <p:cNvPr id="22" name="矩形: 圓角 21">
            <a:extLst>
              <a:ext uri="{FF2B5EF4-FFF2-40B4-BE49-F238E27FC236}">
                <a16:creationId xmlns:a16="http://schemas.microsoft.com/office/drawing/2014/main" id="{6D145601-172D-4A84-B1AB-42D86C9930DC}"/>
              </a:ext>
            </a:extLst>
          </p:cNvPr>
          <p:cNvSpPr/>
          <p:nvPr/>
        </p:nvSpPr>
        <p:spPr>
          <a:xfrm>
            <a:off x="4345236" y="1397057"/>
            <a:ext cx="1559856" cy="313509"/>
          </a:xfrm>
          <a:prstGeom prst="roundRect">
            <a:avLst/>
          </a:prstGeom>
          <a:ln>
            <a:solidFill>
              <a:srgbClr val="DC58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28600" indent="-228600" algn="ctr">
              <a:buFont typeface="+mj-lt"/>
              <a:buAutoNum type="arabicPeriod" startAt="3"/>
            </a:pPr>
            <a:r>
              <a:rPr lang="zh-TW" altLang="en-US" sz="1200" b="1"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消融實驗</a:t>
            </a:r>
            <a:endParaRPr lang="en-US" altLang="zh-TW" sz="1200" b="1"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23" name="文字方塊 22">
            <a:extLst>
              <a:ext uri="{FF2B5EF4-FFF2-40B4-BE49-F238E27FC236}">
                <a16:creationId xmlns:a16="http://schemas.microsoft.com/office/drawing/2014/main" id="{5A971D39-4AC6-4FAE-B7BE-FD1DD3E66C67}"/>
              </a:ext>
            </a:extLst>
          </p:cNvPr>
          <p:cNvSpPr txBox="1"/>
          <p:nvPr/>
        </p:nvSpPr>
        <p:spPr>
          <a:xfrm>
            <a:off x="4313862" y="1823781"/>
            <a:ext cx="3696664" cy="1997983"/>
          </a:xfrm>
          <a:prstGeom prst="rect">
            <a:avLst/>
          </a:prstGeom>
          <a:noFill/>
        </p:spPr>
        <p:txBody>
          <a:bodyPr wrap="square" rtlCol="0">
            <a:spAutoFit/>
          </a:bodyPr>
          <a:lstStyle/>
          <a:p>
            <a:pPr marL="171450" indent="-171450" algn="just">
              <a:lnSpc>
                <a:spcPct val="150000"/>
              </a:lnSpc>
              <a:buFont typeface="Arial" panose="020B0604020202020204" pitchFamily="34" charset="0"/>
              <a:buChar char="•"/>
            </a:pPr>
            <a:r>
              <a:rPr lang="en-US" altLang="zh-TW"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PIFTA4Rec </a:t>
            </a:r>
            <a:r>
              <a:rPr lang="zh-TW" altLang="en-US" sz="1200" dirty="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rPr>
              <a:t>移除 </a:t>
            </a:r>
            <a:r>
              <a:rPr lang="en-US" altLang="zh-TW" sz="1200" dirty="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rPr>
              <a:t>DLIM </a:t>
            </a:r>
            <a:r>
              <a:rPr lang="zh-TW" altLang="en-US" sz="1200" dirty="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rPr>
              <a:t>子模型</a:t>
            </a: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部分，使模型僅剩餘透過一個可學習參數 𝛼 來控制對目標用戶向量與鄰居平均向量之權重，以此進行推薦</a:t>
            </a:r>
          </a:p>
          <a:p>
            <a:pPr marL="171450" indent="-171450" algn="just">
              <a:lnSpc>
                <a:spcPct val="150000"/>
              </a:lnSpc>
              <a:buFont typeface="Arial" panose="020B0604020202020204" pitchFamily="34" charset="0"/>
              <a:buChar char="•"/>
            </a:pPr>
            <a:r>
              <a:rPr lang="en-US" altLang="zh-TW"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PIFTA4Rec</a:t>
            </a:r>
            <a:r>
              <a:rPr lang="en-US" altLang="zh-TW" sz="1200" u="none" strike="noStrike"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200" u="none" strike="noStrike" dirty="0" err="1">
                <a:solidFill>
                  <a:srgbClr val="C00000"/>
                </a:solidFill>
                <a:effectLst/>
                <a:latin typeface="Times New Roman" panose="02020603050405020304" pitchFamily="18" charset="0"/>
                <a:ea typeface="微軟正黑體" panose="020B0604030504040204" pitchFamily="34" charset="-120"/>
                <a:cs typeface="Times New Roman" panose="02020603050405020304" pitchFamily="18" charset="0"/>
              </a:rPr>
              <a:t>移除</a:t>
            </a:r>
            <a:r>
              <a:rPr lang="zh-TW" altLang="en-US" sz="1200" u="none" strike="noStrike" dirty="0">
                <a:solidFill>
                  <a:srgbClr val="C00000"/>
                </a:solidFill>
                <a:effectLst/>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sz="1200" u="none" strike="noStrike" dirty="0">
                <a:solidFill>
                  <a:srgbClr val="C00000"/>
                </a:solidFill>
                <a:effectLst/>
                <a:latin typeface="Times New Roman" panose="02020603050405020304" pitchFamily="18" charset="0"/>
                <a:ea typeface="微軟正黑體" panose="020B0604030504040204" pitchFamily="34" charset="-120"/>
                <a:cs typeface="Times New Roman" panose="02020603050405020304" pitchFamily="18" charset="0"/>
              </a:rPr>
              <a:t>KIM </a:t>
            </a:r>
            <a:r>
              <a:rPr lang="zh-TW" altLang="en-US" sz="1200" u="none" strike="noStrike" dirty="0">
                <a:solidFill>
                  <a:srgbClr val="C00000"/>
                </a:solidFill>
                <a:effectLst/>
                <a:latin typeface="Times New Roman" panose="02020603050405020304" pitchFamily="18" charset="0"/>
                <a:ea typeface="微軟正黑體" panose="020B0604030504040204" pitchFamily="34" charset="-120"/>
                <a:cs typeface="Times New Roman" panose="02020603050405020304" pitchFamily="18" charset="0"/>
              </a:rPr>
              <a:t>子模型</a:t>
            </a:r>
            <a:r>
              <a:rPr lang="zh-TW" altLang="en-US" sz="1200" u="none" strike="noStrike"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部分，使模型剩餘透過 </a:t>
            </a:r>
            <a:r>
              <a:rPr lang="en-US" altLang="zh-TW" sz="1200" u="none" strike="noStrike"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Temporal Attention </a:t>
            </a:r>
            <a:r>
              <a:rPr lang="zh-TW" altLang="en-US" sz="1200" u="none" strike="noStrike"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與 </a:t>
            </a:r>
            <a:r>
              <a:rPr lang="en-US" altLang="zh-TW" sz="1200" u="none" strike="noStrike"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Self-Attention </a:t>
            </a:r>
            <a:r>
              <a:rPr lang="zh-TW" altLang="en-US" sz="1200" u="none" strike="noStrike"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rPr>
              <a:t>來對用戶原始</a:t>
            </a:r>
            <a:r>
              <a:rPr lang="zh-TW" altLang="en-US" sz="12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歷史購物籃序列進行訓練，以學習序列關係以及用戶的購買偏好進行推薦</a:t>
            </a:r>
            <a:endParaRPr lang="en-US" altLang="zh-TW" sz="1200" u="none" strike="noStrike" dirty="0">
              <a:solidFill>
                <a:schemeClr val="tx1"/>
              </a:solidFill>
              <a:effectLst/>
              <a:latin typeface="Times New Roman" panose="02020603050405020304" pitchFamily="18" charset="0"/>
              <a:ea typeface="微軟正黑體" panose="020B0604030504040204" pitchFamily="34" charset="-120"/>
              <a:cs typeface="Times New Roman" panose="02020603050405020304" pitchFamily="18" charset="0"/>
            </a:endParaRPr>
          </a:p>
        </p:txBody>
      </p:sp>
      <p:cxnSp>
        <p:nvCxnSpPr>
          <p:cNvPr id="24" name="直線接點 23">
            <a:extLst>
              <a:ext uri="{FF2B5EF4-FFF2-40B4-BE49-F238E27FC236}">
                <a16:creationId xmlns:a16="http://schemas.microsoft.com/office/drawing/2014/main" id="{3211B5EA-A5D6-4799-9F73-4E7F97946A1D}"/>
              </a:ext>
            </a:extLst>
          </p:cNvPr>
          <p:cNvCxnSpPr>
            <a:cxnSpLocks/>
          </p:cNvCxnSpPr>
          <p:nvPr/>
        </p:nvCxnSpPr>
        <p:spPr>
          <a:xfrm flipH="1">
            <a:off x="2009777" y="2717537"/>
            <a:ext cx="2153600" cy="0"/>
          </a:xfrm>
          <a:prstGeom prst="line">
            <a:avLst/>
          </a:prstGeom>
          <a:ln w="28575">
            <a:solidFill>
              <a:srgbClr val="DC5858"/>
            </a:solidFill>
            <a:prstDash val="sysDash"/>
            <a:headEnd type="oval"/>
          </a:ln>
        </p:spPr>
        <p:style>
          <a:lnRef idx="1">
            <a:schemeClr val="accent1"/>
          </a:lnRef>
          <a:fillRef idx="0">
            <a:schemeClr val="accent1"/>
          </a:fillRef>
          <a:effectRef idx="0">
            <a:schemeClr val="accent1"/>
          </a:effectRef>
          <a:fontRef idx="minor">
            <a:schemeClr val="tx1"/>
          </a:fontRef>
        </p:style>
      </p:cxnSp>
      <p:pic>
        <p:nvPicPr>
          <p:cNvPr id="19" name="圖片 18">
            <a:extLst>
              <a:ext uri="{FF2B5EF4-FFF2-40B4-BE49-F238E27FC236}">
                <a16:creationId xmlns:a16="http://schemas.microsoft.com/office/drawing/2014/main" id="{B17A6385-4916-4C5B-AB4F-63E3A182A0DC}"/>
              </a:ext>
            </a:extLst>
          </p:cNvPr>
          <p:cNvPicPr>
            <a:picLocks noChangeAspect="1"/>
          </p:cNvPicPr>
          <p:nvPr/>
        </p:nvPicPr>
        <p:blipFill>
          <a:blip r:embed="rId6"/>
          <a:stretch>
            <a:fillRect/>
          </a:stretch>
        </p:blipFill>
        <p:spPr>
          <a:xfrm>
            <a:off x="898199" y="1315852"/>
            <a:ext cx="2803370" cy="2803370"/>
          </a:xfrm>
          <a:prstGeom prst="rect">
            <a:avLst/>
          </a:prstGeom>
        </p:spPr>
      </p:pic>
      <p:sp>
        <p:nvSpPr>
          <p:cNvPr id="20" name="文字方塊 19">
            <a:extLst>
              <a:ext uri="{FF2B5EF4-FFF2-40B4-BE49-F238E27FC236}">
                <a16:creationId xmlns:a16="http://schemas.microsoft.com/office/drawing/2014/main" id="{3FD49EB5-1F13-418F-84E5-89B71F9432DD}"/>
              </a:ext>
            </a:extLst>
          </p:cNvPr>
          <p:cNvSpPr txBox="1"/>
          <p:nvPr/>
        </p:nvSpPr>
        <p:spPr>
          <a:xfrm>
            <a:off x="8539718" y="4872599"/>
            <a:ext cx="604282" cy="246221"/>
          </a:xfrm>
          <a:prstGeom prst="rect">
            <a:avLst/>
          </a:prstGeom>
          <a:noFill/>
        </p:spPr>
        <p:txBody>
          <a:bodyPr wrap="square" rtlCol="0">
            <a:spAutoFit/>
          </a:bodyPr>
          <a:lstStyle/>
          <a:p>
            <a:pPr algn="ctr"/>
            <a:r>
              <a:rPr lang="en-US" altLang="zh-TW" sz="1000" b="1" dirty="0">
                <a:latin typeface="Times New Roman" panose="02020603050405020304" pitchFamily="18" charset="0"/>
                <a:cs typeface="Times New Roman" panose="02020603050405020304" pitchFamily="18" charset="0"/>
              </a:rPr>
              <a:t>35 / 57</a:t>
            </a:r>
            <a:endParaRPr lang="zh-TW" altLang="en-US" sz="1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933500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3" name="矩形 2">
            <a:extLst>
              <a:ext uri="{FF2B5EF4-FFF2-40B4-BE49-F238E27FC236}">
                <a16:creationId xmlns:a16="http://schemas.microsoft.com/office/drawing/2014/main" id="{4423E5F2-FB2B-B0B2-3F48-00DFC0E50F4B}"/>
              </a:ext>
            </a:extLst>
          </p:cNvPr>
          <p:cNvSpPr/>
          <p:nvPr/>
        </p:nvSpPr>
        <p:spPr>
          <a:xfrm>
            <a:off x="4675270" y="3300004"/>
            <a:ext cx="2922449" cy="193167"/>
          </a:xfrm>
          <a:prstGeom prst="rect">
            <a:avLst/>
          </a:prstGeom>
          <a:solidFill>
            <a:srgbClr val="C00000">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rgbClr val="7030A0"/>
              </a:solidFill>
            </a:endParaRPr>
          </a:p>
        </p:txBody>
      </p:sp>
      <p:sp>
        <p:nvSpPr>
          <p:cNvPr id="687" name="Google Shape;687;p43"/>
          <p:cNvSpPr txBox="1">
            <a:spLocks noGrp="1"/>
          </p:cNvSpPr>
          <p:nvPr>
            <p:ph type="subTitle" idx="1"/>
          </p:nvPr>
        </p:nvSpPr>
        <p:spPr>
          <a:xfrm>
            <a:off x="4136094" y="2851075"/>
            <a:ext cx="4000800" cy="870275"/>
          </a:xfrm>
          <a:prstGeom prst="rect">
            <a:avLst/>
          </a:prstGeom>
        </p:spPr>
        <p:txBody>
          <a:bodyPr spcFirstLastPara="1" wrap="square" lIns="91425" tIns="91425" rIns="91425" bIns="91425" anchor="ctr" anchorCtr="0">
            <a:noAutofit/>
          </a:bodyPr>
          <a:lstStyle/>
          <a:p>
            <a:pPr marL="0" indent="0" algn="ctr"/>
            <a:r>
              <a:rPr lang="en-US" altLang="zh-TW" sz="2400" b="1" dirty="0">
                <a:latin typeface="Times New Roman" panose="02020603050405020304" pitchFamily="18" charset="0"/>
                <a:ea typeface="Microsoft JhengHei" panose="020B0604030504040204" pitchFamily="34" charset="-120"/>
                <a:cs typeface="Times New Roman" panose="02020603050405020304" pitchFamily="18" charset="0"/>
              </a:rPr>
              <a:t>Results</a:t>
            </a:r>
            <a:endParaRPr lang="en-US" sz="2400" b="1" dirty="0">
              <a:latin typeface="Times New Roman" panose="02020603050405020304" pitchFamily="18" charset="0"/>
              <a:ea typeface="Microsoft JhengHei" panose="020B0604030504040204" pitchFamily="34" charset="-120"/>
              <a:cs typeface="Times New Roman" panose="02020603050405020304" pitchFamily="18" charset="0"/>
            </a:endParaRPr>
          </a:p>
        </p:txBody>
      </p:sp>
      <p:sp>
        <p:nvSpPr>
          <p:cNvPr id="688" name="Google Shape;688;p43"/>
          <p:cNvSpPr txBox="1">
            <a:spLocks noGrp="1"/>
          </p:cNvSpPr>
          <p:nvPr>
            <p:ph type="title"/>
          </p:nvPr>
        </p:nvSpPr>
        <p:spPr>
          <a:xfrm>
            <a:off x="4055777" y="1721851"/>
            <a:ext cx="4000800" cy="105652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7200" dirty="0" err="1">
                <a:latin typeface="Microsoft JhengHei" panose="020B0604030504040204" pitchFamily="34" charset="-120"/>
                <a:ea typeface="Microsoft JhengHei" panose="020B0604030504040204" pitchFamily="34" charset="-120"/>
              </a:rPr>
              <a:t>實驗結果</a:t>
            </a:r>
            <a:endParaRPr sz="7200" dirty="0">
              <a:latin typeface="Microsoft JhengHei" panose="020B0604030504040204" pitchFamily="34" charset="-120"/>
              <a:ea typeface="Microsoft JhengHei" panose="020B0604030504040204" pitchFamily="34" charset="-120"/>
            </a:endParaRPr>
          </a:p>
        </p:txBody>
      </p:sp>
      <p:grpSp>
        <p:nvGrpSpPr>
          <p:cNvPr id="689" name="Google Shape;689;p43"/>
          <p:cNvGrpSpPr/>
          <p:nvPr/>
        </p:nvGrpSpPr>
        <p:grpSpPr>
          <a:xfrm>
            <a:off x="715099" y="1515229"/>
            <a:ext cx="3133446" cy="2113042"/>
            <a:chOff x="529525" y="559475"/>
            <a:chExt cx="2773452" cy="1870279"/>
          </a:xfrm>
        </p:grpSpPr>
        <p:sp>
          <p:nvSpPr>
            <p:cNvPr id="690" name="Google Shape;690;p43"/>
            <p:cNvSpPr/>
            <p:nvPr/>
          </p:nvSpPr>
          <p:spPr>
            <a:xfrm>
              <a:off x="1938431" y="1328879"/>
              <a:ext cx="766516" cy="582190"/>
            </a:xfrm>
            <a:custGeom>
              <a:avLst/>
              <a:gdLst/>
              <a:ahLst/>
              <a:cxnLst/>
              <a:rect l="l" t="t" r="r" b="b"/>
              <a:pathLst>
                <a:path w="7689" h="5840" extrusionOk="0">
                  <a:moveTo>
                    <a:pt x="1" y="1"/>
                  </a:moveTo>
                  <a:lnTo>
                    <a:pt x="1" y="5840"/>
                  </a:lnTo>
                  <a:lnTo>
                    <a:pt x="7688" y="5840"/>
                  </a:lnTo>
                  <a:lnTo>
                    <a:pt x="7688"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691;p43"/>
            <p:cNvSpPr/>
            <p:nvPr/>
          </p:nvSpPr>
          <p:spPr>
            <a:xfrm>
              <a:off x="1913010" y="1299570"/>
              <a:ext cx="817259" cy="97098"/>
            </a:xfrm>
            <a:custGeom>
              <a:avLst/>
              <a:gdLst/>
              <a:ahLst/>
              <a:cxnLst/>
              <a:rect l="l" t="t" r="r" b="b"/>
              <a:pathLst>
                <a:path w="8198" h="974" extrusionOk="0">
                  <a:moveTo>
                    <a:pt x="1" y="0"/>
                  </a:moveTo>
                  <a:lnTo>
                    <a:pt x="1" y="974"/>
                  </a:lnTo>
                  <a:lnTo>
                    <a:pt x="8198" y="974"/>
                  </a:lnTo>
                  <a:lnTo>
                    <a:pt x="8198" y="0"/>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2" name="Google Shape;692;p43"/>
            <p:cNvSpPr/>
            <p:nvPr/>
          </p:nvSpPr>
          <p:spPr>
            <a:xfrm>
              <a:off x="1938431" y="1396568"/>
              <a:ext cx="766516" cy="53234"/>
            </a:xfrm>
            <a:custGeom>
              <a:avLst/>
              <a:gdLst/>
              <a:ahLst/>
              <a:cxnLst/>
              <a:rect l="l" t="t" r="r" b="b"/>
              <a:pathLst>
                <a:path w="7689" h="534" extrusionOk="0">
                  <a:moveTo>
                    <a:pt x="1" y="1"/>
                  </a:moveTo>
                  <a:lnTo>
                    <a:pt x="1" y="534"/>
                  </a:lnTo>
                  <a:lnTo>
                    <a:pt x="7688" y="534"/>
                  </a:lnTo>
                  <a:lnTo>
                    <a:pt x="7688" y="1"/>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 name="Google Shape;693;p43"/>
            <p:cNvSpPr/>
            <p:nvPr/>
          </p:nvSpPr>
          <p:spPr>
            <a:xfrm>
              <a:off x="2288140" y="1299570"/>
              <a:ext cx="67490" cy="611897"/>
            </a:xfrm>
            <a:custGeom>
              <a:avLst/>
              <a:gdLst/>
              <a:ahLst/>
              <a:cxnLst/>
              <a:rect l="l" t="t" r="r" b="b"/>
              <a:pathLst>
                <a:path w="677" h="6138" extrusionOk="0">
                  <a:moveTo>
                    <a:pt x="1" y="0"/>
                  </a:moveTo>
                  <a:lnTo>
                    <a:pt x="1" y="6137"/>
                  </a:lnTo>
                  <a:lnTo>
                    <a:pt x="676" y="6137"/>
                  </a:lnTo>
                  <a:lnTo>
                    <a:pt x="676"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 name="Google Shape;694;p43"/>
            <p:cNvSpPr/>
            <p:nvPr/>
          </p:nvSpPr>
          <p:spPr>
            <a:xfrm>
              <a:off x="2288140" y="1446313"/>
              <a:ext cx="67490" cy="465154"/>
            </a:xfrm>
            <a:custGeom>
              <a:avLst/>
              <a:gdLst/>
              <a:ahLst/>
              <a:cxnLst/>
              <a:rect l="l" t="t" r="r" b="b"/>
              <a:pathLst>
                <a:path w="677" h="4666" extrusionOk="0">
                  <a:moveTo>
                    <a:pt x="1" y="0"/>
                  </a:moveTo>
                  <a:lnTo>
                    <a:pt x="1" y="4665"/>
                  </a:lnTo>
                  <a:lnTo>
                    <a:pt x="676" y="4665"/>
                  </a:lnTo>
                  <a:lnTo>
                    <a:pt x="676"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 name="Google Shape;695;p43"/>
            <p:cNvSpPr/>
            <p:nvPr/>
          </p:nvSpPr>
          <p:spPr>
            <a:xfrm>
              <a:off x="2288140" y="1396568"/>
              <a:ext cx="67490" cy="53234"/>
            </a:xfrm>
            <a:custGeom>
              <a:avLst/>
              <a:gdLst/>
              <a:ahLst/>
              <a:cxnLst/>
              <a:rect l="l" t="t" r="r" b="b"/>
              <a:pathLst>
                <a:path w="677" h="534" extrusionOk="0">
                  <a:moveTo>
                    <a:pt x="1" y="1"/>
                  </a:moveTo>
                  <a:lnTo>
                    <a:pt x="1" y="534"/>
                  </a:lnTo>
                  <a:lnTo>
                    <a:pt x="676" y="534"/>
                  </a:lnTo>
                  <a:lnTo>
                    <a:pt x="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 name="Google Shape;696;p43"/>
            <p:cNvSpPr/>
            <p:nvPr/>
          </p:nvSpPr>
          <p:spPr>
            <a:xfrm>
              <a:off x="1375586" y="596260"/>
              <a:ext cx="938482" cy="847365"/>
            </a:xfrm>
            <a:custGeom>
              <a:avLst/>
              <a:gdLst/>
              <a:ahLst/>
              <a:cxnLst/>
              <a:rect l="l" t="t" r="r" b="b"/>
              <a:pathLst>
                <a:path w="9414" h="8500" extrusionOk="0">
                  <a:moveTo>
                    <a:pt x="6996" y="1"/>
                  </a:moveTo>
                  <a:lnTo>
                    <a:pt x="0" y="3183"/>
                  </a:lnTo>
                  <a:lnTo>
                    <a:pt x="2414" y="8500"/>
                  </a:lnTo>
                  <a:lnTo>
                    <a:pt x="9414" y="5318"/>
                  </a:lnTo>
                  <a:lnTo>
                    <a:pt x="6996"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 name="Google Shape;697;p43"/>
            <p:cNvSpPr/>
            <p:nvPr/>
          </p:nvSpPr>
          <p:spPr>
            <a:xfrm>
              <a:off x="1340396" y="559475"/>
              <a:ext cx="783962" cy="426474"/>
            </a:xfrm>
            <a:custGeom>
              <a:avLst/>
              <a:gdLst/>
              <a:ahLst/>
              <a:cxnLst/>
              <a:rect l="l" t="t" r="r" b="b"/>
              <a:pathLst>
                <a:path w="7864" h="4278" extrusionOk="0">
                  <a:moveTo>
                    <a:pt x="7463" y="1"/>
                  </a:moveTo>
                  <a:lnTo>
                    <a:pt x="0" y="3391"/>
                  </a:lnTo>
                  <a:lnTo>
                    <a:pt x="400" y="4278"/>
                  </a:lnTo>
                  <a:lnTo>
                    <a:pt x="7864" y="884"/>
                  </a:lnTo>
                  <a:lnTo>
                    <a:pt x="7463"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 name="Google Shape;698;p43"/>
            <p:cNvSpPr/>
            <p:nvPr/>
          </p:nvSpPr>
          <p:spPr>
            <a:xfrm>
              <a:off x="1403400" y="658068"/>
              <a:ext cx="719861" cy="365862"/>
            </a:xfrm>
            <a:custGeom>
              <a:avLst/>
              <a:gdLst/>
              <a:ahLst/>
              <a:cxnLst/>
              <a:rect l="l" t="t" r="r" b="b"/>
              <a:pathLst>
                <a:path w="7221" h="3670" extrusionOk="0">
                  <a:moveTo>
                    <a:pt x="7000" y="0"/>
                  </a:moveTo>
                  <a:lnTo>
                    <a:pt x="1884" y="2327"/>
                  </a:lnTo>
                  <a:lnTo>
                    <a:pt x="0" y="3182"/>
                  </a:lnTo>
                  <a:lnTo>
                    <a:pt x="224" y="3669"/>
                  </a:lnTo>
                  <a:lnTo>
                    <a:pt x="7220" y="487"/>
                  </a:lnTo>
                  <a:lnTo>
                    <a:pt x="7000"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 name="Google Shape;699;p43"/>
            <p:cNvSpPr/>
            <p:nvPr/>
          </p:nvSpPr>
          <p:spPr>
            <a:xfrm>
              <a:off x="1681532" y="714791"/>
              <a:ext cx="314622" cy="584482"/>
            </a:xfrm>
            <a:custGeom>
              <a:avLst/>
              <a:gdLst/>
              <a:ahLst/>
              <a:cxnLst/>
              <a:rect l="l" t="t" r="r" b="b"/>
              <a:pathLst>
                <a:path w="3156" h="5863" extrusionOk="0">
                  <a:moveTo>
                    <a:pt x="616" y="0"/>
                  </a:moveTo>
                  <a:lnTo>
                    <a:pt x="0" y="279"/>
                  </a:lnTo>
                  <a:lnTo>
                    <a:pt x="2543" y="5862"/>
                  </a:lnTo>
                  <a:lnTo>
                    <a:pt x="3155" y="5584"/>
                  </a:lnTo>
                  <a:lnTo>
                    <a:pt x="616"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 name="Google Shape;700;p43"/>
            <p:cNvSpPr/>
            <p:nvPr/>
          </p:nvSpPr>
          <p:spPr>
            <a:xfrm>
              <a:off x="1721806" y="802817"/>
              <a:ext cx="83341" cy="76363"/>
            </a:xfrm>
            <a:custGeom>
              <a:avLst/>
              <a:gdLst/>
              <a:ahLst/>
              <a:cxnLst/>
              <a:rect l="l" t="t" r="r" b="b"/>
              <a:pathLst>
                <a:path w="836" h="766" extrusionOk="0">
                  <a:moveTo>
                    <a:pt x="613" y="1"/>
                  </a:moveTo>
                  <a:lnTo>
                    <a:pt x="0" y="279"/>
                  </a:lnTo>
                  <a:lnTo>
                    <a:pt x="220" y="765"/>
                  </a:lnTo>
                  <a:lnTo>
                    <a:pt x="836" y="486"/>
                  </a:lnTo>
                  <a:lnTo>
                    <a:pt x="6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 name="Google Shape;701;p43"/>
            <p:cNvSpPr/>
            <p:nvPr/>
          </p:nvSpPr>
          <p:spPr>
            <a:xfrm>
              <a:off x="1750318" y="2224689"/>
              <a:ext cx="204265" cy="204664"/>
            </a:xfrm>
            <a:custGeom>
              <a:avLst/>
              <a:gdLst/>
              <a:ahLst/>
              <a:cxnLst/>
              <a:rect l="l" t="t" r="r" b="b"/>
              <a:pathLst>
                <a:path w="2049" h="2053" extrusionOk="0">
                  <a:moveTo>
                    <a:pt x="1024" y="1"/>
                  </a:moveTo>
                  <a:cubicBezTo>
                    <a:pt x="456" y="1"/>
                    <a:pt x="1" y="460"/>
                    <a:pt x="1" y="1028"/>
                  </a:cubicBezTo>
                  <a:cubicBezTo>
                    <a:pt x="1" y="1593"/>
                    <a:pt x="456" y="2053"/>
                    <a:pt x="1024" y="2053"/>
                  </a:cubicBezTo>
                  <a:cubicBezTo>
                    <a:pt x="1589" y="2053"/>
                    <a:pt x="2049" y="1593"/>
                    <a:pt x="2049" y="1028"/>
                  </a:cubicBezTo>
                  <a:cubicBezTo>
                    <a:pt x="2049" y="460"/>
                    <a:pt x="1589" y="1"/>
                    <a:pt x="1024"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 name="Google Shape;702;p43"/>
            <p:cNvSpPr/>
            <p:nvPr/>
          </p:nvSpPr>
          <p:spPr>
            <a:xfrm>
              <a:off x="1788299" y="2263069"/>
              <a:ext cx="128002" cy="127902"/>
            </a:xfrm>
            <a:custGeom>
              <a:avLst/>
              <a:gdLst/>
              <a:ahLst/>
              <a:cxnLst/>
              <a:rect l="l" t="t" r="r" b="b"/>
              <a:pathLst>
                <a:path w="1284" h="1283" extrusionOk="0">
                  <a:moveTo>
                    <a:pt x="643" y="0"/>
                  </a:moveTo>
                  <a:cubicBezTo>
                    <a:pt x="290" y="0"/>
                    <a:pt x="0" y="286"/>
                    <a:pt x="0" y="643"/>
                  </a:cubicBezTo>
                  <a:cubicBezTo>
                    <a:pt x="0" y="996"/>
                    <a:pt x="290" y="1283"/>
                    <a:pt x="643" y="1283"/>
                  </a:cubicBezTo>
                  <a:cubicBezTo>
                    <a:pt x="997" y="1283"/>
                    <a:pt x="1284" y="996"/>
                    <a:pt x="1284" y="643"/>
                  </a:cubicBezTo>
                  <a:cubicBezTo>
                    <a:pt x="1284" y="286"/>
                    <a:pt x="997" y="0"/>
                    <a:pt x="643"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 name="Google Shape;703;p43"/>
            <p:cNvSpPr/>
            <p:nvPr/>
          </p:nvSpPr>
          <p:spPr>
            <a:xfrm>
              <a:off x="2307679" y="2224689"/>
              <a:ext cx="204265" cy="204664"/>
            </a:xfrm>
            <a:custGeom>
              <a:avLst/>
              <a:gdLst/>
              <a:ahLst/>
              <a:cxnLst/>
              <a:rect l="l" t="t" r="r" b="b"/>
              <a:pathLst>
                <a:path w="2049" h="2053" extrusionOk="0">
                  <a:moveTo>
                    <a:pt x="1025" y="1"/>
                  </a:moveTo>
                  <a:cubicBezTo>
                    <a:pt x="460" y="1"/>
                    <a:pt x="1" y="460"/>
                    <a:pt x="1" y="1028"/>
                  </a:cubicBezTo>
                  <a:cubicBezTo>
                    <a:pt x="1" y="1593"/>
                    <a:pt x="460" y="2053"/>
                    <a:pt x="1025" y="2053"/>
                  </a:cubicBezTo>
                  <a:cubicBezTo>
                    <a:pt x="1594" y="2053"/>
                    <a:pt x="2049" y="1593"/>
                    <a:pt x="2049" y="1028"/>
                  </a:cubicBezTo>
                  <a:cubicBezTo>
                    <a:pt x="2049" y="460"/>
                    <a:pt x="1594" y="1"/>
                    <a:pt x="1025"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 name="Google Shape;704;p43"/>
            <p:cNvSpPr/>
            <p:nvPr/>
          </p:nvSpPr>
          <p:spPr>
            <a:xfrm>
              <a:off x="2346059" y="2263069"/>
              <a:ext cx="128002" cy="127902"/>
            </a:xfrm>
            <a:custGeom>
              <a:avLst/>
              <a:gdLst/>
              <a:ahLst/>
              <a:cxnLst/>
              <a:rect l="l" t="t" r="r" b="b"/>
              <a:pathLst>
                <a:path w="1284" h="1283" extrusionOk="0">
                  <a:moveTo>
                    <a:pt x="640" y="0"/>
                  </a:moveTo>
                  <a:cubicBezTo>
                    <a:pt x="287" y="0"/>
                    <a:pt x="1" y="286"/>
                    <a:pt x="1" y="643"/>
                  </a:cubicBezTo>
                  <a:cubicBezTo>
                    <a:pt x="1" y="996"/>
                    <a:pt x="287" y="1283"/>
                    <a:pt x="640" y="1283"/>
                  </a:cubicBezTo>
                  <a:cubicBezTo>
                    <a:pt x="993" y="1283"/>
                    <a:pt x="1284" y="996"/>
                    <a:pt x="1284" y="643"/>
                  </a:cubicBezTo>
                  <a:cubicBezTo>
                    <a:pt x="1284" y="286"/>
                    <a:pt x="993" y="0"/>
                    <a:pt x="640"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 name="Google Shape;705;p43"/>
            <p:cNvSpPr/>
            <p:nvPr/>
          </p:nvSpPr>
          <p:spPr>
            <a:xfrm>
              <a:off x="1398315" y="891640"/>
              <a:ext cx="1745472" cy="1349603"/>
            </a:xfrm>
            <a:custGeom>
              <a:avLst/>
              <a:gdLst/>
              <a:ahLst/>
              <a:cxnLst/>
              <a:rect l="l" t="t" r="r" b="b"/>
              <a:pathLst>
                <a:path w="17509" h="13538" extrusionOk="0">
                  <a:moveTo>
                    <a:pt x="15244" y="1593"/>
                  </a:moveTo>
                  <a:lnTo>
                    <a:pt x="14876" y="2911"/>
                  </a:lnTo>
                  <a:lnTo>
                    <a:pt x="754" y="2911"/>
                  </a:lnTo>
                  <a:lnTo>
                    <a:pt x="569" y="1593"/>
                  </a:lnTo>
                  <a:close/>
                  <a:moveTo>
                    <a:pt x="14731" y="3433"/>
                  </a:moveTo>
                  <a:lnTo>
                    <a:pt x="14157" y="5501"/>
                  </a:lnTo>
                  <a:lnTo>
                    <a:pt x="1114" y="5501"/>
                  </a:lnTo>
                  <a:lnTo>
                    <a:pt x="824" y="3433"/>
                  </a:lnTo>
                  <a:close/>
                  <a:moveTo>
                    <a:pt x="14008" y="6023"/>
                  </a:moveTo>
                  <a:lnTo>
                    <a:pt x="13436" y="8091"/>
                  </a:lnTo>
                  <a:lnTo>
                    <a:pt x="1476" y="8091"/>
                  </a:lnTo>
                  <a:lnTo>
                    <a:pt x="1185" y="6023"/>
                  </a:lnTo>
                  <a:close/>
                  <a:moveTo>
                    <a:pt x="13290" y="8612"/>
                  </a:moveTo>
                  <a:lnTo>
                    <a:pt x="13228" y="8829"/>
                  </a:lnTo>
                  <a:lnTo>
                    <a:pt x="13228" y="8833"/>
                  </a:lnTo>
                  <a:cubicBezTo>
                    <a:pt x="13224" y="8840"/>
                    <a:pt x="13219" y="8853"/>
                    <a:pt x="13215" y="8864"/>
                  </a:cubicBezTo>
                  <a:lnTo>
                    <a:pt x="12859" y="10147"/>
                  </a:lnTo>
                  <a:lnTo>
                    <a:pt x="1762" y="10147"/>
                  </a:lnTo>
                  <a:lnTo>
                    <a:pt x="1547" y="8612"/>
                  </a:lnTo>
                  <a:close/>
                  <a:moveTo>
                    <a:pt x="15876" y="0"/>
                  </a:moveTo>
                  <a:cubicBezTo>
                    <a:pt x="15754" y="0"/>
                    <a:pt x="15653" y="79"/>
                    <a:pt x="15621" y="192"/>
                  </a:cubicBezTo>
                  <a:lnTo>
                    <a:pt x="15381" y="1071"/>
                  </a:lnTo>
                  <a:lnTo>
                    <a:pt x="271" y="1071"/>
                  </a:lnTo>
                  <a:cubicBezTo>
                    <a:pt x="196" y="1071"/>
                    <a:pt x="122" y="1107"/>
                    <a:pt x="75" y="1162"/>
                  </a:cubicBezTo>
                  <a:cubicBezTo>
                    <a:pt x="24" y="1220"/>
                    <a:pt x="0" y="1295"/>
                    <a:pt x="12" y="1370"/>
                  </a:cubicBezTo>
                  <a:lnTo>
                    <a:pt x="255" y="3108"/>
                  </a:lnTo>
                  <a:cubicBezTo>
                    <a:pt x="247" y="3127"/>
                    <a:pt x="247" y="3147"/>
                    <a:pt x="247" y="3170"/>
                  </a:cubicBezTo>
                  <a:cubicBezTo>
                    <a:pt x="247" y="3221"/>
                    <a:pt x="259" y="3264"/>
                    <a:pt x="283" y="3304"/>
                  </a:cubicBezTo>
                  <a:lnTo>
                    <a:pt x="589" y="5501"/>
                  </a:lnTo>
                  <a:lnTo>
                    <a:pt x="659" y="6023"/>
                  </a:lnTo>
                  <a:lnTo>
                    <a:pt x="950" y="8091"/>
                  </a:lnTo>
                  <a:lnTo>
                    <a:pt x="1020" y="8612"/>
                  </a:lnTo>
                  <a:lnTo>
                    <a:pt x="1275" y="10441"/>
                  </a:lnTo>
                  <a:cubicBezTo>
                    <a:pt x="1295" y="10571"/>
                    <a:pt x="1405" y="10669"/>
                    <a:pt x="1534" y="10669"/>
                  </a:cubicBezTo>
                  <a:lnTo>
                    <a:pt x="12714" y="10669"/>
                  </a:lnTo>
                  <a:lnTo>
                    <a:pt x="12348" y="11975"/>
                  </a:lnTo>
                  <a:cubicBezTo>
                    <a:pt x="12180" y="12587"/>
                    <a:pt x="11615" y="13015"/>
                    <a:pt x="10979" y="13015"/>
                  </a:cubicBezTo>
                  <a:lnTo>
                    <a:pt x="3010" y="13015"/>
                  </a:lnTo>
                  <a:cubicBezTo>
                    <a:pt x="2865" y="13015"/>
                    <a:pt x="2751" y="13133"/>
                    <a:pt x="2751" y="13279"/>
                  </a:cubicBezTo>
                  <a:cubicBezTo>
                    <a:pt x="2751" y="13420"/>
                    <a:pt x="2865" y="13538"/>
                    <a:pt x="3010" y="13538"/>
                  </a:cubicBezTo>
                  <a:lnTo>
                    <a:pt x="10979" y="13538"/>
                  </a:lnTo>
                  <a:cubicBezTo>
                    <a:pt x="11850" y="13538"/>
                    <a:pt x="12619" y="12953"/>
                    <a:pt x="12851" y="12117"/>
                  </a:cubicBezTo>
                  <a:lnTo>
                    <a:pt x="13298" y="10512"/>
                  </a:lnTo>
                  <a:lnTo>
                    <a:pt x="13298" y="10508"/>
                  </a:lnTo>
                  <a:cubicBezTo>
                    <a:pt x="13302" y="10501"/>
                    <a:pt x="13306" y="10488"/>
                    <a:pt x="13310" y="10477"/>
                  </a:cubicBezTo>
                  <a:lnTo>
                    <a:pt x="13828" y="8612"/>
                  </a:lnTo>
                  <a:lnTo>
                    <a:pt x="13973" y="8091"/>
                  </a:lnTo>
                  <a:lnTo>
                    <a:pt x="14550" y="6023"/>
                  </a:lnTo>
                  <a:lnTo>
                    <a:pt x="14695" y="5501"/>
                  </a:lnTo>
                  <a:lnTo>
                    <a:pt x="15291" y="3362"/>
                  </a:lnTo>
                  <a:lnTo>
                    <a:pt x="15366" y="3100"/>
                  </a:lnTo>
                  <a:lnTo>
                    <a:pt x="15837" y="1401"/>
                  </a:lnTo>
                  <a:cubicBezTo>
                    <a:pt x="15841" y="1393"/>
                    <a:pt x="15841" y="1385"/>
                    <a:pt x="15841" y="1377"/>
                  </a:cubicBezTo>
                  <a:lnTo>
                    <a:pt x="16076" y="526"/>
                  </a:lnTo>
                  <a:lnTo>
                    <a:pt x="17509" y="526"/>
                  </a:lnTo>
                  <a:lnTo>
                    <a:pt x="17509"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 name="Google Shape;706;p43"/>
            <p:cNvSpPr/>
            <p:nvPr/>
          </p:nvSpPr>
          <p:spPr>
            <a:xfrm>
              <a:off x="3095522" y="891640"/>
              <a:ext cx="207455" cy="52437"/>
            </a:xfrm>
            <a:custGeom>
              <a:avLst/>
              <a:gdLst/>
              <a:ahLst/>
              <a:cxnLst/>
              <a:rect l="l" t="t" r="r" b="b"/>
              <a:pathLst>
                <a:path w="2081" h="526" extrusionOk="0">
                  <a:moveTo>
                    <a:pt x="1" y="0"/>
                  </a:moveTo>
                  <a:lnTo>
                    <a:pt x="1" y="526"/>
                  </a:lnTo>
                  <a:lnTo>
                    <a:pt x="1817" y="526"/>
                  </a:lnTo>
                  <a:cubicBezTo>
                    <a:pt x="1962" y="526"/>
                    <a:pt x="2080" y="408"/>
                    <a:pt x="2080" y="263"/>
                  </a:cubicBezTo>
                  <a:cubicBezTo>
                    <a:pt x="2080" y="118"/>
                    <a:pt x="1962" y="0"/>
                    <a:pt x="1817"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 name="Google Shape;707;p43"/>
            <p:cNvSpPr/>
            <p:nvPr/>
          </p:nvSpPr>
          <p:spPr>
            <a:xfrm>
              <a:off x="976930" y="1231482"/>
              <a:ext cx="522376" cy="455882"/>
            </a:xfrm>
            <a:custGeom>
              <a:avLst/>
              <a:gdLst/>
              <a:ahLst/>
              <a:cxnLst/>
              <a:rect l="l" t="t" r="r" b="b"/>
              <a:pathLst>
                <a:path w="5240" h="4573" extrusionOk="0">
                  <a:moveTo>
                    <a:pt x="2661" y="0"/>
                  </a:moveTo>
                  <a:cubicBezTo>
                    <a:pt x="1606" y="0"/>
                    <a:pt x="810" y="797"/>
                    <a:pt x="359" y="2304"/>
                  </a:cubicBezTo>
                  <a:cubicBezTo>
                    <a:pt x="107" y="3144"/>
                    <a:pt x="33" y="3975"/>
                    <a:pt x="9" y="4352"/>
                  </a:cubicBezTo>
                  <a:cubicBezTo>
                    <a:pt x="1" y="4470"/>
                    <a:pt x="60" y="4568"/>
                    <a:pt x="138" y="4573"/>
                  </a:cubicBezTo>
                  <a:cubicBezTo>
                    <a:pt x="209" y="4573"/>
                    <a:pt x="268" y="4493"/>
                    <a:pt x="272" y="4388"/>
                  </a:cubicBezTo>
                  <a:cubicBezTo>
                    <a:pt x="296" y="4039"/>
                    <a:pt x="366" y="3249"/>
                    <a:pt x="602" y="2469"/>
                  </a:cubicBezTo>
                  <a:cubicBezTo>
                    <a:pt x="1009" y="1096"/>
                    <a:pt x="1704" y="401"/>
                    <a:pt x="2661" y="401"/>
                  </a:cubicBezTo>
                  <a:cubicBezTo>
                    <a:pt x="3615" y="401"/>
                    <a:pt x="4294" y="1092"/>
                    <a:pt x="4678" y="2454"/>
                  </a:cubicBezTo>
                  <a:cubicBezTo>
                    <a:pt x="4898" y="3238"/>
                    <a:pt x="4957" y="4031"/>
                    <a:pt x="4968" y="4384"/>
                  </a:cubicBezTo>
                  <a:cubicBezTo>
                    <a:pt x="4977" y="4490"/>
                    <a:pt x="5031" y="4573"/>
                    <a:pt x="5102" y="4573"/>
                  </a:cubicBezTo>
                  <a:cubicBezTo>
                    <a:pt x="5180" y="4573"/>
                    <a:pt x="5240" y="4474"/>
                    <a:pt x="5236" y="4361"/>
                  </a:cubicBezTo>
                  <a:cubicBezTo>
                    <a:pt x="5220" y="3979"/>
                    <a:pt x="5161" y="3148"/>
                    <a:pt x="4926" y="2308"/>
                  </a:cubicBezTo>
                  <a:cubicBezTo>
                    <a:pt x="4502" y="801"/>
                    <a:pt x="3721" y="0"/>
                    <a:pt x="2661"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43"/>
            <p:cNvSpPr/>
            <p:nvPr/>
          </p:nvSpPr>
          <p:spPr>
            <a:xfrm>
              <a:off x="596416" y="1535435"/>
              <a:ext cx="1268655" cy="894319"/>
            </a:xfrm>
            <a:custGeom>
              <a:avLst/>
              <a:gdLst/>
              <a:ahLst/>
              <a:cxnLst/>
              <a:rect l="l" t="t" r="r" b="b"/>
              <a:pathLst>
                <a:path w="12726" h="8971" extrusionOk="0">
                  <a:moveTo>
                    <a:pt x="1170" y="1"/>
                  </a:moveTo>
                  <a:lnTo>
                    <a:pt x="0" y="8971"/>
                  </a:lnTo>
                  <a:lnTo>
                    <a:pt x="12726" y="8971"/>
                  </a:lnTo>
                  <a:lnTo>
                    <a:pt x="11552" y="1"/>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43"/>
            <p:cNvSpPr/>
            <p:nvPr/>
          </p:nvSpPr>
          <p:spPr>
            <a:xfrm>
              <a:off x="529525" y="1535435"/>
              <a:ext cx="1268655" cy="894319"/>
            </a:xfrm>
            <a:custGeom>
              <a:avLst/>
              <a:gdLst/>
              <a:ahLst/>
              <a:cxnLst/>
              <a:rect l="l" t="t" r="r" b="b"/>
              <a:pathLst>
                <a:path w="12726" h="8971" extrusionOk="0">
                  <a:moveTo>
                    <a:pt x="1169" y="1"/>
                  </a:moveTo>
                  <a:lnTo>
                    <a:pt x="1" y="8971"/>
                  </a:lnTo>
                  <a:lnTo>
                    <a:pt x="12725" y="8971"/>
                  </a:lnTo>
                  <a:lnTo>
                    <a:pt x="11552" y="1"/>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43"/>
            <p:cNvSpPr/>
            <p:nvPr/>
          </p:nvSpPr>
          <p:spPr>
            <a:xfrm>
              <a:off x="1367013" y="1573716"/>
              <a:ext cx="81447" cy="85833"/>
            </a:xfrm>
            <a:custGeom>
              <a:avLst/>
              <a:gdLst/>
              <a:ahLst/>
              <a:cxnLst/>
              <a:rect l="l" t="t" r="r" b="b"/>
              <a:pathLst>
                <a:path w="817" h="861" extrusionOk="0">
                  <a:moveTo>
                    <a:pt x="408" y="1"/>
                  </a:moveTo>
                  <a:cubicBezTo>
                    <a:pt x="184" y="1"/>
                    <a:pt x="1" y="193"/>
                    <a:pt x="1" y="433"/>
                  </a:cubicBezTo>
                  <a:cubicBezTo>
                    <a:pt x="1" y="669"/>
                    <a:pt x="184" y="861"/>
                    <a:pt x="408" y="861"/>
                  </a:cubicBezTo>
                  <a:cubicBezTo>
                    <a:pt x="632" y="861"/>
                    <a:pt x="816" y="669"/>
                    <a:pt x="816" y="433"/>
                  </a:cubicBezTo>
                  <a:cubicBezTo>
                    <a:pt x="816" y="193"/>
                    <a:pt x="632" y="1"/>
                    <a:pt x="408"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43"/>
            <p:cNvSpPr/>
            <p:nvPr/>
          </p:nvSpPr>
          <p:spPr>
            <a:xfrm>
              <a:off x="876842" y="1573716"/>
              <a:ext cx="81447" cy="85833"/>
            </a:xfrm>
            <a:custGeom>
              <a:avLst/>
              <a:gdLst/>
              <a:ahLst/>
              <a:cxnLst/>
              <a:rect l="l" t="t" r="r" b="b"/>
              <a:pathLst>
                <a:path w="817" h="861" extrusionOk="0">
                  <a:moveTo>
                    <a:pt x="409" y="1"/>
                  </a:moveTo>
                  <a:cubicBezTo>
                    <a:pt x="185" y="1"/>
                    <a:pt x="1" y="193"/>
                    <a:pt x="1" y="433"/>
                  </a:cubicBezTo>
                  <a:cubicBezTo>
                    <a:pt x="1" y="669"/>
                    <a:pt x="185" y="861"/>
                    <a:pt x="409" y="861"/>
                  </a:cubicBezTo>
                  <a:cubicBezTo>
                    <a:pt x="633" y="861"/>
                    <a:pt x="816" y="669"/>
                    <a:pt x="816" y="433"/>
                  </a:cubicBezTo>
                  <a:cubicBezTo>
                    <a:pt x="816" y="193"/>
                    <a:pt x="633" y="1"/>
                    <a:pt x="409"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43"/>
            <p:cNvSpPr/>
            <p:nvPr/>
          </p:nvSpPr>
          <p:spPr>
            <a:xfrm>
              <a:off x="902362" y="1221712"/>
              <a:ext cx="516793" cy="406935"/>
            </a:xfrm>
            <a:custGeom>
              <a:avLst/>
              <a:gdLst/>
              <a:ahLst/>
              <a:cxnLst/>
              <a:rect l="l" t="t" r="r" b="b"/>
              <a:pathLst>
                <a:path w="5184" h="4082" extrusionOk="0">
                  <a:moveTo>
                    <a:pt x="2628" y="0"/>
                  </a:moveTo>
                  <a:cubicBezTo>
                    <a:pt x="1569" y="0"/>
                    <a:pt x="772" y="797"/>
                    <a:pt x="325" y="2300"/>
                  </a:cubicBezTo>
                  <a:cubicBezTo>
                    <a:pt x="145" y="2905"/>
                    <a:pt x="55" y="3505"/>
                    <a:pt x="8" y="3936"/>
                  </a:cubicBezTo>
                  <a:cubicBezTo>
                    <a:pt x="0" y="4015"/>
                    <a:pt x="62" y="4082"/>
                    <a:pt x="141" y="4082"/>
                  </a:cubicBezTo>
                  <a:cubicBezTo>
                    <a:pt x="212" y="4082"/>
                    <a:pt x="267" y="4030"/>
                    <a:pt x="274" y="3964"/>
                  </a:cubicBezTo>
                  <a:cubicBezTo>
                    <a:pt x="317" y="3564"/>
                    <a:pt x="404" y="3014"/>
                    <a:pt x="565" y="2465"/>
                  </a:cubicBezTo>
                  <a:cubicBezTo>
                    <a:pt x="977" y="1096"/>
                    <a:pt x="1672" y="397"/>
                    <a:pt x="2628" y="397"/>
                  </a:cubicBezTo>
                  <a:cubicBezTo>
                    <a:pt x="3582" y="397"/>
                    <a:pt x="4261" y="1087"/>
                    <a:pt x="4642" y="2453"/>
                  </a:cubicBezTo>
                  <a:cubicBezTo>
                    <a:pt x="4798" y="3003"/>
                    <a:pt x="4874" y="3556"/>
                    <a:pt x="4908" y="3960"/>
                  </a:cubicBezTo>
                  <a:cubicBezTo>
                    <a:pt x="4916" y="4030"/>
                    <a:pt x="4971" y="4082"/>
                    <a:pt x="5042" y="4082"/>
                  </a:cubicBezTo>
                  <a:cubicBezTo>
                    <a:pt x="5120" y="4082"/>
                    <a:pt x="5183" y="4015"/>
                    <a:pt x="5175" y="3936"/>
                  </a:cubicBezTo>
                  <a:cubicBezTo>
                    <a:pt x="5140" y="3508"/>
                    <a:pt x="5062" y="2912"/>
                    <a:pt x="4889" y="2308"/>
                  </a:cubicBezTo>
                  <a:cubicBezTo>
                    <a:pt x="4469" y="797"/>
                    <a:pt x="3684" y="0"/>
                    <a:pt x="2628"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 name="圖片 1">
            <a:extLst>
              <a:ext uri="{FF2B5EF4-FFF2-40B4-BE49-F238E27FC236}">
                <a16:creationId xmlns:a16="http://schemas.microsoft.com/office/drawing/2014/main" id="{761ACBB5-B68E-8DA2-260C-F38988FFC7C1}"/>
              </a:ext>
            </a:extLst>
          </p:cNvPr>
          <p:cNvPicPr>
            <a:picLocks noChangeAspect="1"/>
          </p:cNvPicPr>
          <p:nvPr/>
        </p:nvPicPr>
        <p:blipFill>
          <a:blip r:embed="rId3"/>
          <a:stretch>
            <a:fillRect/>
          </a:stretch>
        </p:blipFill>
        <p:spPr>
          <a:xfrm>
            <a:off x="1235462" y="2989717"/>
            <a:ext cx="393617" cy="393617"/>
          </a:xfrm>
          <a:prstGeom prst="rect">
            <a:avLst/>
          </a:prstGeom>
        </p:spPr>
      </p:pic>
    </p:spTree>
    <p:extLst>
      <p:ext uri="{BB962C8B-B14F-4D97-AF65-F5344CB8AC3E}">
        <p14:creationId xmlns:p14="http://schemas.microsoft.com/office/powerpoint/2010/main" val="23957912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33" name="Google Shape;1616;p32">
            <a:extLst>
              <a:ext uri="{FF2B5EF4-FFF2-40B4-BE49-F238E27FC236}">
                <a16:creationId xmlns:a16="http://schemas.microsoft.com/office/drawing/2014/main" id="{838A30D5-0C87-4A99-9295-11014EA7DA2C}"/>
              </a:ext>
            </a:extLst>
          </p:cNvPr>
          <p:cNvSpPr/>
          <p:nvPr/>
        </p:nvSpPr>
        <p:spPr>
          <a:xfrm>
            <a:off x="6834043" y="0"/>
            <a:ext cx="892500" cy="561300"/>
          </a:xfrm>
          <a:prstGeom prst="rect">
            <a:avLst/>
          </a:prstGeom>
          <a:solidFill>
            <a:srgbClr val="C00000">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研究方法</a:t>
            </a: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文獻探討</a:t>
            </a: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實驗結果</a:t>
            </a: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實驗設計</a:t>
            </a: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3" name="文字方塊 2">
            <a:extLst>
              <a:ext uri="{FF2B5EF4-FFF2-40B4-BE49-F238E27FC236}">
                <a16:creationId xmlns:a16="http://schemas.microsoft.com/office/drawing/2014/main" id="{F3C42C6F-98AE-B5D0-CFC3-93F1544D2056}"/>
              </a:ext>
            </a:extLst>
          </p:cNvPr>
          <p:cNvSpPr txBox="1"/>
          <p:nvPr/>
        </p:nvSpPr>
        <p:spPr>
          <a:xfrm>
            <a:off x="607925" y="647368"/>
            <a:ext cx="2474953" cy="376642"/>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rPr>
              <a:t>5.1 </a:t>
            </a:r>
            <a:r>
              <a:rPr lang="zh-TW" altLang="en-US" b="1" dirty="0">
                <a:latin typeface="Times New Roman" panose="02020603050405020304" pitchFamily="18" charset="0"/>
                <a:ea typeface="Microsoft JhengHei" panose="020B0604030504040204" pitchFamily="34" charset="-120"/>
                <a:cs typeface="Times New Roman" panose="02020603050405020304" pitchFamily="18" charset="0"/>
              </a:rPr>
              <a:t>與 </a:t>
            </a:r>
            <a:r>
              <a:rPr lang="en-US" altLang="zh-TW" b="1" dirty="0">
                <a:latin typeface="Times New Roman" panose="02020603050405020304" pitchFamily="18" charset="0"/>
                <a:ea typeface="Microsoft JhengHei" panose="020B0604030504040204" pitchFamily="34" charset="-120"/>
                <a:cs typeface="Times New Roman" panose="02020603050405020304" pitchFamily="18" charset="0"/>
              </a:rPr>
              <a:t>Baselines </a:t>
            </a:r>
            <a:r>
              <a:rPr lang="zh-TW" altLang="en-US" b="1" dirty="0">
                <a:latin typeface="Times New Roman" panose="02020603050405020304" pitchFamily="18" charset="0"/>
                <a:ea typeface="Microsoft JhengHei" panose="020B0604030504040204" pitchFamily="34" charset="-120"/>
                <a:cs typeface="Times New Roman" panose="02020603050405020304" pitchFamily="18" charset="0"/>
              </a:rPr>
              <a:t>進行比較</a:t>
            </a:r>
            <a:endPar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endParaRPr>
          </a:p>
        </p:txBody>
      </p:sp>
      <p:graphicFrame>
        <p:nvGraphicFramePr>
          <p:cNvPr id="36" name="表格 35">
            <a:extLst>
              <a:ext uri="{FF2B5EF4-FFF2-40B4-BE49-F238E27FC236}">
                <a16:creationId xmlns:a16="http://schemas.microsoft.com/office/drawing/2014/main" id="{1494B997-7E9A-4002-81F1-E33FC8B990BB}"/>
              </a:ext>
            </a:extLst>
          </p:cNvPr>
          <p:cNvGraphicFramePr>
            <a:graphicFrameLocks noGrp="1"/>
          </p:cNvGraphicFramePr>
          <p:nvPr>
            <p:extLst>
              <p:ext uri="{D42A27DB-BD31-4B8C-83A1-F6EECF244321}">
                <p14:modId xmlns:p14="http://schemas.microsoft.com/office/powerpoint/2010/main" val="91427105"/>
              </p:ext>
            </p:extLst>
          </p:nvPr>
        </p:nvGraphicFramePr>
        <p:xfrm>
          <a:off x="831523" y="1604372"/>
          <a:ext cx="7486047" cy="2798751"/>
        </p:xfrm>
        <a:graphic>
          <a:graphicData uri="http://schemas.openxmlformats.org/drawingml/2006/table">
            <a:tbl>
              <a:tblPr/>
              <a:tblGrid>
                <a:gridCol w="761607">
                  <a:extLst>
                    <a:ext uri="{9D8B030D-6E8A-4147-A177-3AD203B41FA5}">
                      <a16:colId xmlns:a16="http://schemas.microsoft.com/office/drawing/2014/main" val="425010878"/>
                    </a:ext>
                  </a:extLst>
                </a:gridCol>
                <a:gridCol w="672444">
                  <a:extLst>
                    <a:ext uri="{9D8B030D-6E8A-4147-A177-3AD203B41FA5}">
                      <a16:colId xmlns:a16="http://schemas.microsoft.com/office/drawing/2014/main" val="1197077786"/>
                    </a:ext>
                  </a:extLst>
                </a:gridCol>
                <a:gridCol w="672444">
                  <a:extLst>
                    <a:ext uri="{9D8B030D-6E8A-4147-A177-3AD203B41FA5}">
                      <a16:colId xmlns:a16="http://schemas.microsoft.com/office/drawing/2014/main" val="861104371"/>
                    </a:ext>
                  </a:extLst>
                </a:gridCol>
                <a:gridCol w="672444">
                  <a:extLst>
                    <a:ext uri="{9D8B030D-6E8A-4147-A177-3AD203B41FA5}">
                      <a16:colId xmlns:a16="http://schemas.microsoft.com/office/drawing/2014/main" val="3344137658"/>
                    </a:ext>
                  </a:extLst>
                </a:gridCol>
                <a:gridCol w="672444">
                  <a:extLst>
                    <a:ext uri="{9D8B030D-6E8A-4147-A177-3AD203B41FA5}">
                      <a16:colId xmlns:a16="http://schemas.microsoft.com/office/drawing/2014/main" val="245883994"/>
                    </a:ext>
                  </a:extLst>
                </a:gridCol>
                <a:gridCol w="672444">
                  <a:extLst>
                    <a:ext uri="{9D8B030D-6E8A-4147-A177-3AD203B41FA5}">
                      <a16:colId xmlns:a16="http://schemas.microsoft.com/office/drawing/2014/main" val="2482211636"/>
                    </a:ext>
                  </a:extLst>
                </a:gridCol>
                <a:gridCol w="672444">
                  <a:extLst>
                    <a:ext uri="{9D8B030D-6E8A-4147-A177-3AD203B41FA5}">
                      <a16:colId xmlns:a16="http://schemas.microsoft.com/office/drawing/2014/main" val="2474830813"/>
                    </a:ext>
                  </a:extLst>
                </a:gridCol>
                <a:gridCol w="672444">
                  <a:extLst>
                    <a:ext uri="{9D8B030D-6E8A-4147-A177-3AD203B41FA5}">
                      <a16:colId xmlns:a16="http://schemas.microsoft.com/office/drawing/2014/main" val="132813143"/>
                    </a:ext>
                  </a:extLst>
                </a:gridCol>
                <a:gridCol w="672444">
                  <a:extLst>
                    <a:ext uri="{9D8B030D-6E8A-4147-A177-3AD203B41FA5}">
                      <a16:colId xmlns:a16="http://schemas.microsoft.com/office/drawing/2014/main" val="2121449244"/>
                    </a:ext>
                  </a:extLst>
                </a:gridCol>
                <a:gridCol w="672444">
                  <a:extLst>
                    <a:ext uri="{9D8B030D-6E8A-4147-A177-3AD203B41FA5}">
                      <a16:colId xmlns:a16="http://schemas.microsoft.com/office/drawing/2014/main" val="3741334374"/>
                    </a:ext>
                  </a:extLst>
                </a:gridCol>
                <a:gridCol w="672444">
                  <a:extLst>
                    <a:ext uri="{9D8B030D-6E8A-4147-A177-3AD203B41FA5}">
                      <a16:colId xmlns:a16="http://schemas.microsoft.com/office/drawing/2014/main" val="342699068"/>
                    </a:ext>
                  </a:extLst>
                </a:gridCol>
              </a:tblGrid>
              <a:tr h="553877">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Baseline</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F1-score</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@5</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F1-score</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@10</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F1-score</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@30</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u="none" strike="noStrike" dirty="0">
                          <a:effectLst/>
                          <a:latin typeface="Times New Roman" panose="02020603050405020304" pitchFamily="18" charset="0"/>
                          <a:cs typeface="Times New Roman" panose="02020603050405020304" pitchFamily="18" charset="0"/>
                        </a:rPr>
                        <a:t>F1-score</a:t>
                      </a:r>
                      <a:r>
                        <a:rPr lang="zh-TW" altLang="en-US" sz="1200" u="none" strike="noStrike" dirty="0">
                          <a:effectLst/>
                          <a:latin typeface="Times New Roman" panose="02020603050405020304" pitchFamily="18" charset="0"/>
                          <a:cs typeface="Times New Roman" panose="02020603050405020304" pitchFamily="18" charset="0"/>
                        </a:rPr>
                        <a:t> </a:t>
                      </a:r>
                      <a:r>
                        <a:rPr lang="en-US" altLang="zh-TW" sz="1200" u="none" strike="noStrike" dirty="0">
                          <a:effectLst/>
                          <a:latin typeface="Times New Roman" panose="02020603050405020304" pitchFamily="18" charset="0"/>
                          <a:cs typeface="Times New Roman" panose="02020603050405020304" pitchFamily="18" charset="0"/>
                        </a:rPr>
                        <a:t>@50</a:t>
                      </a:r>
                      <a:endPar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F1-score</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@65</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NDCG</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@5</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NDCG</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@10</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NDCG</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@30</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u="none" strike="noStrike" dirty="0">
                          <a:effectLst/>
                          <a:latin typeface="Times New Roman" panose="02020603050405020304" pitchFamily="18" charset="0"/>
                          <a:cs typeface="Times New Roman" panose="02020603050405020304" pitchFamily="18" charset="0"/>
                        </a:rPr>
                        <a:t>NDCG</a:t>
                      </a:r>
                      <a:r>
                        <a:rPr lang="zh-TW" altLang="en-US" sz="1200" u="none" strike="noStrike" dirty="0">
                          <a:effectLst/>
                          <a:latin typeface="Times New Roman" panose="02020603050405020304" pitchFamily="18" charset="0"/>
                          <a:cs typeface="Times New Roman" panose="02020603050405020304" pitchFamily="18" charset="0"/>
                        </a:rPr>
                        <a:t> </a:t>
                      </a:r>
                      <a:r>
                        <a:rPr lang="en-US" altLang="zh-TW" sz="1200" u="none" strike="noStrike" dirty="0">
                          <a:effectLst/>
                          <a:latin typeface="Times New Roman" panose="02020603050405020304" pitchFamily="18" charset="0"/>
                          <a:cs typeface="Times New Roman" panose="02020603050405020304" pitchFamily="18" charset="0"/>
                        </a:rPr>
                        <a:t>@50</a:t>
                      </a:r>
                      <a:endPar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NDCG</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@65</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67281495"/>
                  </a:ext>
                </a:extLst>
              </a:tr>
              <a:tr h="280436">
                <a:tc>
                  <a:txBody>
                    <a:bodyPr/>
                    <a:lstStyle/>
                    <a:p>
                      <a:pPr algn="ctr" fontAlgn="ctr"/>
                      <a:r>
                        <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TIFUKNN</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0.0688</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0.0650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0.0497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0.0390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0.0335</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0.0905</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0.1098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0.1434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0.1553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0.1606</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6390813"/>
                  </a:ext>
                </a:extLst>
              </a:tr>
              <a:tr h="280436">
                <a:tc>
                  <a:txBody>
                    <a:bodyPr/>
                    <a:lstStyle/>
                    <a:p>
                      <a:pPr algn="ctr" fontAlgn="ctr"/>
                      <a:r>
                        <a:rPr lang="en-US" altLang="zh-TW" sz="1050" u="none" strike="noStrike" dirty="0">
                          <a:effectLst/>
                          <a:latin typeface="Times New Roman" panose="02020603050405020304" pitchFamily="18" charset="0"/>
                          <a:cs typeface="Times New Roman" panose="02020603050405020304" pitchFamily="18" charset="0"/>
                        </a:rPr>
                        <a:t>P-</a:t>
                      </a:r>
                      <a:r>
                        <a:rPr lang="en-US" sz="1050" u="none" strike="noStrike" dirty="0" err="1">
                          <a:effectLst/>
                          <a:latin typeface="Times New Roman" panose="02020603050405020304" pitchFamily="18" charset="0"/>
                          <a:cs typeface="Times New Roman" panose="02020603050405020304" pitchFamily="18" charset="0"/>
                        </a:rPr>
                        <a:t>TopFreq</a:t>
                      </a:r>
                      <a:endParaRPr lang="en-US" sz="1050" u="none" strike="noStrike" dirty="0">
                        <a:effectLst/>
                        <a:latin typeface="Times New Roman" panose="02020603050405020304" pitchFamily="18" charset="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0.0595</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0.0576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0.0429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0.0323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0.0270</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0.0797</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0.0947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0.1160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0.1215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0.1235</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66079551"/>
                  </a:ext>
                </a:extLst>
              </a:tr>
              <a:tr h="281822">
                <a:tc>
                  <a:txBody>
                    <a:bodyPr/>
                    <a:lstStyle/>
                    <a:p>
                      <a:pPr algn="ctr" fontAlgn="ctr"/>
                      <a:r>
                        <a:rPr lang="en-US" sz="1050" u="none" strike="noStrike" dirty="0">
                          <a:effectLst/>
                          <a:latin typeface="Times New Roman" panose="02020603050405020304" pitchFamily="18" charset="0"/>
                          <a:cs typeface="Times New Roman" panose="02020603050405020304" pitchFamily="18" charset="0"/>
                        </a:rPr>
                        <a:t>DREAM</a:t>
                      </a: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0.0506</a:t>
                      </a:r>
                    </a:p>
                  </a:txBody>
                  <a:tcPr marL="5606" marR="5606" marT="5606"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0.0410</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0.0287</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0.0252</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0.0233</a:t>
                      </a:r>
                    </a:p>
                  </a:txBody>
                  <a:tcPr marL="5606" marR="5606" marT="5606"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0.0715</a:t>
                      </a:r>
                    </a:p>
                  </a:txBody>
                  <a:tcPr marL="5606" marR="5606" marT="5606"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0.0742</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0.0779</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0.0800</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0.0810</a:t>
                      </a:r>
                    </a:p>
                  </a:txBody>
                  <a:tcPr marL="5606" marR="5606" marT="5606"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88829569"/>
                  </a:ext>
                </a:extLst>
              </a:tr>
              <a:tr h="280436">
                <a:tc>
                  <a:txBody>
                    <a:bodyPr/>
                    <a:lstStyle/>
                    <a:p>
                      <a:pPr algn="ctr" fontAlgn="ctr"/>
                      <a:r>
                        <a:rPr lang="en-US" sz="1050" u="none" strike="noStrike" dirty="0">
                          <a:effectLst/>
                          <a:latin typeface="Times New Roman" panose="02020603050405020304" pitchFamily="18" charset="0"/>
                          <a:cs typeface="Times New Roman" panose="02020603050405020304" pitchFamily="18" charset="0"/>
                        </a:rPr>
                        <a:t>CLEA</a:t>
                      </a: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0.0501</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0.0422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0.0289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0.0235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0.0210</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0.0813</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0.0922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0.1089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0.1175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0.1223</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08856358"/>
                  </a:ext>
                </a:extLst>
              </a:tr>
              <a:tr h="280436">
                <a:tc>
                  <a:txBody>
                    <a:bodyPr/>
                    <a:lstStyle/>
                    <a:p>
                      <a:pPr algn="ctr" fontAlgn="ctr"/>
                      <a:r>
                        <a:rPr lang="en-US" sz="1050" u="none" strike="noStrike" dirty="0">
                          <a:effectLst/>
                          <a:latin typeface="Times New Roman" panose="02020603050405020304" pitchFamily="18" charset="0"/>
                          <a:cs typeface="Times New Roman" panose="02020603050405020304" pitchFamily="18" charset="0"/>
                        </a:rPr>
                        <a:t>Beacon</a:t>
                      </a: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0.0553</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0.0480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0.0316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0.0259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0.0233</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0.1065</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0.1117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0.1248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0.1335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0.1383</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53044209"/>
                  </a:ext>
                </a:extLst>
              </a:tr>
              <a:tr h="280436">
                <a:tc>
                  <a:txBody>
                    <a:bodyPr/>
                    <a:lstStyle/>
                    <a:p>
                      <a:pPr algn="ctr" fontAlgn="ctr"/>
                      <a:r>
                        <a:rPr lang="en-US" sz="1050" u="none" strike="noStrike" dirty="0">
                          <a:effectLst/>
                          <a:latin typeface="Times New Roman" panose="02020603050405020304" pitchFamily="18" charset="0"/>
                          <a:cs typeface="Times New Roman" panose="02020603050405020304" pitchFamily="18" charset="0"/>
                        </a:rPr>
                        <a:t>SHAN</a:t>
                      </a: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0.0509</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0.0387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0.0273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0.0230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0.0216</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0.0839</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0.0892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0.1028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0.1112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0.1170</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98542985"/>
                  </a:ext>
                </a:extLst>
              </a:tr>
              <a:tr h="280436">
                <a:tc>
                  <a:txBody>
                    <a:bodyPr/>
                    <a:lstStyle/>
                    <a:p>
                      <a:pPr algn="ctr" fontAlgn="ctr"/>
                      <a:r>
                        <a:rPr lang="en-US" altLang="zh-TW" sz="1050" b="0" u="none" strike="noStrike" dirty="0">
                          <a:effectLst/>
                          <a:latin typeface="Times New Roman" panose="02020603050405020304" pitchFamily="18" charset="0"/>
                          <a:cs typeface="Times New Roman" panose="02020603050405020304" pitchFamily="18" charset="0"/>
                        </a:rPr>
                        <a:t>Sets2Sets</a:t>
                      </a: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0.0536</a:t>
                      </a:r>
                      <a:endParaRPr lang="en-US" altLang="zh-TW" sz="1200" b="0" i="0" u="none" strike="noStrike" dirty="0">
                        <a:solidFill>
                          <a:srgbClr val="000000"/>
                        </a:solidFill>
                        <a:effectLst/>
                        <a:latin typeface="Times New Roman" panose="02020603050405020304" pitchFamily="18" charset="0"/>
                        <a:ea typeface="+mn-ea"/>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0.0508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0.0391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0.0310</a:t>
                      </a:r>
                      <a:endPar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0.0274</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0.0740</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0.0885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0.1140</a:t>
                      </a:r>
                      <a:endParaRPr lang="en-US" altLang="zh-TW" sz="1200" b="0" i="0" u="none" strike="noStrike" dirty="0">
                        <a:solidFill>
                          <a:srgbClr val="000000"/>
                        </a:solidFill>
                        <a:effectLst/>
                        <a:latin typeface="Times New Roman" panose="02020603050405020304" pitchFamily="18" charset="0"/>
                        <a:ea typeface="+mn-ea"/>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0.1232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0.1279</a:t>
                      </a:r>
                      <a:endParaRPr lang="en-US" altLang="zh-TW" sz="1200" b="0" i="0" u="none" strike="noStrike" dirty="0">
                        <a:solidFill>
                          <a:srgbClr val="000000"/>
                        </a:solidFill>
                        <a:effectLst/>
                        <a:latin typeface="Times New Roman" panose="02020603050405020304" pitchFamily="18" charset="0"/>
                        <a:ea typeface="+mn-ea"/>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89587119"/>
                  </a:ext>
                </a:extLst>
              </a:tr>
              <a:tr h="280436">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050" b="1" u="none" strike="noStrike" dirty="0">
                          <a:effectLst/>
                          <a:latin typeface="Times New Roman" panose="02020603050405020304" pitchFamily="18" charset="0"/>
                          <a:cs typeface="Times New Roman" panose="02020603050405020304" pitchFamily="18" charset="0"/>
                        </a:rPr>
                        <a:t>PIFTA4Rec</a:t>
                      </a:r>
                      <a:endParaRPr lang="en-US" sz="105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0.0959</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0.0862</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0.0562</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0.0424</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0.0364</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0.1243</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0.1362</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0.1613</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0.1677</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0.1784</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25473974"/>
                  </a:ext>
                </a:extLst>
              </a:tr>
            </a:tbl>
          </a:graphicData>
        </a:graphic>
      </p:graphicFrame>
      <p:sp>
        <p:nvSpPr>
          <p:cNvPr id="37" name="文字方塊 36">
            <a:extLst>
              <a:ext uri="{FF2B5EF4-FFF2-40B4-BE49-F238E27FC236}">
                <a16:creationId xmlns:a16="http://schemas.microsoft.com/office/drawing/2014/main" id="{473038EF-65E3-45AE-A6B2-156E0C20E9E2}"/>
              </a:ext>
            </a:extLst>
          </p:cNvPr>
          <p:cNvSpPr txBox="1"/>
          <p:nvPr/>
        </p:nvSpPr>
        <p:spPr>
          <a:xfrm>
            <a:off x="1898247" y="1208868"/>
            <a:ext cx="5347505" cy="276999"/>
          </a:xfrm>
          <a:prstGeom prst="rect">
            <a:avLst/>
          </a:prstGeom>
          <a:noFill/>
        </p:spPr>
        <p:txBody>
          <a:bodyPr wrap="square">
            <a:spAutoFit/>
          </a:bodyPr>
          <a:lstStyle/>
          <a:p>
            <a:pPr algn="ctr"/>
            <a:r>
              <a:rPr lang="en-US" altLang="zh-TW" sz="1200" b="1" dirty="0">
                <a:latin typeface="Times New Roman" panose="02020603050405020304" pitchFamily="18" charset="0"/>
                <a:ea typeface="Microsoft JhengHei" panose="020B0604030504040204" pitchFamily="34" charset="-120"/>
                <a:cs typeface="Times New Roman" panose="02020603050405020304" pitchFamily="18" charset="0"/>
              </a:rPr>
              <a:t>Table</a:t>
            </a:r>
            <a:r>
              <a:rPr lang="zh-TW" altLang="en-US" sz="1200" b="1" dirty="0">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200" b="1" dirty="0">
                <a:latin typeface="Times New Roman" panose="02020603050405020304" pitchFamily="18" charset="0"/>
                <a:ea typeface="Microsoft JhengHei" panose="020B0604030504040204" pitchFamily="34" charset="-120"/>
                <a:cs typeface="Times New Roman" panose="02020603050405020304" pitchFamily="18" charset="0"/>
              </a:rPr>
              <a:t>5</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 PIFTA4Rec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與其他基線在 </a:t>
            </a:r>
            <a:r>
              <a:rPr lang="en-US" altLang="zh-TW" sz="1200" dirty="0" err="1">
                <a:highlight>
                  <a:srgbClr val="FFFF00"/>
                </a:highlight>
                <a:latin typeface="Times New Roman" panose="02020603050405020304" pitchFamily="18" charset="0"/>
                <a:ea typeface="Microsoft JhengHei" panose="020B0604030504040204" pitchFamily="34" charset="-120"/>
                <a:cs typeface="Times New Roman" panose="02020603050405020304" pitchFamily="18" charset="0"/>
              </a:rPr>
              <a:t>TaFeng</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資料集上之效能比較</a:t>
            </a:r>
          </a:p>
        </p:txBody>
      </p:sp>
      <p:sp>
        <p:nvSpPr>
          <p:cNvPr id="4" name="矩形: 圓角 3">
            <a:extLst>
              <a:ext uri="{FF2B5EF4-FFF2-40B4-BE49-F238E27FC236}">
                <a16:creationId xmlns:a16="http://schemas.microsoft.com/office/drawing/2014/main" id="{25C9382E-C425-4C2A-AF66-7454F0F55462}"/>
              </a:ext>
            </a:extLst>
          </p:cNvPr>
          <p:cNvSpPr/>
          <p:nvPr/>
        </p:nvSpPr>
        <p:spPr>
          <a:xfrm>
            <a:off x="607925" y="2170323"/>
            <a:ext cx="7856375" cy="529552"/>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675A0A7F-86C5-417A-BA01-0C80D001B591}"/>
              </a:ext>
            </a:extLst>
          </p:cNvPr>
          <p:cNvSpPr/>
          <p:nvPr/>
        </p:nvSpPr>
        <p:spPr>
          <a:xfrm>
            <a:off x="831523" y="2214391"/>
            <a:ext cx="7480954" cy="170936"/>
          </a:xfrm>
          <a:prstGeom prst="rect">
            <a:avLst/>
          </a:prstGeom>
          <a:solidFill>
            <a:srgbClr val="C00000">
              <a:alpha val="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文字方塊 17">
            <a:extLst>
              <a:ext uri="{FF2B5EF4-FFF2-40B4-BE49-F238E27FC236}">
                <a16:creationId xmlns:a16="http://schemas.microsoft.com/office/drawing/2014/main" id="{629D1695-E010-4A8A-9B7F-4AC31093A2E5}"/>
              </a:ext>
            </a:extLst>
          </p:cNvPr>
          <p:cNvSpPr txBox="1"/>
          <p:nvPr/>
        </p:nvSpPr>
        <p:spPr>
          <a:xfrm>
            <a:off x="8539718" y="4872599"/>
            <a:ext cx="604282" cy="246221"/>
          </a:xfrm>
          <a:prstGeom prst="rect">
            <a:avLst/>
          </a:prstGeom>
          <a:noFill/>
        </p:spPr>
        <p:txBody>
          <a:bodyPr wrap="square" rtlCol="0">
            <a:spAutoFit/>
          </a:bodyPr>
          <a:lstStyle/>
          <a:p>
            <a:pPr algn="ctr"/>
            <a:r>
              <a:rPr lang="en-US" altLang="zh-TW" sz="1000" b="1" dirty="0">
                <a:latin typeface="Times New Roman" panose="02020603050405020304" pitchFamily="18" charset="0"/>
                <a:cs typeface="Times New Roman" panose="02020603050405020304" pitchFamily="18" charset="0"/>
              </a:rPr>
              <a:t>37 / 57</a:t>
            </a:r>
            <a:endParaRPr lang="zh-TW" altLang="en-US" sz="1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79048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33" name="Google Shape;1616;p32">
            <a:extLst>
              <a:ext uri="{FF2B5EF4-FFF2-40B4-BE49-F238E27FC236}">
                <a16:creationId xmlns:a16="http://schemas.microsoft.com/office/drawing/2014/main" id="{838A30D5-0C87-4A99-9295-11014EA7DA2C}"/>
              </a:ext>
            </a:extLst>
          </p:cNvPr>
          <p:cNvSpPr/>
          <p:nvPr/>
        </p:nvSpPr>
        <p:spPr>
          <a:xfrm>
            <a:off x="6834043" y="0"/>
            <a:ext cx="892500" cy="561300"/>
          </a:xfrm>
          <a:prstGeom prst="rect">
            <a:avLst/>
          </a:prstGeom>
          <a:solidFill>
            <a:srgbClr val="C00000">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研究方法</a:t>
            </a: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文獻探討</a:t>
            </a: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實驗結果</a:t>
            </a: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實驗設計</a:t>
            </a: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3" name="文字方塊 2">
            <a:extLst>
              <a:ext uri="{FF2B5EF4-FFF2-40B4-BE49-F238E27FC236}">
                <a16:creationId xmlns:a16="http://schemas.microsoft.com/office/drawing/2014/main" id="{F3C42C6F-98AE-B5D0-CFC3-93F1544D2056}"/>
              </a:ext>
            </a:extLst>
          </p:cNvPr>
          <p:cNvSpPr txBox="1"/>
          <p:nvPr/>
        </p:nvSpPr>
        <p:spPr>
          <a:xfrm>
            <a:off x="607925" y="647368"/>
            <a:ext cx="2474953" cy="376642"/>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rPr>
              <a:t>5.1 </a:t>
            </a:r>
            <a:r>
              <a:rPr lang="zh-TW" altLang="en-US" b="1" dirty="0">
                <a:latin typeface="Times New Roman" panose="02020603050405020304" pitchFamily="18" charset="0"/>
                <a:ea typeface="Microsoft JhengHei" panose="020B0604030504040204" pitchFamily="34" charset="-120"/>
                <a:cs typeface="Times New Roman" panose="02020603050405020304" pitchFamily="18" charset="0"/>
              </a:rPr>
              <a:t>與 </a:t>
            </a:r>
            <a:r>
              <a:rPr lang="en-US" altLang="zh-TW" b="1" dirty="0">
                <a:latin typeface="Times New Roman" panose="02020603050405020304" pitchFamily="18" charset="0"/>
                <a:ea typeface="Microsoft JhengHei" panose="020B0604030504040204" pitchFamily="34" charset="-120"/>
                <a:cs typeface="Times New Roman" panose="02020603050405020304" pitchFamily="18" charset="0"/>
              </a:rPr>
              <a:t>Baselines </a:t>
            </a:r>
            <a:r>
              <a:rPr lang="zh-TW" altLang="en-US" b="1" dirty="0">
                <a:latin typeface="Times New Roman" panose="02020603050405020304" pitchFamily="18" charset="0"/>
                <a:ea typeface="Microsoft JhengHei" panose="020B0604030504040204" pitchFamily="34" charset="-120"/>
                <a:cs typeface="Times New Roman" panose="02020603050405020304" pitchFamily="18" charset="0"/>
              </a:rPr>
              <a:t>進行比較</a:t>
            </a:r>
            <a:endPar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endParaRPr>
          </a:p>
        </p:txBody>
      </p:sp>
      <p:graphicFrame>
        <p:nvGraphicFramePr>
          <p:cNvPr id="16" name="表格 15">
            <a:extLst>
              <a:ext uri="{FF2B5EF4-FFF2-40B4-BE49-F238E27FC236}">
                <a16:creationId xmlns:a16="http://schemas.microsoft.com/office/drawing/2014/main" id="{A16EAA7B-0036-4BCA-86B2-2D5520EA8240}"/>
              </a:ext>
            </a:extLst>
          </p:cNvPr>
          <p:cNvGraphicFramePr>
            <a:graphicFrameLocks noGrp="1"/>
          </p:cNvGraphicFramePr>
          <p:nvPr>
            <p:extLst>
              <p:ext uri="{D42A27DB-BD31-4B8C-83A1-F6EECF244321}">
                <p14:modId xmlns:p14="http://schemas.microsoft.com/office/powerpoint/2010/main" val="3156634176"/>
              </p:ext>
            </p:extLst>
          </p:nvPr>
        </p:nvGraphicFramePr>
        <p:xfrm>
          <a:off x="758374" y="1608785"/>
          <a:ext cx="7486055" cy="2885954"/>
        </p:xfrm>
        <a:graphic>
          <a:graphicData uri="http://schemas.openxmlformats.org/drawingml/2006/table">
            <a:tbl>
              <a:tblPr/>
              <a:tblGrid>
                <a:gridCol w="778195">
                  <a:extLst>
                    <a:ext uri="{9D8B030D-6E8A-4147-A177-3AD203B41FA5}">
                      <a16:colId xmlns:a16="http://schemas.microsoft.com/office/drawing/2014/main" val="425010878"/>
                    </a:ext>
                  </a:extLst>
                </a:gridCol>
                <a:gridCol w="670786">
                  <a:extLst>
                    <a:ext uri="{9D8B030D-6E8A-4147-A177-3AD203B41FA5}">
                      <a16:colId xmlns:a16="http://schemas.microsoft.com/office/drawing/2014/main" val="1197077786"/>
                    </a:ext>
                  </a:extLst>
                </a:gridCol>
                <a:gridCol w="670786">
                  <a:extLst>
                    <a:ext uri="{9D8B030D-6E8A-4147-A177-3AD203B41FA5}">
                      <a16:colId xmlns:a16="http://schemas.microsoft.com/office/drawing/2014/main" val="861104371"/>
                    </a:ext>
                  </a:extLst>
                </a:gridCol>
                <a:gridCol w="670786">
                  <a:extLst>
                    <a:ext uri="{9D8B030D-6E8A-4147-A177-3AD203B41FA5}">
                      <a16:colId xmlns:a16="http://schemas.microsoft.com/office/drawing/2014/main" val="3344137658"/>
                    </a:ext>
                  </a:extLst>
                </a:gridCol>
                <a:gridCol w="670786">
                  <a:extLst>
                    <a:ext uri="{9D8B030D-6E8A-4147-A177-3AD203B41FA5}">
                      <a16:colId xmlns:a16="http://schemas.microsoft.com/office/drawing/2014/main" val="245883994"/>
                    </a:ext>
                  </a:extLst>
                </a:gridCol>
                <a:gridCol w="670786">
                  <a:extLst>
                    <a:ext uri="{9D8B030D-6E8A-4147-A177-3AD203B41FA5}">
                      <a16:colId xmlns:a16="http://schemas.microsoft.com/office/drawing/2014/main" val="2482211636"/>
                    </a:ext>
                  </a:extLst>
                </a:gridCol>
                <a:gridCol w="670786">
                  <a:extLst>
                    <a:ext uri="{9D8B030D-6E8A-4147-A177-3AD203B41FA5}">
                      <a16:colId xmlns:a16="http://schemas.microsoft.com/office/drawing/2014/main" val="2474830813"/>
                    </a:ext>
                  </a:extLst>
                </a:gridCol>
                <a:gridCol w="670786">
                  <a:extLst>
                    <a:ext uri="{9D8B030D-6E8A-4147-A177-3AD203B41FA5}">
                      <a16:colId xmlns:a16="http://schemas.microsoft.com/office/drawing/2014/main" val="132813143"/>
                    </a:ext>
                  </a:extLst>
                </a:gridCol>
                <a:gridCol w="670786">
                  <a:extLst>
                    <a:ext uri="{9D8B030D-6E8A-4147-A177-3AD203B41FA5}">
                      <a16:colId xmlns:a16="http://schemas.microsoft.com/office/drawing/2014/main" val="2121449244"/>
                    </a:ext>
                  </a:extLst>
                </a:gridCol>
                <a:gridCol w="670786">
                  <a:extLst>
                    <a:ext uri="{9D8B030D-6E8A-4147-A177-3AD203B41FA5}">
                      <a16:colId xmlns:a16="http://schemas.microsoft.com/office/drawing/2014/main" val="3741334374"/>
                    </a:ext>
                  </a:extLst>
                </a:gridCol>
                <a:gridCol w="670786">
                  <a:extLst>
                    <a:ext uri="{9D8B030D-6E8A-4147-A177-3AD203B41FA5}">
                      <a16:colId xmlns:a16="http://schemas.microsoft.com/office/drawing/2014/main" val="342699068"/>
                    </a:ext>
                  </a:extLst>
                </a:gridCol>
              </a:tblGrid>
              <a:tr h="418356">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Baseline</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F1-score</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@5</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F1-score</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@10</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F1-score</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@30</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u="none" strike="noStrike" dirty="0">
                          <a:effectLst/>
                          <a:latin typeface="Times New Roman" panose="02020603050405020304" pitchFamily="18" charset="0"/>
                          <a:cs typeface="Times New Roman" panose="02020603050405020304" pitchFamily="18" charset="0"/>
                        </a:rPr>
                        <a:t>F1-score</a:t>
                      </a:r>
                      <a:r>
                        <a:rPr lang="zh-TW" altLang="en-US" sz="1200" u="none" strike="noStrike" dirty="0">
                          <a:effectLst/>
                          <a:latin typeface="Times New Roman" panose="02020603050405020304" pitchFamily="18" charset="0"/>
                          <a:cs typeface="Times New Roman" panose="02020603050405020304" pitchFamily="18" charset="0"/>
                        </a:rPr>
                        <a:t> </a:t>
                      </a:r>
                      <a:r>
                        <a:rPr lang="en-US" altLang="zh-TW" sz="1200" u="none" strike="noStrike" dirty="0">
                          <a:effectLst/>
                          <a:latin typeface="Times New Roman" panose="02020603050405020304" pitchFamily="18" charset="0"/>
                          <a:cs typeface="Times New Roman" panose="02020603050405020304" pitchFamily="18" charset="0"/>
                        </a:rPr>
                        <a:t>@50</a:t>
                      </a:r>
                      <a:endPar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F1-score</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@65</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NDCG</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@5</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NDCG</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@10</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NDCG</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@30</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u="none" strike="noStrike" dirty="0">
                          <a:effectLst/>
                          <a:latin typeface="Times New Roman" panose="02020603050405020304" pitchFamily="18" charset="0"/>
                          <a:cs typeface="Times New Roman" panose="02020603050405020304" pitchFamily="18" charset="0"/>
                        </a:rPr>
                        <a:t>NDCG</a:t>
                      </a:r>
                      <a:r>
                        <a:rPr lang="zh-TW" altLang="en-US" sz="1200" u="none" strike="noStrike" dirty="0">
                          <a:effectLst/>
                          <a:latin typeface="Times New Roman" panose="02020603050405020304" pitchFamily="18" charset="0"/>
                          <a:cs typeface="Times New Roman" panose="02020603050405020304" pitchFamily="18" charset="0"/>
                        </a:rPr>
                        <a:t> </a:t>
                      </a:r>
                      <a:r>
                        <a:rPr lang="en-US" altLang="zh-TW" sz="1200" u="none" strike="noStrike" dirty="0">
                          <a:effectLst/>
                          <a:latin typeface="Times New Roman" panose="02020603050405020304" pitchFamily="18" charset="0"/>
                          <a:cs typeface="Times New Roman" panose="02020603050405020304" pitchFamily="18" charset="0"/>
                        </a:rPr>
                        <a:t>@50</a:t>
                      </a:r>
                      <a:endPar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NDCG</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@65</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67281495"/>
                  </a:ext>
                </a:extLst>
              </a:tr>
              <a:tr h="322254">
                <a:tc>
                  <a:txBody>
                    <a:bodyPr/>
                    <a:lstStyle/>
                    <a:p>
                      <a:pPr algn="ctr" fontAlgn="ctr"/>
                      <a:r>
                        <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TIFUKNN</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0.1759</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0.1829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0.1503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0.1241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0.1087</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0.2184</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0.2646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0.3341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0.3634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0.3758</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6390813"/>
                  </a:ext>
                </a:extLst>
              </a:tr>
              <a:tr h="322254">
                <a:tc>
                  <a:txBody>
                    <a:bodyPr/>
                    <a:lstStyle/>
                    <a:p>
                      <a:pPr algn="ctr" fontAlgn="ctr"/>
                      <a:r>
                        <a:rPr lang="en-US" altLang="zh-TW" sz="1050" u="none" strike="noStrike" dirty="0">
                          <a:effectLst/>
                          <a:latin typeface="Times New Roman" panose="02020603050405020304" pitchFamily="18" charset="0"/>
                          <a:cs typeface="Times New Roman" panose="02020603050405020304" pitchFamily="18" charset="0"/>
                        </a:rPr>
                        <a:t>P-</a:t>
                      </a:r>
                      <a:r>
                        <a:rPr lang="en-US" sz="1050" u="none" strike="noStrike" dirty="0" err="1">
                          <a:effectLst/>
                          <a:latin typeface="Times New Roman" panose="02020603050405020304" pitchFamily="18" charset="0"/>
                          <a:cs typeface="Times New Roman" panose="02020603050405020304" pitchFamily="18" charset="0"/>
                        </a:rPr>
                        <a:t>TopFreq</a:t>
                      </a:r>
                      <a:endParaRPr lang="en-US" sz="1050" u="none" strike="noStrike" dirty="0">
                        <a:effectLst/>
                        <a:latin typeface="Times New Roman" panose="02020603050405020304" pitchFamily="18" charset="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0.1924</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0.1989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0.1550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0.1230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0.1060</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0.2385</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0.2885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0.3521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0.3766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0.3863</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66079551"/>
                  </a:ext>
                </a:extLst>
              </a:tr>
              <a:tr h="322254">
                <a:tc>
                  <a:txBody>
                    <a:bodyPr/>
                    <a:lstStyle/>
                    <a:p>
                      <a:pPr algn="ctr" fontAlgn="ctr"/>
                      <a:r>
                        <a:rPr lang="en-US" sz="1050" u="none" strike="noStrike" dirty="0">
                          <a:effectLst/>
                          <a:latin typeface="Times New Roman" panose="02020603050405020304" pitchFamily="18" charset="0"/>
                          <a:cs typeface="Times New Roman" panose="02020603050405020304" pitchFamily="18" charset="0"/>
                        </a:rPr>
                        <a:t>DREAM</a:t>
                      </a: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0.0842</a:t>
                      </a:r>
                    </a:p>
                  </a:txBody>
                  <a:tcPr marL="5606" marR="5606" marT="5606"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0.0789</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0.0581</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0.0474</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0.0420</a:t>
                      </a:r>
                    </a:p>
                  </a:txBody>
                  <a:tcPr marL="5606" marR="5606" marT="5606"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0.0841</a:t>
                      </a:r>
                    </a:p>
                  </a:txBody>
                  <a:tcPr marL="5606" marR="5606" marT="5606"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0.0893</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0.0949</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0.0971</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0.0982</a:t>
                      </a:r>
                    </a:p>
                  </a:txBody>
                  <a:tcPr marL="5606" marR="5606" marT="5606"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88829569"/>
                  </a:ext>
                </a:extLst>
              </a:tr>
              <a:tr h="322254">
                <a:tc>
                  <a:txBody>
                    <a:bodyPr/>
                    <a:lstStyle/>
                    <a:p>
                      <a:pPr algn="ctr" fontAlgn="ctr"/>
                      <a:r>
                        <a:rPr lang="en-US" sz="1050" u="none" strike="noStrike" dirty="0">
                          <a:effectLst/>
                          <a:latin typeface="Times New Roman" panose="02020603050405020304" pitchFamily="18" charset="0"/>
                          <a:cs typeface="Times New Roman" panose="02020603050405020304" pitchFamily="18" charset="0"/>
                        </a:rPr>
                        <a:t>CLEA</a:t>
                      </a: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0.1313</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0.1168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0.0849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0.0701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0.0619</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0.1766</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0.1957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0.2276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0.2452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0.2537</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08856358"/>
                  </a:ext>
                </a:extLst>
              </a:tr>
              <a:tr h="322254">
                <a:tc>
                  <a:txBody>
                    <a:bodyPr/>
                    <a:lstStyle/>
                    <a:p>
                      <a:pPr algn="ctr" fontAlgn="ctr"/>
                      <a:r>
                        <a:rPr lang="en-US" sz="1050" u="none" strike="noStrike" dirty="0">
                          <a:effectLst/>
                          <a:latin typeface="Times New Roman" panose="02020603050405020304" pitchFamily="18" charset="0"/>
                          <a:cs typeface="Times New Roman" panose="02020603050405020304" pitchFamily="18" charset="0"/>
                        </a:rPr>
                        <a:t>Beacon</a:t>
                      </a: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0.0819</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0.0770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0.0588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0.0490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0.0443</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0.1516</a:t>
                      </a:r>
                      <a:endPar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0.1349</a:t>
                      </a:r>
                      <a:endPar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0.1427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0.1548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0.1621</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53044209"/>
                  </a:ext>
                </a:extLst>
              </a:tr>
              <a:tr h="322254">
                <a:tc>
                  <a:txBody>
                    <a:bodyPr/>
                    <a:lstStyle/>
                    <a:p>
                      <a:pPr algn="ctr" fontAlgn="ctr"/>
                      <a:r>
                        <a:rPr lang="en-US" sz="1050" u="none" strike="noStrike" dirty="0">
                          <a:effectLst/>
                          <a:latin typeface="Times New Roman" panose="02020603050405020304" pitchFamily="18" charset="0"/>
                          <a:cs typeface="Times New Roman" panose="02020603050405020304" pitchFamily="18" charset="0"/>
                        </a:rPr>
                        <a:t>SHAN</a:t>
                      </a: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0.0822</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0.0784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0.0581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0.0492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0.0442</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0.1035</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0.1198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0.1430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0.1569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0.1641</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98542985"/>
                  </a:ext>
                </a:extLst>
              </a:tr>
              <a:tr h="322254">
                <a:tc>
                  <a:txBody>
                    <a:bodyPr/>
                    <a:lstStyle/>
                    <a:p>
                      <a:pPr algn="ctr" fontAlgn="ctr"/>
                      <a:r>
                        <a:rPr lang="en-US" altLang="zh-TW" sz="1050" b="0" u="none" strike="noStrike" dirty="0">
                          <a:effectLst/>
                          <a:latin typeface="Times New Roman" panose="02020603050405020304" pitchFamily="18" charset="0"/>
                          <a:cs typeface="Times New Roman" panose="02020603050405020304" pitchFamily="18" charset="0"/>
                        </a:rPr>
                        <a:t>Sets2Sets</a:t>
                      </a: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0.0806</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0.0878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0.0752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0.0613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0.0554</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0.0958</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0.1231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0.1648</a:t>
                      </a:r>
                      <a:endParaRPr lang="en-US" altLang="zh-TW" sz="1200" b="0" i="0" u="none" strike="noStrike" dirty="0">
                        <a:solidFill>
                          <a:srgbClr val="000000"/>
                        </a:solidFill>
                        <a:effectLst/>
                        <a:latin typeface="Times New Roman" panose="02020603050405020304" pitchFamily="18" charset="0"/>
                        <a:ea typeface="+mn-ea"/>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0.1805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0.1892</a:t>
                      </a:r>
                      <a:endParaRPr lang="en-US" altLang="zh-TW" sz="1200" b="0" i="0" u="none" strike="noStrike" dirty="0">
                        <a:solidFill>
                          <a:srgbClr val="000000"/>
                        </a:solidFill>
                        <a:effectLst/>
                        <a:latin typeface="Times New Roman" panose="02020603050405020304" pitchFamily="18" charset="0"/>
                        <a:ea typeface="+mn-ea"/>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89587119"/>
                  </a:ext>
                </a:extLst>
              </a:tr>
              <a:tr h="211820">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050" b="1" u="none" strike="noStrike" dirty="0">
                          <a:effectLst/>
                          <a:latin typeface="Times New Roman" panose="02020603050405020304" pitchFamily="18" charset="0"/>
                          <a:cs typeface="Times New Roman" panose="02020603050405020304" pitchFamily="18" charset="0"/>
                        </a:rPr>
                        <a:t>PIFTA4Rec</a:t>
                      </a:r>
                      <a:endParaRPr lang="en-US" sz="105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0.2191</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0.2246</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0.1703</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0.1343</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0.1156</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0.3216</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0.3105</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0.3419</a:t>
                      </a:r>
                      <a:endParaRPr lang="en-US" altLang="zh-TW" sz="1200" b="0" i="0" u="sng"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0.3682</a:t>
                      </a:r>
                      <a:endParaRPr lang="en-US" altLang="zh-TW" sz="1200" b="0" i="0" u="sng"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0.3800</a:t>
                      </a:r>
                      <a:endParaRPr lang="en-US" altLang="zh-TW" sz="1200" b="0" i="0" u="sng"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25473974"/>
                  </a:ext>
                </a:extLst>
              </a:tr>
            </a:tbl>
          </a:graphicData>
        </a:graphic>
      </p:graphicFrame>
      <p:sp>
        <p:nvSpPr>
          <p:cNvPr id="17" name="文字方塊 16">
            <a:extLst>
              <a:ext uri="{FF2B5EF4-FFF2-40B4-BE49-F238E27FC236}">
                <a16:creationId xmlns:a16="http://schemas.microsoft.com/office/drawing/2014/main" id="{FF471EAD-E459-4C5B-9392-2C8E38F474F3}"/>
              </a:ext>
            </a:extLst>
          </p:cNvPr>
          <p:cNvSpPr txBox="1"/>
          <p:nvPr/>
        </p:nvSpPr>
        <p:spPr>
          <a:xfrm>
            <a:off x="1898247" y="1208868"/>
            <a:ext cx="5347505" cy="276999"/>
          </a:xfrm>
          <a:prstGeom prst="rect">
            <a:avLst/>
          </a:prstGeom>
          <a:noFill/>
        </p:spPr>
        <p:txBody>
          <a:bodyPr wrap="square">
            <a:spAutoFit/>
          </a:bodyPr>
          <a:lstStyle/>
          <a:p>
            <a:pPr algn="ctr"/>
            <a:r>
              <a:rPr lang="en-US" altLang="zh-TW" sz="1200" b="1" dirty="0">
                <a:latin typeface="Times New Roman" panose="02020603050405020304" pitchFamily="18" charset="0"/>
                <a:ea typeface="Microsoft JhengHei" panose="020B0604030504040204" pitchFamily="34" charset="-120"/>
                <a:cs typeface="Times New Roman" panose="02020603050405020304" pitchFamily="18" charset="0"/>
              </a:rPr>
              <a:t>Table</a:t>
            </a:r>
            <a:r>
              <a:rPr lang="zh-TW" altLang="en-US" sz="1200" b="1" dirty="0">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200" b="1" dirty="0">
                <a:latin typeface="Times New Roman" panose="02020603050405020304" pitchFamily="18" charset="0"/>
                <a:ea typeface="Microsoft JhengHei" panose="020B0604030504040204" pitchFamily="34" charset="-120"/>
                <a:cs typeface="Times New Roman" panose="02020603050405020304" pitchFamily="18" charset="0"/>
              </a:rPr>
              <a:t>6</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 PIFTA4Rec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與其他基線在 </a:t>
            </a:r>
            <a:r>
              <a:rPr lang="en-US" altLang="zh-TW" sz="1200" dirty="0" err="1">
                <a:highlight>
                  <a:srgbClr val="FFFF00"/>
                </a:highlight>
                <a:latin typeface="Times New Roman" panose="02020603050405020304" pitchFamily="18" charset="0"/>
                <a:ea typeface="Microsoft JhengHei" panose="020B0604030504040204" pitchFamily="34" charset="-120"/>
                <a:cs typeface="Times New Roman" panose="02020603050405020304" pitchFamily="18" charset="0"/>
              </a:rPr>
              <a:t>Dunnhumby</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資料集上之效能比較</a:t>
            </a:r>
          </a:p>
        </p:txBody>
      </p:sp>
      <p:sp>
        <p:nvSpPr>
          <p:cNvPr id="18" name="矩形: 圓角 17">
            <a:extLst>
              <a:ext uri="{FF2B5EF4-FFF2-40B4-BE49-F238E27FC236}">
                <a16:creationId xmlns:a16="http://schemas.microsoft.com/office/drawing/2014/main" id="{619726FB-531D-4646-A2FC-B6E1638F16C7}"/>
              </a:ext>
            </a:extLst>
          </p:cNvPr>
          <p:cNvSpPr/>
          <p:nvPr/>
        </p:nvSpPr>
        <p:spPr>
          <a:xfrm>
            <a:off x="607925" y="2033176"/>
            <a:ext cx="7856375" cy="621669"/>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43E60601-00AC-423C-8FF7-4889C693BAEB}"/>
              </a:ext>
            </a:extLst>
          </p:cNvPr>
          <p:cNvSpPr/>
          <p:nvPr/>
        </p:nvSpPr>
        <p:spPr>
          <a:xfrm>
            <a:off x="831522" y="2387531"/>
            <a:ext cx="7412907" cy="245280"/>
          </a:xfrm>
          <a:prstGeom prst="rect">
            <a:avLst/>
          </a:prstGeom>
          <a:solidFill>
            <a:srgbClr val="C00000">
              <a:alpha val="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a:extLst>
              <a:ext uri="{FF2B5EF4-FFF2-40B4-BE49-F238E27FC236}">
                <a16:creationId xmlns:a16="http://schemas.microsoft.com/office/drawing/2014/main" id="{B8A1B00B-2DA9-437D-A392-2EE630EE9E97}"/>
              </a:ext>
            </a:extLst>
          </p:cNvPr>
          <p:cNvSpPr txBox="1"/>
          <p:nvPr/>
        </p:nvSpPr>
        <p:spPr>
          <a:xfrm>
            <a:off x="8539718" y="4872599"/>
            <a:ext cx="604282" cy="246221"/>
          </a:xfrm>
          <a:prstGeom prst="rect">
            <a:avLst/>
          </a:prstGeom>
          <a:noFill/>
        </p:spPr>
        <p:txBody>
          <a:bodyPr wrap="square" rtlCol="0">
            <a:spAutoFit/>
          </a:bodyPr>
          <a:lstStyle/>
          <a:p>
            <a:pPr algn="ctr"/>
            <a:r>
              <a:rPr lang="en-US" altLang="zh-TW" sz="1000" b="1" dirty="0">
                <a:latin typeface="Times New Roman" panose="02020603050405020304" pitchFamily="18" charset="0"/>
                <a:cs typeface="Times New Roman" panose="02020603050405020304" pitchFamily="18" charset="0"/>
              </a:rPr>
              <a:t>38 / 57</a:t>
            </a:r>
            <a:endParaRPr lang="zh-TW" altLang="en-US" sz="1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08933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33" name="Google Shape;1616;p32">
            <a:extLst>
              <a:ext uri="{FF2B5EF4-FFF2-40B4-BE49-F238E27FC236}">
                <a16:creationId xmlns:a16="http://schemas.microsoft.com/office/drawing/2014/main" id="{838A30D5-0C87-4A99-9295-11014EA7DA2C}"/>
              </a:ext>
            </a:extLst>
          </p:cNvPr>
          <p:cNvSpPr/>
          <p:nvPr/>
        </p:nvSpPr>
        <p:spPr>
          <a:xfrm>
            <a:off x="6834043" y="0"/>
            <a:ext cx="892500" cy="561300"/>
          </a:xfrm>
          <a:prstGeom prst="rect">
            <a:avLst/>
          </a:prstGeom>
          <a:solidFill>
            <a:srgbClr val="C00000">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研究方法</a:t>
            </a: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文獻探討</a:t>
            </a: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實驗結果</a:t>
            </a: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實驗設計</a:t>
            </a: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3" name="文字方塊 2">
            <a:extLst>
              <a:ext uri="{FF2B5EF4-FFF2-40B4-BE49-F238E27FC236}">
                <a16:creationId xmlns:a16="http://schemas.microsoft.com/office/drawing/2014/main" id="{F3C42C6F-98AE-B5D0-CFC3-93F1544D2056}"/>
              </a:ext>
            </a:extLst>
          </p:cNvPr>
          <p:cNvSpPr txBox="1"/>
          <p:nvPr/>
        </p:nvSpPr>
        <p:spPr>
          <a:xfrm>
            <a:off x="607925" y="647368"/>
            <a:ext cx="2474953" cy="376642"/>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rPr>
              <a:t>5.1 </a:t>
            </a:r>
            <a:r>
              <a:rPr lang="zh-TW" altLang="en-US" b="1" dirty="0">
                <a:latin typeface="Times New Roman" panose="02020603050405020304" pitchFamily="18" charset="0"/>
                <a:ea typeface="Microsoft JhengHei" panose="020B0604030504040204" pitchFamily="34" charset="-120"/>
                <a:cs typeface="Times New Roman" panose="02020603050405020304" pitchFamily="18" charset="0"/>
              </a:rPr>
              <a:t>與 </a:t>
            </a:r>
            <a:r>
              <a:rPr lang="en-US" altLang="zh-TW" b="1" dirty="0">
                <a:latin typeface="Times New Roman" panose="02020603050405020304" pitchFamily="18" charset="0"/>
                <a:ea typeface="Microsoft JhengHei" panose="020B0604030504040204" pitchFamily="34" charset="-120"/>
                <a:cs typeface="Times New Roman" panose="02020603050405020304" pitchFamily="18" charset="0"/>
              </a:rPr>
              <a:t>Baselines </a:t>
            </a:r>
            <a:r>
              <a:rPr lang="zh-TW" altLang="en-US" b="1" dirty="0">
                <a:latin typeface="Times New Roman" panose="02020603050405020304" pitchFamily="18" charset="0"/>
                <a:ea typeface="Microsoft JhengHei" panose="020B0604030504040204" pitchFamily="34" charset="-120"/>
                <a:cs typeface="Times New Roman" panose="02020603050405020304" pitchFamily="18" charset="0"/>
              </a:rPr>
              <a:t>進行比較</a:t>
            </a:r>
            <a:endPar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endParaRPr>
          </a:p>
        </p:txBody>
      </p:sp>
      <p:graphicFrame>
        <p:nvGraphicFramePr>
          <p:cNvPr id="36" name="表格 35">
            <a:extLst>
              <a:ext uri="{FF2B5EF4-FFF2-40B4-BE49-F238E27FC236}">
                <a16:creationId xmlns:a16="http://schemas.microsoft.com/office/drawing/2014/main" id="{1494B997-7E9A-4002-81F1-E33FC8B990BB}"/>
              </a:ext>
            </a:extLst>
          </p:cNvPr>
          <p:cNvGraphicFramePr>
            <a:graphicFrameLocks noGrp="1"/>
          </p:cNvGraphicFramePr>
          <p:nvPr/>
        </p:nvGraphicFramePr>
        <p:xfrm>
          <a:off x="831523" y="1604372"/>
          <a:ext cx="7486047" cy="2798751"/>
        </p:xfrm>
        <a:graphic>
          <a:graphicData uri="http://schemas.openxmlformats.org/drawingml/2006/table">
            <a:tbl>
              <a:tblPr/>
              <a:tblGrid>
                <a:gridCol w="761607">
                  <a:extLst>
                    <a:ext uri="{9D8B030D-6E8A-4147-A177-3AD203B41FA5}">
                      <a16:colId xmlns:a16="http://schemas.microsoft.com/office/drawing/2014/main" val="425010878"/>
                    </a:ext>
                  </a:extLst>
                </a:gridCol>
                <a:gridCol w="672444">
                  <a:extLst>
                    <a:ext uri="{9D8B030D-6E8A-4147-A177-3AD203B41FA5}">
                      <a16:colId xmlns:a16="http://schemas.microsoft.com/office/drawing/2014/main" val="1197077786"/>
                    </a:ext>
                  </a:extLst>
                </a:gridCol>
                <a:gridCol w="672444">
                  <a:extLst>
                    <a:ext uri="{9D8B030D-6E8A-4147-A177-3AD203B41FA5}">
                      <a16:colId xmlns:a16="http://schemas.microsoft.com/office/drawing/2014/main" val="861104371"/>
                    </a:ext>
                  </a:extLst>
                </a:gridCol>
                <a:gridCol w="672444">
                  <a:extLst>
                    <a:ext uri="{9D8B030D-6E8A-4147-A177-3AD203B41FA5}">
                      <a16:colId xmlns:a16="http://schemas.microsoft.com/office/drawing/2014/main" val="3344137658"/>
                    </a:ext>
                  </a:extLst>
                </a:gridCol>
                <a:gridCol w="672444">
                  <a:extLst>
                    <a:ext uri="{9D8B030D-6E8A-4147-A177-3AD203B41FA5}">
                      <a16:colId xmlns:a16="http://schemas.microsoft.com/office/drawing/2014/main" val="245883994"/>
                    </a:ext>
                  </a:extLst>
                </a:gridCol>
                <a:gridCol w="672444">
                  <a:extLst>
                    <a:ext uri="{9D8B030D-6E8A-4147-A177-3AD203B41FA5}">
                      <a16:colId xmlns:a16="http://schemas.microsoft.com/office/drawing/2014/main" val="2482211636"/>
                    </a:ext>
                  </a:extLst>
                </a:gridCol>
                <a:gridCol w="672444">
                  <a:extLst>
                    <a:ext uri="{9D8B030D-6E8A-4147-A177-3AD203B41FA5}">
                      <a16:colId xmlns:a16="http://schemas.microsoft.com/office/drawing/2014/main" val="2474830813"/>
                    </a:ext>
                  </a:extLst>
                </a:gridCol>
                <a:gridCol w="672444">
                  <a:extLst>
                    <a:ext uri="{9D8B030D-6E8A-4147-A177-3AD203B41FA5}">
                      <a16:colId xmlns:a16="http://schemas.microsoft.com/office/drawing/2014/main" val="132813143"/>
                    </a:ext>
                  </a:extLst>
                </a:gridCol>
                <a:gridCol w="672444">
                  <a:extLst>
                    <a:ext uri="{9D8B030D-6E8A-4147-A177-3AD203B41FA5}">
                      <a16:colId xmlns:a16="http://schemas.microsoft.com/office/drawing/2014/main" val="2121449244"/>
                    </a:ext>
                  </a:extLst>
                </a:gridCol>
                <a:gridCol w="672444">
                  <a:extLst>
                    <a:ext uri="{9D8B030D-6E8A-4147-A177-3AD203B41FA5}">
                      <a16:colId xmlns:a16="http://schemas.microsoft.com/office/drawing/2014/main" val="3741334374"/>
                    </a:ext>
                  </a:extLst>
                </a:gridCol>
                <a:gridCol w="672444">
                  <a:extLst>
                    <a:ext uri="{9D8B030D-6E8A-4147-A177-3AD203B41FA5}">
                      <a16:colId xmlns:a16="http://schemas.microsoft.com/office/drawing/2014/main" val="342699068"/>
                    </a:ext>
                  </a:extLst>
                </a:gridCol>
              </a:tblGrid>
              <a:tr h="553877">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Baseline</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F1-score</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@5</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F1-score</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@10</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F1-score</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@30</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u="none" strike="noStrike" dirty="0">
                          <a:effectLst/>
                          <a:latin typeface="Times New Roman" panose="02020603050405020304" pitchFamily="18" charset="0"/>
                          <a:cs typeface="Times New Roman" panose="02020603050405020304" pitchFamily="18" charset="0"/>
                        </a:rPr>
                        <a:t>F1-score</a:t>
                      </a:r>
                      <a:r>
                        <a:rPr lang="zh-TW" altLang="en-US" sz="1200" u="none" strike="noStrike" dirty="0">
                          <a:effectLst/>
                          <a:latin typeface="Times New Roman" panose="02020603050405020304" pitchFamily="18" charset="0"/>
                          <a:cs typeface="Times New Roman" panose="02020603050405020304" pitchFamily="18" charset="0"/>
                        </a:rPr>
                        <a:t> </a:t>
                      </a:r>
                      <a:r>
                        <a:rPr lang="en-US" altLang="zh-TW" sz="1200" u="none" strike="noStrike" dirty="0">
                          <a:effectLst/>
                          <a:latin typeface="Times New Roman" panose="02020603050405020304" pitchFamily="18" charset="0"/>
                          <a:cs typeface="Times New Roman" panose="02020603050405020304" pitchFamily="18" charset="0"/>
                        </a:rPr>
                        <a:t>@50</a:t>
                      </a:r>
                      <a:endPar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F1-score</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@65</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NDCG</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@5</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NDCG</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@10</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NDCG</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@30</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u="none" strike="noStrike" dirty="0">
                          <a:effectLst/>
                          <a:latin typeface="Times New Roman" panose="02020603050405020304" pitchFamily="18" charset="0"/>
                          <a:cs typeface="Times New Roman" panose="02020603050405020304" pitchFamily="18" charset="0"/>
                        </a:rPr>
                        <a:t>NDCG</a:t>
                      </a:r>
                      <a:r>
                        <a:rPr lang="zh-TW" altLang="en-US" sz="1200" u="none" strike="noStrike" dirty="0">
                          <a:effectLst/>
                          <a:latin typeface="Times New Roman" panose="02020603050405020304" pitchFamily="18" charset="0"/>
                          <a:cs typeface="Times New Roman" panose="02020603050405020304" pitchFamily="18" charset="0"/>
                        </a:rPr>
                        <a:t> </a:t>
                      </a:r>
                      <a:r>
                        <a:rPr lang="en-US" altLang="zh-TW" sz="1200" u="none" strike="noStrike" dirty="0">
                          <a:effectLst/>
                          <a:latin typeface="Times New Roman" panose="02020603050405020304" pitchFamily="18" charset="0"/>
                          <a:cs typeface="Times New Roman" panose="02020603050405020304" pitchFamily="18" charset="0"/>
                        </a:rPr>
                        <a:t>@50</a:t>
                      </a:r>
                      <a:endPar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NDCG</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@65</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67281495"/>
                  </a:ext>
                </a:extLst>
              </a:tr>
              <a:tr h="280436">
                <a:tc>
                  <a:txBody>
                    <a:bodyPr/>
                    <a:lstStyle/>
                    <a:p>
                      <a:pPr algn="ctr" fontAlgn="ctr"/>
                      <a:r>
                        <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TIFUKNN</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0.0688</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0.0650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0.0497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0.0390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0.0335</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0.0905</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0.1098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0.1434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0.1553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0.1606</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6390813"/>
                  </a:ext>
                </a:extLst>
              </a:tr>
              <a:tr h="280436">
                <a:tc>
                  <a:txBody>
                    <a:bodyPr/>
                    <a:lstStyle/>
                    <a:p>
                      <a:pPr algn="ctr" fontAlgn="ctr"/>
                      <a:r>
                        <a:rPr lang="en-US" altLang="zh-TW" sz="1050" u="none" strike="noStrike" dirty="0">
                          <a:effectLst/>
                          <a:latin typeface="Times New Roman" panose="02020603050405020304" pitchFamily="18" charset="0"/>
                          <a:cs typeface="Times New Roman" panose="02020603050405020304" pitchFamily="18" charset="0"/>
                        </a:rPr>
                        <a:t>P-</a:t>
                      </a:r>
                      <a:r>
                        <a:rPr lang="en-US" sz="1050" u="none" strike="noStrike" dirty="0" err="1">
                          <a:effectLst/>
                          <a:latin typeface="Times New Roman" panose="02020603050405020304" pitchFamily="18" charset="0"/>
                          <a:cs typeface="Times New Roman" panose="02020603050405020304" pitchFamily="18" charset="0"/>
                        </a:rPr>
                        <a:t>TopFreq</a:t>
                      </a:r>
                      <a:endParaRPr lang="en-US" sz="1050" u="none" strike="noStrike" dirty="0">
                        <a:effectLst/>
                        <a:latin typeface="Times New Roman" panose="02020603050405020304" pitchFamily="18" charset="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0.0595</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0.0576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0.0429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0.0323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0.0270</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0.0797</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0.0947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0.1160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0.1215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0.1235</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66079551"/>
                  </a:ext>
                </a:extLst>
              </a:tr>
              <a:tr h="281822">
                <a:tc>
                  <a:txBody>
                    <a:bodyPr/>
                    <a:lstStyle/>
                    <a:p>
                      <a:pPr algn="ctr" fontAlgn="ctr"/>
                      <a:r>
                        <a:rPr lang="en-US" sz="1050" u="none" strike="noStrike" dirty="0">
                          <a:effectLst/>
                          <a:latin typeface="Times New Roman" panose="02020603050405020304" pitchFamily="18" charset="0"/>
                          <a:cs typeface="Times New Roman" panose="02020603050405020304" pitchFamily="18" charset="0"/>
                        </a:rPr>
                        <a:t>DREAM</a:t>
                      </a: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0.0506</a:t>
                      </a:r>
                    </a:p>
                  </a:txBody>
                  <a:tcPr marL="5606" marR="5606" marT="5606"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0.0410</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0.0287</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0.0252</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0.0233</a:t>
                      </a:r>
                    </a:p>
                  </a:txBody>
                  <a:tcPr marL="5606" marR="5606" marT="5606"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0.0715</a:t>
                      </a:r>
                    </a:p>
                  </a:txBody>
                  <a:tcPr marL="5606" marR="5606" marT="5606"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0.0742</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0.0779</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0.0800</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0.0810</a:t>
                      </a:r>
                    </a:p>
                  </a:txBody>
                  <a:tcPr marL="5606" marR="5606" marT="5606"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88829569"/>
                  </a:ext>
                </a:extLst>
              </a:tr>
              <a:tr h="280436">
                <a:tc>
                  <a:txBody>
                    <a:bodyPr/>
                    <a:lstStyle/>
                    <a:p>
                      <a:pPr algn="ctr" fontAlgn="ctr"/>
                      <a:r>
                        <a:rPr lang="en-US" sz="1050" u="none" strike="noStrike" dirty="0">
                          <a:effectLst/>
                          <a:latin typeface="Times New Roman" panose="02020603050405020304" pitchFamily="18" charset="0"/>
                          <a:cs typeface="Times New Roman" panose="02020603050405020304" pitchFamily="18" charset="0"/>
                        </a:rPr>
                        <a:t>CLEA</a:t>
                      </a: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0.0501</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0.0422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0.0289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0.0235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0.0210</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0.0813</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0.0922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0.1089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0.1175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0.1223</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08856358"/>
                  </a:ext>
                </a:extLst>
              </a:tr>
              <a:tr h="280436">
                <a:tc>
                  <a:txBody>
                    <a:bodyPr/>
                    <a:lstStyle/>
                    <a:p>
                      <a:pPr algn="ctr" fontAlgn="ctr"/>
                      <a:r>
                        <a:rPr lang="en-US" sz="1050" u="none" strike="noStrike" dirty="0">
                          <a:effectLst/>
                          <a:latin typeface="Times New Roman" panose="02020603050405020304" pitchFamily="18" charset="0"/>
                          <a:cs typeface="Times New Roman" panose="02020603050405020304" pitchFamily="18" charset="0"/>
                        </a:rPr>
                        <a:t>Beacon</a:t>
                      </a: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0.0553</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0.0480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0.0316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0.0259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0.0233</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0.1065</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0.1117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0.1248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0.1335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0.1383</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53044209"/>
                  </a:ext>
                </a:extLst>
              </a:tr>
              <a:tr h="280436">
                <a:tc>
                  <a:txBody>
                    <a:bodyPr/>
                    <a:lstStyle/>
                    <a:p>
                      <a:pPr algn="ctr" fontAlgn="ctr"/>
                      <a:r>
                        <a:rPr lang="en-US" sz="1050" u="none" strike="noStrike" dirty="0">
                          <a:effectLst/>
                          <a:latin typeface="Times New Roman" panose="02020603050405020304" pitchFamily="18" charset="0"/>
                          <a:cs typeface="Times New Roman" panose="02020603050405020304" pitchFamily="18" charset="0"/>
                        </a:rPr>
                        <a:t>SHAN</a:t>
                      </a: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0.0509</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0.0387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0.0273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0.0230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0.0216</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0.0839</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0.0892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0.1028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0.1112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0.1170</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98542985"/>
                  </a:ext>
                </a:extLst>
              </a:tr>
              <a:tr h="280436">
                <a:tc>
                  <a:txBody>
                    <a:bodyPr/>
                    <a:lstStyle/>
                    <a:p>
                      <a:pPr algn="ctr" fontAlgn="ctr"/>
                      <a:r>
                        <a:rPr lang="en-US" altLang="zh-TW" sz="1050" b="0" u="none" strike="noStrike" dirty="0">
                          <a:effectLst/>
                          <a:latin typeface="Times New Roman" panose="02020603050405020304" pitchFamily="18" charset="0"/>
                          <a:cs typeface="Times New Roman" panose="02020603050405020304" pitchFamily="18" charset="0"/>
                        </a:rPr>
                        <a:t>Sets2Sets</a:t>
                      </a: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0.0536</a:t>
                      </a:r>
                      <a:endParaRPr lang="en-US" altLang="zh-TW" sz="1200" b="0" i="0" u="none" strike="noStrike" dirty="0">
                        <a:solidFill>
                          <a:srgbClr val="000000"/>
                        </a:solidFill>
                        <a:effectLst/>
                        <a:latin typeface="Times New Roman" panose="02020603050405020304" pitchFamily="18" charset="0"/>
                        <a:ea typeface="+mn-ea"/>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0.0508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0.0391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0.0310</a:t>
                      </a:r>
                      <a:endPar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0.0274</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0.0740</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0.0885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0.1140</a:t>
                      </a:r>
                      <a:endParaRPr lang="en-US" altLang="zh-TW" sz="1200" b="0" i="0" u="none" strike="noStrike" dirty="0">
                        <a:solidFill>
                          <a:srgbClr val="000000"/>
                        </a:solidFill>
                        <a:effectLst/>
                        <a:latin typeface="Times New Roman" panose="02020603050405020304" pitchFamily="18" charset="0"/>
                        <a:ea typeface="+mn-ea"/>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0.1232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0.1279</a:t>
                      </a:r>
                      <a:endParaRPr lang="en-US" altLang="zh-TW" sz="1200" b="0" i="0" u="none" strike="noStrike" dirty="0">
                        <a:solidFill>
                          <a:srgbClr val="000000"/>
                        </a:solidFill>
                        <a:effectLst/>
                        <a:latin typeface="Times New Roman" panose="02020603050405020304" pitchFamily="18" charset="0"/>
                        <a:ea typeface="+mn-ea"/>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89587119"/>
                  </a:ext>
                </a:extLst>
              </a:tr>
              <a:tr h="280436">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050" b="1" u="none" strike="noStrike" dirty="0">
                          <a:effectLst/>
                          <a:latin typeface="Times New Roman" panose="02020603050405020304" pitchFamily="18" charset="0"/>
                          <a:cs typeface="Times New Roman" panose="02020603050405020304" pitchFamily="18" charset="0"/>
                        </a:rPr>
                        <a:t>PIFTA4Rec</a:t>
                      </a:r>
                      <a:endParaRPr lang="en-US" sz="105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0.0959</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0.0862</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0.0562</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0.0424</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0.0364</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0.1243</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0.1362</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0.1613</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0.1677</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0.1784</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25473974"/>
                  </a:ext>
                </a:extLst>
              </a:tr>
            </a:tbl>
          </a:graphicData>
        </a:graphic>
      </p:graphicFrame>
      <p:sp>
        <p:nvSpPr>
          <p:cNvPr id="37" name="文字方塊 36">
            <a:extLst>
              <a:ext uri="{FF2B5EF4-FFF2-40B4-BE49-F238E27FC236}">
                <a16:creationId xmlns:a16="http://schemas.microsoft.com/office/drawing/2014/main" id="{473038EF-65E3-45AE-A6B2-156E0C20E9E2}"/>
              </a:ext>
            </a:extLst>
          </p:cNvPr>
          <p:cNvSpPr txBox="1"/>
          <p:nvPr/>
        </p:nvSpPr>
        <p:spPr>
          <a:xfrm>
            <a:off x="1898247" y="1208868"/>
            <a:ext cx="5347505" cy="276999"/>
          </a:xfrm>
          <a:prstGeom prst="rect">
            <a:avLst/>
          </a:prstGeom>
          <a:noFill/>
        </p:spPr>
        <p:txBody>
          <a:bodyPr wrap="square">
            <a:spAutoFit/>
          </a:bodyPr>
          <a:lstStyle/>
          <a:p>
            <a:pPr algn="ctr"/>
            <a:r>
              <a:rPr lang="en-US" altLang="zh-TW" sz="1200" b="1" dirty="0">
                <a:latin typeface="Times New Roman" panose="02020603050405020304" pitchFamily="18" charset="0"/>
                <a:ea typeface="Microsoft JhengHei" panose="020B0604030504040204" pitchFamily="34" charset="-120"/>
                <a:cs typeface="Times New Roman" panose="02020603050405020304" pitchFamily="18" charset="0"/>
              </a:rPr>
              <a:t>Table</a:t>
            </a:r>
            <a:r>
              <a:rPr lang="zh-TW" altLang="en-US" sz="1200" b="1" dirty="0">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200" b="1" dirty="0">
                <a:latin typeface="Times New Roman" panose="02020603050405020304" pitchFamily="18" charset="0"/>
                <a:ea typeface="Microsoft JhengHei" panose="020B0604030504040204" pitchFamily="34" charset="-120"/>
                <a:cs typeface="Times New Roman" panose="02020603050405020304" pitchFamily="18" charset="0"/>
              </a:rPr>
              <a:t>5</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 PIFTA4Rec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與其他基線在 </a:t>
            </a:r>
            <a:r>
              <a:rPr lang="en-US" altLang="zh-TW" sz="1200" dirty="0" err="1">
                <a:highlight>
                  <a:srgbClr val="FFFF00"/>
                </a:highlight>
                <a:latin typeface="Times New Roman" panose="02020603050405020304" pitchFamily="18" charset="0"/>
                <a:ea typeface="Microsoft JhengHei" panose="020B0604030504040204" pitchFamily="34" charset="-120"/>
                <a:cs typeface="Times New Roman" panose="02020603050405020304" pitchFamily="18" charset="0"/>
              </a:rPr>
              <a:t>TaFeng</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資料集上之效能比較</a:t>
            </a:r>
          </a:p>
        </p:txBody>
      </p:sp>
      <p:sp>
        <p:nvSpPr>
          <p:cNvPr id="4" name="矩形: 圓角 3">
            <a:extLst>
              <a:ext uri="{FF2B5EF4-FFF2-40B4-BE49-F238E27FC236}">
                <a16:creationId xmlns:a16="http://schemas.microsoft.com/office/drawing/2014/main" id="{25C9382E-C425-4C2A-AF66-7454F0F55462}"/>
              </a:ext>
            </a:extLst>
          </p:cNvPr>
          <p:cNvSpPr/>
          <p:nvPr/>
        </p:nvSpPr>
        <p:spPr>
          <a:xfrm>
            <a:off x="607925" y="2700913"/>
            <a:ext cx="7856375" cy="1431312"/>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a:extLst>
              <a:ext uri="{FF2B5EF4-FFF2-40B4-BE49-F238E27FC236}">
                <a16:creationId xmlns:a16="http://schemas.microsoft.com/office/drawing/2014/main" id="{675A0A7F-86C5-417A-BA01-0C80D001B591}"/>
              </a:ext>
            </a:extLst>
          </p:cNvPr>
          <p:cNvSpPr/>
          <p:nvPr/>
        </p:nvSpPr>
        <p:spPr>
          <a:xfrm>
            <a:off x="1685581" y="3323542"/>
            <a:ext cx="550844" cy="179822"/>
          </a:xfrm>
          <a:prstGeom prst="rect">
            <a:avLst/>
          </a:prstGeom>
          <a:solidFill>
            <a:srgbClr val="0070C0">
              <a:alpha val="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a:extLst>
              <a:ext uri="{FF2B5EF4-FFF2-40B4-BE49-F238E27FC236}">
                <a16:creationId xmlns:a16="http://schemas.microsoft.com/office/drawing/2014/main" id="{30B0A1FA-9DA1-4637-A333-CF0A916DD2C1}"/>
              </a:ext>
            </a:extLst>
          </p:cNvPr>
          <p:cNvSpPr/>
          <p:nvPr/>
        </p:nvSpPr>
        <p:spPr>
          <a:xfrm>
            <a:off x="4979149" y="3334559"/>
            <a:ext cx="3333328" cy="179822"/>
          </a:xfrm>
          <a:prstGeom prst="rect">
            <a:avLst/>
          </a:prstGeom>
          <a:solidFill>
            <a:srgbClr val="0070C0">
              <a:alpha val="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454149F2-FE49-4938-B755-0C76440721BE}"/>
              </a:ext>
            </a:extLst>
          </p:cNvPr>
          <p:cNvSpPr/>
          <p:nvPr/>
        </p:nvSpPr>
        <p:spPr>
          <a:xfrm>
            <a:off x="2335576" y="3892887"/>
            <a:ext cx="2542874" cy="179822"/>
          </a:xfrm>
          <a:prstGeom prst="rect">
            <a:avLst/>
          </a:prstGeom>
          <a:solidFill>
            <a:srgbClr val="0070C0">
              <a:alpha val="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20">
            <a:extLst>
              <a:ext uri="{FF2B5EF4-FFF2-40B4-BE49-F238E27FC236}">
                <a16:creationId xmlns:a16="http://schemas.microsoft.com/office/drawing/2014/main" id="{F31105E0-15E3-409D-9177-255744AF20F4}"/>
              </a:ext>
            </a:extLst>
          </p:cNvPr>
          <p:cNvSpPr txBox="1"/>
          <p:nvPr/>
        </p:nvSpPr>
        <p:spPr>
          <a:xfrm>
            <a:off x="8539718" y="4872599"/>
            <a:ext cx="604282" cy="246221"/>
          </a:xfrm>
          <a:prstGeom prst="rect">
            <a:avLst/>
          </a:prstGeom>
          <a:noFill/>
        </p:spPr>
        <p:txBody>
          <a:bodyPr wrap="square" rtlCol="0">
            <a:spAutoFit/>
          </a:bodyPr>
          <a:lstStyle/>
          <a:p>
            <a:pPr algn="ctr"/>
            <a:r>
              <a:rPr lang="en-US" altLang="zh-TW" sz="1000" b="1" dirty="0">
                <a:latin typeface="Times New Roman" panose="02020603050405020304" pitchFamily="18" charset="0"/>
                <a:cs typeface="Times New Roman" panose="02020603050405020304" pitchFamily="18" charset="0"/>
              </a:rPr>
              <a:t>39 / 57</a:t>
            </a:r>
            <a:endParaRPr lang="zh-TW" altLang="en-US" sz="1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5841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3082878" y="0"/>
            <a:ext cx="892500" cy="561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研究方法</a:t>
            </a:r>
            <a:endParaRPr lang="zh-TW" altLang="en-US" b="1" dirty="0">
              <a:latin typeface="Microsoft JhengHei" panose="020B0604030504040204" pitchFamily="34" charset="-120"/>
              <a:ea typeface="Microsoft JhengHei" panose="020B0604030504040204" pitchFamily="34" charset="-120"/>
            </a:endParaRP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grpSp>
        <p:nvGrpSpPr>
          <p:cNvPr id="25" name="群組 24">
            <a:extLst>
              <a:ext uri="{FF2B5EF4-FFF2-40B4-BE49-F238E27FC236}">
                <a16:creationId xmlns:a16="http://schemas.microsoft.com/office/drawing/2014/main" id="{D9F66E19-3FF1-47B5-BEC2-306AEA57E168}"/>
              </a:ext>
            </a:extLst>
          </p:cNvPr>
          <p:cNvGrpSpPr/>
          <p:nvPr/>
        </p:nvGrpSpPr>
        <p:grpSpPr>
          <a:xfrm>
            <a:off x="1467724" y="1595311"/>
            <a:ext cx="2688101" cy="2863988"/>
            <a:chOff x="954739" y="1132709"/>
            <a:chExt cx="2830158" cy="3293456"/>
          </a:xfrm>
        </p:grpSpPr>
        <p:sp>
          <p:nvSpPr>
            <p:cNvPr id="11" name="矩形: 圓角 10">
              <a:extLst>
                <a:ext uri="{FF2B5EF4-FFF2-40B4-BE49-F238E27FC236}">
                  <a16:creationId xmlns:a16="http://schemas.microsoft.com/office/drawing/2014/main" id="{C988FE89-9FAE-4DF5-B0B4-5AD62A243E24}"/>
                </a:ext>
              </a:extLst>
            </p:cNvPr>
            <p:cNvSpPr/>
            <p:nvPr/>
          </p:nvSpPr>
          <p:spPr>
            <a:xfrm>
              <a:off x="1551196" y="3966179"/>
              <a:ext cx="1762160" cy="4599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800" b="1" dirty="0">
                  <a:solidFill>
                    <a:srgbClr val="314956"/>
                  </a:solidFill>
                  <a:latin typeface="微軟正黑體" panose="020B0604030504040204" pitchFamily="34" charset="-120"/>
                  <a:ea typeface="微軟正黑體" panose="020B0604030504040204" pitchFamily="34" charset="-120"/>
                </a:rPr>
                <a:t>賣家</a:t>
              </a:r>
            </a:p>
          </p:txBody>
        </p:sp>
        <p:pic>
          <p:nvPicPr>
            <p:cNvPr id="2054" name="Picture 6" descr="戦略・策略のイラスト（男性）">
              <a:extLst>
                <a:ext uri="{FF2B5EF4-FFF2-40B4-BE49-F238E27FC236}">
                  <a16:creationId xmlns:a16="http://schemas.microsoft.com/office/drawing/2014/main" id="{2C0046C8-2504-4A98-BF1D-2457F15944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4739" y="1132709"/>
              <a:ext cx="2830158" cy="266742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群組 23">
            <a:extLst>
              <a:ext uri="{FF2B5EF4-FFF2-40B4-BE49-F238E27FC236}">
                <a16:creationId xmlns:a16="http://schemas.microsoft.com/office/drawing/2014/main" id="{2966B858-7369-457E-BE47-6BE370AD4E3D}"/>
              </a:ext>
            </a:extLst>
          </p:cNvPr>
          <p:cNvGrpSpPr/>
          <p:nvPr/>
        </p:nvGrpSpPr>
        <p:grpSpPr>
          <a:xfrm>
            <a:off x="4926600" y="1694381"/>
            <a:ext cx="3012517" cy="2749795"/>
            <a:chOff x="4755751" y="1238900"/>
            <a:chExt cx="3472875" cy="3187265"/>
          </a:xfrm>
        </p:grpSpPr>
        <p:sp>
          <p:nvSpPr>
            <p:cNvPr id="22" name="矩形: 圓角 21">
              <a:extLst>
                <a:ext uri="{FF2B5EF4-FFF2-40B4-BE49-F238E27FC236}">
                  <a16:creationId xmlns:a16="http://schemas.microsoft.com/office/drawing/2014/main" id="{88C1A1B4-9AB6-4060-B497-C18414D1EC65}"/>
                </a:ext>
              </a:extLst>
            </p:cNvPr>
            <p:cNvSpPr/>
            <p:nvPr/>
          </p:nvSpPr>
          <p:spPr>
            <a:xfrm>
              <a:off x="5105212" y="3966179"/>
              <a:ext cx="1762160" cy="4599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800" b="1" dirty="0">
                  <a:solidFill>
                    <a:srgbClr val="7AB167"/>
                  </a:solidFill>
                  <a:latin typeface="微軟正黑體" panose="020B0604030504040204" pitchFamily="34" charset="-120"/>
                  <a:ea typeface="微軟正黑體" panose="020B0604030504040204" pitchFamily="34" charset="-120"/>
                </a:rPr>
                <a:t>買家</a:t>
              </a:r>
            </a:p>
          </p:txBody>
        </p:sp>
        <p:pic>
          <p:nvPicPr>
            <p:cNvPr id="2056" name="Picture 8" descr="お菓子を選ぶ子供のイラスト（男の子）">
              <a:extLst>
                <a:ext uri="{FF2B5EF4-FFF2-40B4-BE49-F238E27FC236}">
                  <a16:creationId xmlns:a16="http://schemas.microsoft.com/office/drawing/2014/main" id="{FE5C48D6-B14E-47CB-8E5A-7EA1E8CF33B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55751" y="1238900"/>
              <a:ext cx="2561233" cy="256123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白黒のふきだしのイラスト | かわいいフリー素材集 いらすとや">
              <a:extLst>
                <a:ext uri="{FF2B5EF4-FFF2-40B4-BE49-F238E27FC236}">
                  <a16:creationId xmlns:a16="http://schemas.microsoft.com/office/drawing/2014/main" id="{80F78284-394D-4D9E-B6E9-2ACCF915D4A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513370">
              <a:off x="6534037" y="1248657"/>
              <a:ext cx="1655224" cy="1499699"/>
            </a:xfrm>
            <a:prstGeom prst="rect">
              <a:avLst/>
            </a:prstGeom>
            <a:noFill/>
            <a:extLst>
              <a:ext uri="{909E8E84-426E-40DD-AFC4-6F175D3DCCD1}">
                <a14:hiddenFill xmlns:a14="http://schemas.microsoft.com/office/drawing/2010/main">
                  <a:solidFill>
                    <a:srgbClr val="FFFFFF"/>
                  </a:solidFill>
                </a14:hiddenFill>
              </a:ext>
            </a:extLst>
          </p:spPr>
        </p:pic>
        <p:pic>
          <p:nvPicPr>
            <p:cNvPr id="16" name="圖片 15">
              <a:extLst>
                <a:ext uri="{FF2B5EF4-FFF2-40B4-BE49-F238E27FC236}">
                  <a16:creationId xmlns:a16="http://schemas.microsoft.com/office/drawing/2014/main" id="{BE72E54E-6866-4F27-B1CF-4DACDC9A200B}"/>
                </a:ext>
              </a:extLst>
            </p:cNvPr>
            <p:cNvPicPr>
              <a:picLocks noChangeAspect="1"/>
            </p:cNvPicPr>
            <p:nvPr/>
          </p:nvPicPr>
          <p:blipFill>
            <a:blip r:embed="rId9"/>
            <a:stretch>
              <a:fillRect/>
            </a:stretch>
          </p:blipFill>
          <p:spPr>
            <a:xfrm>
              <a:off x="7092475" y="1878610"/>
              <a:ext cx="571580" cy="400106"/>
            </a:xfrm>
            <a:prstGeom prst="rect">
              <a:avLst/>
            </a:prstGeom>
          </p:spPr>
        </p:pic>
        <p:sp>
          <p:nvSpPr>
            <p:cNvPr id="18" name="文字方塊 17">
              <a:extLst>
                <a:ext uri="{FF2B5EF4-FFF2-40B4-BE49-F238E27FC236}">
                  <a16:creationId xmlns:a16="http://schemas.microsoft.com/office/drawing/2014/main" id="{B566EF43-B3DD-4E1D-BECC-FE01A6B3C268}"/>
                </a:ext>
              </a:extLst>
            </p:cNvPr>
            <p:cNvSpPr txBox="1"/>
            <p:nvPr/>
          </p:nvSpPr>
          <p:spPr>
            <a:xfrm>
              <a:off x="6752413" y="1624517"/>
              <a:ext cx="1476213" cy="261609"/>
            </a:xfrm>
            <a:prstGeom prst="rect">
              <a:avLst/>
            </a:prstGeom>
            <a:noFill/>
          </p:spPr>
          <p:txBody>
            <a:bodyPr wrap="square" rtlCol="0">
              <a:spAutoFit/>
            </a:bodyPr>
            <a:lstStyle/>
            <a:p>
              <a:r>
                <a:rPr lang="zh-TW" altLang="en-US" sz="1100" b="1" dirty="0">
                  <a:latin typeface="微軟正黑體" panose="020B0604030504040204" pitchFamily="34" charset="-120"/>
                  <a:ea typeface="微軟正黑體" panose="020B0604030504040204" pitchFamily="34" charset="-120"/>
                </a:rPr>
                <a:t>你可能會喜歡</a:t>
              </a:r>
              <a:r>
                <a:rPr lang="en-US" altLang="zh-TW" sz="1100" b="1" dirty="0">
                  <a:latin typeface="微軟正黑體" panose="020B0604030504040204" pitchFamily="34" charset="-120"/>
                  <a:ea typeface="微軟正黑體" panose="020B0604030504040204" pitchFamily="34" charset="-120"/>
                </a:rPr>
                <a:t>…</a:t>
              </a:r>
              <a:endParaRPr lang="zh-TW" altLang="en-US" sz="1100" b="1" dirty="0">
                <a:latin typeface="微軟正黑體" panose="020B0604030504040204" pitchFamily="34" charset="-120"/>
                <a:ea typeface="微軟正黑體" panose="020B0604030504040204" pitchFamily="34" charset="-120"/>
              </a:endParaRPr>
            </a:p>
          </p:txBody>
        </p:sp>
        <p:sp>
          <p:nvSpPr>
            <p:cNvPr id="19" name="橢圓 18">
              <a:extLst>
                <a:ext uri="{FF2B5EF4-FFF2-40B4-BE49-F238E27FC236}">
                  <a16:creationId xmlns:a16="http://schemas.microsoft.com/office/drawing/2014/main" id="{4A9AFF21-881E-490B-92D0-DA72E58F4569}"/>
                </a:ext>
              </a:extLst>
            </p:cNvPr>
            <p:cNvSpPr/>
            <p:nvPr/>
          </p:nvSpPr>
          <p:spPr>
            <a:xfrm>
              <a:off x="5956753" y="3020613"/>
              <a:ext cx="673300" cy="56071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文字方塊 19">
              <a:extLst>
                <a:ext uri="{FF2B5EF4-FFF2-40B4-BE49-F238E27FC236}">
                  <a16:creationId xmlns:a16="http://schemas.microsoft.com/office/drawing/2014/main" id="{7E70135A-6A33-45F8-98B7-9A26C690C1C5}"/>
                </a:ext>
              </a:extLst>
            </p:cNvPr>
            <p:cNvSpPr txBox="1"/>
            <p:nvPr/>
          </p:nvSpPr>
          <p:spPr>
            <a:xfrm>
              <a:off x="6455840" y="2722280"/>
              <a:ext cx="724619" cy="307777"/>
            </a:xfrm>
            <a:prstGeom prst="rect">
              <a:avLst/>
            </a:prstGeom>
            <a:noFill/>
          </p:spPr>
          <p:txBody>
            <a:bodyPr wrap="square" rtlCol="0">
              <a:spAutoFit/>
            </a:bodyPr>
            <a:lstStyle/>
            <a:p>
              <a:r>
                <a:rPr lang="zh-TW" altLang="en-US" b="1" dirty="0">
                  <a:solidFill>
                    <a:srgbClr val="C00000"/>
                  </a:solidFill>
                  <a:latin typeface="微軟正黑體" panose="020B0604030504040204" pitchFamily="34" charset="-120"/>
                  <a:ea typeface="微軟正黑體" panose="020B0604030504040204" pitchFamily="34" charset="-120"/>
                </a:rPr>
                <a:t>買 </a:t>
              </a:r>
              <a:r>
                <a:rPr lang="en-US" altLang="zh-TW" b="1" dirty="0">
                  <a:solidFill>
                    <a:srgbClr val="C00000"/>
                  </a:solidFill>
                  <a:latin typeface="微軟正黑體" panose="020B0604030504040204" pitchFamily="34" charset="-120"/>
                  <a:ea typeface="微軟正黑體" panose="020B0604030504040204" pitchFamily="34" charset="-120"/>
                </a:rPr>
                <a:t>!</a:t>
              </a:r>
              <a:endParaRPr lang="zh-TW" altLang="en-US" b="1" dirty="0">
                <a:solidFill>
                  <a:srgbClr val="C00000"/>
                </a:solidFill>
                <a:latin typeface="微軟正黑體" panose="020B0604030504040204" pitchFamily="34" charset="-120"/>
                <a:ea typeface="微軟正黑體" panose="020B0604030504040204" pitchFamily="34" charset="-120"/>
              </a:endParaRPr>
            </a:p>
          </p:txBody>
        </p:sp>
      </p:grpSp>
      <p:sp>
        <p:nvSpPr>
          <p:cNvPr id="26" name="矩形: 圓角 25">
            <a:extLst>
              <a:ext uri="{FF2B5EF4-FFF2-40B4-BE49-F238E27FC236}">
                <a16:creationId xmlns:a16="http://schemas.microsoft.com/office/drawing/2014/main" id="{3DB14B12-D0C3-42B8-95C1-7F464A961418}"/>
              </a:ext>
            </a:extLst>
          </p:cNvPr>
          <p:cNvSpPr/>
          <p:nvPr/>
        </p:nvSpPr>
        <p:spPr>
          <a:xfrm>
            <a:off x="2607906" y="1063865"/>
            <a:ext cx="3928188" cy="3646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推薦系統 </a:t>
            </a:r>
            <a:r>
              <a:rPr lang="en-US" altLang="zh-TW" b="1"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Recommendation Systems )</a:t>
            </a:r>
          </a:p>
        </p:txBody>
      </p:sp>
      <p:sp>
        <p:nvSpPr>
          <p:cNvPr id="27" name="左大括弧 26">
            <a:extLst>
              <a:ext uri="{FF2B5EF4-FFF2-40B4-BE49-F238E27FC236}">
                <a16:creationId xmlns:a16="http://schemas.microsoft.com/office/drawing/2014/main" id="{AE773ECA-4AF3-44CD-8BE0-97D8CB99E570}"/>
              </a:ext>
            </a:extLst>
          </p:cNvPr>
          <p:cNvSpPr/>
          <p:nvPr/>
        </p:nvSpPr>
        <p:spPr>
          <a:xfrm rot="5400000">
            <a:off x="4472604" y="-1932261"/>
            <a:ext cx="217450" cy="6960637"/>
          </a:xfrm>
          <a:prstGeom prst="leftBrace">
            <a:avLst/>
          </a:prstGeom>
          <a:ln w="19050">
            <a:solidFill>
              <a:srgbClr val="BCBCB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41" name="矩形 40">
            <a:extLst>
              <a:ext uri="{FF2B5EF4-FFF2-40B4-BE49-F238E27FC236}">
                <a16:creationId xmlns:a16="http://schemas.microsoft.com/office/drawing/2014/main" id="{876E27FD-8841-4AD4-80F9-37DD002AEA8D}"/>
              </a:ext>
            </a:extLst>
          </p:cNvPr>
          <p:cNvSpPr/>
          <p:nvPr/>
        </p:nvSpPr>
        <p:spPr>
          <a:xfrm>
            <a:off x="723015" y="1018146"/>
            <a:ext cx="1005403" cy="45719"/>
          </a:xfrm>
          <a:prstGeom prst="rect">
            <a:avLst/>
          </a:prstGeom>
          <a:solidFill>
            <a:schemeClr val="tx2">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0" name="文字方塊 39">
            <a:extLst>
              <a:ext uri="{FF2B5EF4-FFF2-40B4-BE49-F238E27FC236}">
                <a16:creationId xmlns:a16="http://schemas.microsoft.com/office/drawing/2014/main" id="{45EFA9DB-5A92-4844-9539-74DA7DAFC5FC}"/>
              </a:ext>
            </a:extLst>
          </p:cNvPr>
          <p:cNvSpPr txBox="1"/>
          <p:nvPr/>
        </p:nvSpPr>
        <p:spPr>
          <a:xfrm>
            <a:off x="723015" y="786809"/>
            <a:ext cx="1005403" cy="338554"/>
          </a:xfrm>
          <a:prstGeom prst="rect">
            <a:avLst/>
          </a:prstGeom>
          <a:noFill/>
        </p:spPr>
        <p:txBody>
          <a:bodyPr wrap="none" rtlCol="0">
            <a:spAutoFit/>
          </a:bodyPr>
          <a:lstStyle/>
          <a:p>
            <a:r>
              <a:rPr kumimoji="1" lang="zh-TW" altLang="en-US" sz="1600" b="1" dirty="0">
                <a:latin typeface="Arial" panose="020B0604020202020204" pitchFamily="34" charset="0"/>
                <a:cs typeface="Arial" panose="020B0604020202020204" pitchFamily="34" charset="0"/>
              </a:rPr>
              <a:t>研究背景</a:t>
            </a:r>
          </a:p>
        </p:txBody>
      </p:sp>
      <p:sp>
        <p:nvSpPr>
          <p:cNvPr id="28" name="文字方塊 27">
            <a:extLst>
              <a:ext uri="{FF2B5EF4-FFF2-40B4-BE49-F238E27FC236}">
                <a16:creationId xmlns:a16="http://schemas.microsoft.com/office/drawing/2014/main" id="{211DEE2B-F604-49B3-B30C-3FB4DC9F7665}"/>
              </a:ext>
            </a:extLst>
          </p:cNvPr>
          <p:cNvSpPr txBox="1"/>
          <p:nvPr/>
        </p:nvSpPr>
        <p:spPr>
          <a:xfrm>
            <a:off x="8539718" y="4872599"/>
            <a:ext cx="604282" cy="246221"/>
          </a:xfrm>
          <a:prstGeom prst="rect">
            <a:avLst/>
          </a:prstGeom>
          <a:noFill/>
        </p:spPr>
        <p:txBody>
          <a:bodyPr wrap="square" rtlCol="0">
            <a:spAutoFit/>
          </a:bodyPr>
          <a:lstStyle/>
          <a:p>
            <a:pPr algn="ctr"/>
            <a:r>
              <a:rPr lang="en-US" altLang="zh-TW" sz="1000" b="1" dirty="0">
                <a:latin typeface="Times New Roman" panose="02020603050405020304" pitchFamily="18" charset="0"/>
                <a:cs typeface="Times New Roman" panose="02020603050405020304" pitchFamily="18" charset="0"/>
              </a:rPr>
              <a:t>4 / 57</a:t>
            </a:r>
            <a:endParaRPr lang="zh-TW" altLang="en-US" sz="10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33" name="Google Shape;1616;p32">
            <a:extLst>
              <a:ext uri="{FF2B5EF4-FFF2-40B4-BE49-F238E27FC236}">
                <a16:creationId xmlns:a16="http://schemas.microsoft.com/office/drawing/2014/main" id="{838A30D5-0C87-4A99-9295-11014EA7DA2C}"/>
              </a:ext>
            </a:extLst>
          </p:cNvPr>
          <p:cNvSpPr/>
          <p:nvPr/>
        </p:nvSpPr>
        <p:spPr>
          <a:xfrm>
            <a:off x="6834043" y="0"/>
            <a:ext cx="892500" cy="561300"/>
          </a:xfrm>
          <a:prstGeom prst="rect">
            <a:avLst/>
          </a:prstGeom>
          <a:solidFill>
            <a:srgbClr val="C00000">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研究方法</a:t>
            </a: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文獻探討</a:t>
            </a: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實驗結果</a:t>
            </a: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實驗設計</a:t>
            </a: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3" name="文字方塊 2">
            <a:extLst>
              <a:ext uri="{FF2B5EF4-FFF2-40B4-BE49-F238E27FC236}">
                <a16:creationId xmlns:a16="http://schemas.microsoft.com/office/drawing/2014/main" id="{F3C42C6F-98AE-B5D0-CFC3-93F1544D2056}"/>
              </a:ext>
            </a:extLst>
          </p:cNvPr>
          <p:cNvSpPr txBox="1"/>
          <p:nvPr/>
        </p:nvSpPr>
        <p:spPr>
          <a:xfrm>
            <a:off x="607925" y="647368"/>
            <a:ext cx="2474953" cy="376642"/>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rPr>
              <a:t>5.1 </a:t>
            </a:r>
            <a:r>
              <a:rPr lang="zh-TW" altLang="en-US" b="1" dirty="0">
                <a:latin typeface="Times New Roman" panose="02020603050405020304" pitchFamily="18" charset="0"/>
                <a:ea typeface="Microsoft JhengHei" panose="020B0604030504040204" pitchFamily="34" charset="-120"/>
                <a:cs typeface="Times New Roman" panose="02020603050405020304" pitchFamily="18" charset="0"/>
              </a:rPr>
              <a:t>與 </a:t>
            </a:r>
            <a:r>
              <a:rPr lang="en-US" altLang="zh-TW" b="1" dirty="0">
                <a:latin typeface="Times New Roman" panose="02020603050405020304" pitchFamily="18" charset="0"/>
                <a:ea typeface="Microsoft JhengHei" panose="020B0604030504040204" pitchFamily="34" charset="-120"/>
                <a:cs typeface="Times New Roman" panose="02020603050405020304" pitchFamily="18" charset="0"/>
              </a:rPr>
              <a:t>Baselines </a:t>
            </a:r>
            <a:r>
              <a:rPr lang="zh-TW" altLang="en-US" b="1" dirty="0">
                <a:latin typeface="Times New Roman" panose="02020603050405020304" pitchFamily="18" charset="0"/>
                <a:ea typeface="Microsoft JhengHei" panose="020B0604030504040204" pitchFamily="34" charset="-120"/>
                <a:cs typeface="Times New Roman" panose="02020603050405020304" pitchFamily="18" charset="0"/>
              </a:rPr>
              <a:t>進行比較</a:t>
            </a:r>
            <a:endPar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endParaRPr>
          </a:p>
        </p:txBody>
      </p:sp>
      <p:graphicFrame>
        <p:nvGraphicFramePr>
          <p:cNvPr id="16" name="表格 15">
            <a:extLst>
              <a:ext uri="{FF2B5EF4-FFF2-40B4-BE49-F238E27FC236}">
                <a16:creationId xmlns:a16="http://schemas.microsoft.com/office/drawing/2014/main" id="{A16EAA7B-0036-4BCA-86B2-2D5520EA8240}"/>
              </a:ext>
            </a:extLst>
          </p:cNvPr>
          <p:cNvGraphicFramePr>
            <a:graphicFrameLocks noGrp="1"/>
          </p:cNvGraphicFramePr>
          <p:nvPr/>
        </p:nvGraphicFramePr>
        <p:xfrm>
          <a:off x="758374" y="1608785"/>
          <a:ext cx="7486055" cy="2885954"/>
        </p:xfrm>
        <a:graphic>
          <a:graphicData uri="http://schemas.openxmlformats.org/drawingml/2006/table">
            <a:tbl>
              <a:tblPr/>
              <a:tblGrid>
                <a:gridCol w="778195">
                  <a:extLst>
                    <a:ext uri="{9D8B030D-6E8A-4147-A177-3AD203B41FA5}">
                      <a16:colId xmlns:a16="http://schemas.microsoft.com/office/drawing/2014/main" val="425010878"/>
                    </a:ext>
                  </a:extLst>
                </a:gridCol>
                <a:gridCol w="670786">
                  <a:extLst>
                    <a:ext uri="{9D8B030D-6E8A-4147-A177-3AD203B41FA5}">
                      <a16:colId xmlns:a16="http://schemas.microsoft.com/office/drawing/2014/main" val="1197077786"/>
                    </a:ext>
                  </a:extLst>
                </a:gridCol>
                <a:gridCol w="670786">
                  <a:extLst>
                    <a:ext uri="{9D8B030D-6E8A-4147-A177-3AD203B41FA5}">
                      <a16:colId xmlns:a16="http://schemas.microsoft.com/office/drawing/2014/main" val="861104371"/>
                    </a:ext>
                  </a:extLst>
                </a:gridCol>
                <a:gridCol w="670786">
                  <a:extLst>
                    <a:ext uri="{9D8B030D-6E8A-4147-A177-3AD203B41FA5}">
                      <a16:colId xmlns:a16="http://schemas.microsoft.com/office/drawing/2014/main" val="3344137658"/>
                    </a:ext>
                  </a:extLst>
                </a:gridCol>
                <a:gridCol w="670786">
                  <a:extLst>
                    <a:ext uri="{9D8B030D-6E8A-4147-A177-3AD203B41FA5}">
                      <a16:colId xmlns:a16="http://schemas.microsoft.com/office/drawing/2014/main" val="245883994"/>
                    </a:ext>
                  </a:extLst>
                </a:gridCol>
                <a:gridCol w="670786">
                  <a:extLst>
                    <a:ext uri="{9D8B030D-6E8A-4147-A177-3AD203B41FA5}">
                      <a16:colId xmlns:a16="http://schemas.microsoft.com/office/drawing/2014/main" val="2482211636"/>
                    </a:ext>
                  </a:extLst>
                </a:gridCol>
                <a:gridCol w="670786">
                  <a:extLst>
                    <a:ext uri="{9D8B030D-6E8A-4147-A177-3AD203B41FA5}">
                      <a16:colId xmlns:a16="http://schemas.microsoft.com/office/drawing/2014/main" val="2474830813"/>
                    </a:ext>
                  </a:extLst>
                </a:gridCol>
                <a:gridCol w="670786">
                  <a:extLst>
                    <a:ext uri="{9D8B030D-6E8A-4147-A177-3AD203B41FA5}">
                      <a16:colId xmlns:a16="http://schemas.microsoft.com/office/drawing/2014/main" val="132813143"/>
                    </a:ext>
                  </a:extLst>
                </a:gridCol>
                <a:gridCol w="670786">
                  <a:extLst>
                    <a:ext uri="{9D8B030D-6E8A-4147-A177-3AD203B41FA5}">
                      <a16:colId xmlns:a16="http://schemas.microsoft.com/office/drawing/2014/main" val="2121449244"/>
                    </a:ext>
                  </a:extLst>
                </a:gridCol>
                <a:gridCol w="670786">
                  <a:extLst>
                    <a:ext uri="{9D8B030D-6E8A-4147-A177-3AD203B41FA5}">
                      <a16:colId xmlns:a16="http://schemas.microsoft.com/office/drawing/2014/main" val="3741334374"/>
                    </a:ext>
                  </a:extLst>
                </a:gridCol>
                <a:gridCol w="670786">
                  <a:extLst>
                    <a:ext uri="{9D8B030D-6E8A-4147-A177-3AD203B41FA5}">
                      <a16:colId xmlns:a16="http://schemas.microsoft.com/office/drawing/2014/main" val="342699068"/>
                    </a:ext>
                  </a:extLst>
                </a:gridCol>
              </a:tblGrid>
              <a:tr h="418356">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Baseline</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F1-score</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@5</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F1-score</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@10</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F1-score</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@30</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u="none" strike="noStrike" dirty="0">
                          <a:effectLst/>
                          <a:latin typeface="Times New Roman" panose="02020603050405020304" pitchFamily="18" charset="0"/>
                          <a:cs typeface="Times New Roman" panose="02020603050405020304" pitchFamily="18" charset="0"/>
                        </a:rPr>
                        <a:t>F1-score</a:t>
                      </a:r>
                      <a:r>
                        <a:rPr lang="zh-TW" altLang="en-US" sz="1200" u="none" strike="noStrike" dirty="0">
                          <a:effectLst/>
                          <a:latin typeface="Times New Roman" panose="02020603050405020304" pitchFamily="18" charset="0"/>
                          <a:cs typeface="Times New Roman" panose="02020603050405020304" pitchFamily="18" charset="0"/>
                        </a:rPr>
                        <a:t> </a:t>
                      </a:r>
                      <a:r>
                        <a:rPr lang="en-US" altLang="zh-TW" sz="1200" u="none" strike="noStrike" dirty="0">
                          <a:effectLst/>
                          <a:latin typeface="Times New Roman" panose="02020603050405020304" pitchFamily="18" charset="0"/>
                          <a:cs typeface="Times New Roman" panose="02020603050405020304" pitchFamily="18" charset="0"/>
                        </a:rPr>
                        <a:t>@50</a:t>
                      </a:r>
                      <a:endPar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F1-score</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@65</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NDCG</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@5</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NDCG</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@10</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NDCG</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@30</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u="none" strike="noStrike" dirty="0">
                          <a:effectLst/>
                          <a:latin typeface="Times New Roman" panose="02020603050405020304" pitchFamily="18" charset="0"/>
                          <a:cs typeface="Times New Roman" panose="02020603050405020304" pitchFamily="18" charset="0"/>
                        </a:rPr>
                        <a:t>NDCG</a:t>
                      </a:r>
                      <a:r>
                        <a:rPr lang="zh-TW" altLang="en-US" sz="1200" u="none" strike="noStrike" dirty="0">
                          <a:effectLst/>
                          <a:latin typeface="Times New Roman" panose="02020603050405020304" pitchFamily="18" charset="0"/>
                          <a:cs typeface="Times New Roman" panose="02020603050405020304" pitchFamily="18" charset="0"/>
                        </a:rPr>
                        <a:t> </a:t>
                      </a:r>
                      <a:r>
                        <a:rPr lang="en-US" altLang="zh-TW" sz="1200" u="none" strike="noStrike" dirty="0">
                          <a:effectLst/>
                          <a:latin typeface="Times New Roman" panose="02020603050405020304" pitchFamily="18" charset="0"/>
                          <a:cs typeface="Times New Roman" panose="02020603050405020304" pitchFamily="18" charset="0"/>
                        </a:rPr>
                        <a:t>@50</a:t>
                      </a:r>
                      <a:endPar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NDCG</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@65</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67281495"/>
                  </a:ext>
                </a:extLst>
              </a:tr>
              <a:tr h="322254">
                <a:tc>
                  <a:txBody>
                    <a:bodyPr/>
                    <a:lstStyle/>
                    <a:p>
                      <a:pPr algn="ctr" fontAlgn="ctr"/>
                      <a:r>
                        <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TIFUKNN</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0.1759</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0.1829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0.1503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0.1241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0.1087</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0.2184</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0.2646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0.3341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0.3634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0.3758</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6390813"/>
                  </a:ext>
                </a:extLst>
              </a:tr>
              <a:tr h="322254">
                <a:tc>
                  <a:txBody>
                    <a:bodyPr/>
                    <a:lstStyle/>
                    <a:p>
                      <a:pPr algn="ctr" fontAlgn="ctr"/>
                      <a:r>
                        <a:rPr lang="en-US" altLang="zh-TW" sz="1050" u="none" strike="noStrike" dirty="0">
                          <a:effectLst/>
                          <a:latin typeface="Times New Roman" panose="02020603050405020304" pitchFamily="18" charset="0"/>
                          <a:cs typeface="Times New Roman" panose="02020603050405020304" pitchFamily="18" charset="0"/>
                        </a:rPr>
                        <a:t>P-</a:t>
                      </a:r>
                      <a:r>
                        <a:rPr lang="en-US" sz="1050" u="none" strike="noStrike" dirty="0" err="1">
                          <a:effectLst/>
                          <a:latin typeface="Times New Roman" panose="02020603050405020304" pitchFamily="18" charset="0"/>
                          <a:cs typeface="Times New Roman" panose="02020603050405020304" pitchFamily="18" charset="0"/>
                        </a:rPr>
                        <a:t>TopFreq</a:t>
                      </a:r>
                      <a:endParaRPr lang="en-US" sz="1050" u="none" strike="noStrike" dirty="0">
                        <a:effectLst/>
                        <a:latin typeface="Times New Roman" panose="02020603050405020304" pitchFamily="18" charset="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0.1924</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0.1989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0.1550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0.1230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0.1060</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0.2385</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0.2885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0.3521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0.3766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0.3863</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66079551"/>
                  </a:ext>
                </a:extLst>
              </a:tr>
              <a:tr h="322254">
                <a:tc>
                  <a:txBody>
                    <a:bodyPr/>
                    <a:lstStyle/>
                    <a:p>
                      <a:pPr algn="ctr" fontAlgn="ctr"/>
                      <a:r>
                        <a:rPr lang="en-US" sz="1050" u="none" strike="noStrike" dirty="0">
                          <a:effectLst/>
                          <a:latin typeface="Times New Roman" panose="02020603050405020304" pitchFamily="18" charset="0"/>
                          <a:cs typeface="Times New Roman" panose="02020603050405020304" pitchFamily="18" charset="0"/>
                        </a:rPr>
                        <a:t>DREAM</a:t>
                      </a: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0.0842</a:t>
                      </a:r>
                    </a:p>
                  </a:txBody>
                  <a:tcPr marL="5606" marR="5606" marT="5606"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0.0789</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0.0581</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0.0474</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0.0420</a:t>
                      </a:r>
                    </a:p>
                  </a:txBody>
                  <a:tcPr marL="5606" marR="5606" marT="5606"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0.0841</a:t>
                      </a:r>
                    </a:p>
                  </a:txBody>
                  <a:tcPr marL="5606" marR="5606" marT="5606"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0.0893</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0.0949</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0.0971</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0.0982</a:t>
                      </a:r>
                    </a:p>
                  </a:txBody>
                  <a:tcPr marL="5606" marR="5606" marT="5606"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88829569"/>
                  </a:ext>
                </a:extLst>
              </a:tr>
              <a:tr h="322254">
                <a:tc>
                  <a:txBody>
                    <a:bodyPr/>
                    <a:lstStyle/>
                    <a:p>
                      <a:pPr algn="ctr" fontAlgn="ctr"/>
                      <a:r>
                        <a:rPr lang="en-US" sz="1050" u="none" strike="noStrike" dirty="0">
                          <a:effectLst/>
                          <a:latin typeface="Times New Roman" panose="02020603050405020304" pitchFamily="18" charset="0"/>
                          <a:cs typeface="Times New Roman" panose="02020603050405020304" pitchFamily="18" charset="0"/>
                        </a:rPr>
                        <a:t>CLEA</a:t>
                      </a: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0.1313</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0.1168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0.0849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0.0701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0.0619</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0.1766</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0.1957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0.2276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0.2452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0.2537</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08856358"/>
                  </a:ext>
                </a:extLst>
              </a:tr>
              <a:tr h="322254">
                <a:tc>
                  <a:txBody>
                    <a:bodyPr/>
                    <a:lstStyle/>
                    <a:p>
                      <a:pPr algn="ctr" fontAlgn="ctr"/>
                      <a:r>
                        <a:rPr lang="en-US" sz="1050" u="none" strike="noStrike" dirty="0">
                          <a:effectLst/>
                          <a:latin typeface="Times New Roman" panose="02020603050405020304" pitchFamily="18" charset="0"/>
                          <a:cs typeface="Times New Roman" panose="02020603050405020304" pitchFamily="18" charset="0"/>
                        </a:rPr>
                        <a:t>Beacon</a:t>
                      </a: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0.0819</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0.0770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0.0588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0.0490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0.0443</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0.1516</a:t>
                      </a:r>
                      <a:endPar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0.1349</a:t>
                      </a:r>
                      <a:endPar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0.1427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0.1548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0.1621</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53044209"/>
                  </a:ext>
                </a:extLst>
              </a:tr>
              <a:tr h="322254">
                <a:tc>
                  <a:txBody>
                    <a:bodyPr/>
                    <a:lstStyle/>
                    <a:p>
                      <a:pPr algn="ctr" fontAlgn="ctr"/>
                      <a:r>
                        <a:rPr lang="en-US" sz="1050" u="none" strike="noStrike" dirty="0">
                          <a:effectLst/>
                          <a:latin typeface="Times New Roman" panose="02020603050405020304" pitchFamily="18" charset="0"/>
                          <a:cs typeface="Times New Roman" panose="02020603050405020304" pitchFamily="18" charset="0"/>
                        </a:rPr>
                        <a:t>SHAN</a:t>
                      </a: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0.0822</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0.0784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0.0581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0.0492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0.0442</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0.1035</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0.1198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0.1430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0.1569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0.1641</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98542985"/>
                  </a:ext>
                </a:extLst>
              </a:tr>
              <a:tr h="322254">
                <a:tc>
                  <a:txBody>
                    <a:bodyPr/>
                    <a:lstStyle/>
                    <a:p>
                      <a:pPr algn="ctr" fontAlgn="ctr"/>
                      <a:r>
                        <a:rPr lang="en-US" altLang="zh-TW" sz="1050" b="0" u="none" strike="noStrike" dirty="0">
                          <a:effectLst/>
                          <a:latin typeface="Times New Roman" panose="02020603050405020304" pitchFamily="18" charset="0"/>
                          <a:cs typeface="Times New Roman" panose="02020603050405020304" pitchFamily="18" charset="0"/>
                        </a:rPr>
                        <a:t>Sets2Sets</a:t>
                      </a: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0.0806</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0.0878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0.0752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0.0613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0.0554</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0.0958</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0.1231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0.1648</a:t>
                      </a:r>
                      <a:endParaRPr lang="en-US" altLang="zh-TW" sz="1200" b="0" i="0" u="none" strike="noStrike" dirty="0">
                        <a:solidFill>
                          <a:srgbClr val="000000"/>
                        </a:solidFill>
                        <a:effectLst/>
                        <a:latin typeface="Times New Roman" panose="02020603050405020304" pitchFamily="18" charset="0"/>
                        <a:ea typeface="+mn-ea"/>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0.1805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0.1892</a:t>
                      </a:r>
                      <a:endParaRPr lang="en-US" altLang="zh-TW" sz="1200" b="0" i="0" u="none" strike="noStrike" dirty="0">
                        <a:solidFill>
                          <a:srgbClr val="000000"/>
                        </a:solidFill>
                        <a:effectLst/>
                        <a:latin typeface="Times New Roman" panose="02020603050405020304" pitchFamily="18" charset="0"/>
                        <a:ea typeface="+mn-ea"/>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89587119"/>
                  </a:ext>
                </a:extLst>
              </a:tr>
              <a:tr h="211820">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050" b="1" u="none" strike="noStrike" dirty="0">
                          <a:effectLst/>
                          <a:latin typeface="Times New Roman" panose="02020603050405020304" pitchFamily="18" charset="0"/>
                          <a:cs typeface="Times New Roman" panose="02020603050405020304" pitchFamily="18" charset="0"/>
                        </a:rPr>
                        <a:t>PIFTA4Rec</a:t>
                      </a:r>
                      <a:endParaRPr lang="en-US" sz="105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0.2191</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0.2246</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0.1703</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0.1343</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0.1156</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0.3216</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0.3105</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0.3419</a:t>
                      </a:r>
                      <a:endParaRPr lang="en-US" altLang="zh-TW" sz="1200" b="0" i="0" u="sng"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0.3682</a:t>
                      </a:r>
                      <a:endParaRPr lang="en-US" altLang="zh-TW" sz="1200" b="0" i="0" u="sng"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0.3800</a:t>
                      </a:r>
                      <a:endParaRPr lang="en-US" altLang="zh-TW" sz="1200" b="0" i="0" u="sng"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25473974"/>
                  </a:ext>
                </a:extLst>
              </a:tr>
            </a:tbl>
          </a:graphicData>
        </a:graphic>
      </p:graphicFrame>
      <p:sp>
        <p:nvSpPr>
          <p:cNvPr id="17" name="文字方塊 16">
            <a:extLst>
              <a:ext uri="{FF2B5EF4-FFF2-40B4-BE49-F238E27FC236}">
                <a16:creationId xmlns:a16="http://schemas.microsoft.com/office/drawing/2014/main" id="{FF471EAD-E459-4C5B-9392-2C8E38F474F3}"/>
              </a:ext>
            </a:extLst>
          </p:cNvPr>
          <p:cNvSpPr txBox="1"/>
          <p:nvPr/>
        </p:nvSpPr>
        <p:spPr>
          <a:xfrm>
            <a:off x="1898247" y="1208868"/>
            <a:ext cx="5347505" cy="276999"/>
          </a:xfrm>
          <a:prstGeom prst="rect">
            <a:avLst/>
          </a:prstGeom>
          <a:noFill/>
        </p:spPr>
        <p:txBody>
          <a:bodyPr wrap="square">
            <a:spAutoFit/>
          </a:bodyPr>
          <a:lstStyle/>
          <a:p>
            <a:pPr algn="ctr"/>
            <a:r>
              <a:rPr lang="en-US" altLang="zh-TW" sz="1200" b="1" dirty="0">
                <a:latin typeface="Times New Roman" panose="02020603050405020304" pitchFamily="18" charset="0"/>
                <a:ea typeface="Microsoft JhengHei" panose="020B0604030504040204" pitchFamily="34" charset="-120"/>
                <a:cs typeface="Times New Roman" panose="02020603050405020304" pitchFamily="18" charset="0"/>
              </a:rPr>
              <a:t>Table</a:t>
            </a:r>
            <a:r>
              <a:rPr lang="zh-TW" altLang="en-US" sz="1200" b="1" dirty="0">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200" b="1" dirty="0">
                <a:latin typeface="Times New Roman" panose="02020603050405020304" pitchFamily="18" charset="0"/>
                <a:ea typeface="Microsoft JhengHei" panose="020B0604030504040204" pitchFamily="34" charset="-120"/>
                <a:cs typeface="Times New Roman" panose="02020603050405020304" pitchFamily="18" charset="0"/>
              </a:rPr>
              <a:t>6</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 PIFTA4Rec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與其他基線在 </a:t>
            </a:r>
            <a:r>
              <a:rPr lang="en-US" altLang="zh-TW" sz="1200" dirty="0" err="1">
                <a:highlight>
                  <a:srgbClr val="FFFF00"/>
                </a:highlight>
                <a:latin typeface="Times New Roman" panose="02020603050405020304" pitchFamily="18" charset="0"/>
                <a:ea typeface="Microsoft JhengHei" panose="020B0604030504040204" pitchFamily="34" charset="-120"/>
                <a:cs typeface="Times New Roman" panose="02020603050405020304" pitchFamily="18" charset="0"/>
              </a:rPr>
              <a:t>Dunnhumby</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資料集上之效能比較</a:t>
            </a:r>
          </a:p>
        </p:txBody>
      </p:sp>
      <p:sp>
        <p:nvSpPr>
          <p:cNvPr id="20" name="矩形: 圓角 19">
            <a:extLst>
              <a:ext uri="{FF2B5EF4-FFF2-40B4-BE49-F238E27FC236}">
                <a16:creationId xmlns:a16="http://schemas.microsoft.com/office/drawing/2014/main" id="{AA4A4F19-AB70-4DB8-8235-759493A6A7AF}"/>
              </a:ext>
            </a:extLst>
          </p:cNvPr>
          <p:cNvSpPr/>
          <p:nvPr/>
        </p:nvSpPr>
        <p:spPr>
          <a:xfrm>
            <a:off x="607925" y="2700912"/>
            <a:ext cx="7777701" cy="1522559"/>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EDE606C3-281C-423A-A5CF-BA08DE9245B6}"/>
              </a:ext>
            </a:extLst>
          </p:cNvPr>
          <p:cNvSpPr/>
          <p:nvPr/>
        </p:nvSpPr>
        <p:spPr>
          <a:xfrm>
            <a:off x="1544774" y="3072858"/>
            <a:ext cx="6629741" cy="177118"/>
          </a:xfrm>
          <a:prstGeom prst="rect">
            <a:avLst/>
          </a:prstGeom>
          <a:solidFill>
            <a:srgbClr val="0070C0">
              <a:alpha val="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19F7895D-E108-489C-B68F-505A79800E22}"/>
              </a:ext>
            </a:extLst>
          </p:cNvPr>
          <p:cNvSpPr/>
          <p:nvPr/>
        </p:nvSpPr>
        <p:spPr>
          <a:xfrm>
            <a:off x="1614688" y="4043666"/>
            <a:ext cx="6629741" cy="177118"/>
          </a:xfrm>
          <a:prstGeom prst="rect">
            <a:avLst/>
          </a:prstGeom>
          <a:solidFill>
            <a:srgbClr val="0070C0">
              <a:alpha val="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文字方塊 18">
            <a:extLst>
              <a:ext uri="{FF2B5EF4-FFF2-40B4-BE49-F238E27FC236}">
                <a16:creationId xmlns:a16="http://schemas.microsoft.com/office/drawing/2014/main" id="{FFD12D06-3FDE-43C7-A1E7-EAB097730B33}"/>
              </a:ext>
            </a:extLst>
          </p:cNvPr>
          <p:cNvSpPr txBox="1"/>
          <p:nvPr/>
        </p:nvSpPr>
        <p:spPr>
          <a:xfrm>
            <a:off x="8539718" y="4872599"/>
            <a:ext cx="604282" cy="246221"/>
          </a:xfrm>
          <a:prstGeom prst="rect">
            <a:avLst/>
          </a:prstGeom>
          <a:noFill/>
        </p:spPr>
        <p:txBody>
          <a:bodyPr wrap="square" rtlCol="0">
            <a:spAutoFit/>
          </a:bodyPr>
          <a:lstStyle/>
          <a:p>
            <a:pPr algn="ctr"/>
            <a:r>
              <a:rPr lang="en-US" altLang="zh-TW" sz="1000" b="1" dirty="0">
                <a:latin typeface="Times New Roman" panose="02020603050405020304" pitchFamily="18" charset="0"/>
                <a:cs typeface="Times New Roman" panose="02020603050405020304" pitchFamily="18" charset="0"/>
              </a:rPr>
              <a:t>40 / 57</a:t>
            </a:r>
            <a:endParaRPr lang="zh-TW" altLang="en-US" sz="1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725275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33" name="Google Shape;1616;p32">
            <a:extLst>
              <a:ext uri="{FF2B5EF4-FFF2-40B4-BE49-F238E27FC236}">
                <a16:creationId xmlns:a16="http://schemas.microsoft.com/office/drawing/2014/main" id="{838A30D5-0C87-4A99-9295-11014EA7DA2C}"/>
              </a:ext>
            </a:extLst>
          </p:cNvPr>
          <p:cNvSpPr/>
          <p:nvPr/>
        </p:nvSpPr>
        <p:spPr>
          <a:xfrm>
            <a:off x="6834043" y="0"/>
            <a:ext cx="892500" cy="561300"/>
          </a:xfrm>
          <a:prstGeom prst="rect">
            <a:avLst/>
          </a:prstGeom>
          <a:solidFill>
            <a:srgbClr val="C00000">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研究方法</a:t>
            </a: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文獻探討</a:t>
            </a: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實驗結果</a:t>
            </a: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實驗設計</a:t>
            </a: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3" name="文字方塊 2">
            <a:extLst>
              <a:ext uri="{FF2B5EF4-FFF2-40B4-BE49-F238E27FC236}">
                <a16:creationId xmlns:a16="http://schemas.microsoft.com/office/drawing/2014/main" id="{F3C42C6F-98AE-B5D0-CFC3-93F1544D2056}"/>
              </a:ext>
            </a:extLst>
          </p:cNvPr>
          <p:cNvSpPr txBox="1"/>
          <p:nvPr/>
        </p:nvSpPr>
        <p:spPr>
          <a:xfrm>
            <a:off x="607925" y="647368"/>
            <a:ext cx="2474953" cy="376642"/>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rPr>
              <a:t>5.1 </a:t>
            </a:r>
            <a:r>
              <a:rPr lang="zh-TW" altLang="en-US" b="1" dirty="0">
                <a:latin typeface="Times New Roman" panose="02020603050405020304" pitchFamily="18" charset="0"/>
                <a:ea typeface="Microsoft JhengHei" panose="020B0604030504040204" pitchFamily="34" charset="-120"/>
                <a:cs typeface="Times New Roman" panose="02020603050405020304" pitchFamily="18" charset="0"/>
              </a:rPr>
              <a:t>與 </a:t>
            </a:r>
            <a:r>
              <a:rPr lang="en-US" altLang="zh-TW" b="1" dirty="0">
                <a:latin typeface="Times New Roman" panose="02020603050405020304" pitchFamily="18" charset="0"/>
                <a:ea typeface="Microsoft JhengHei" panose="020B0604030504040204" pitchFamily="34" charset="-120"/>
                <a:cs typeface="Times New Roman" panose="02020603050405020304" pitchFamily="18" charset="0"/>
              </a:rPr>
              <a:t>Baselines </a:t>
            </a:r>
            <a:r>
              <a:rPr lang="zh-TW" altLang="en-US" b="1" dirty="0">
                <a:latin typeface="Times New Roman" panose="02020603050405020304" pitchFamily="18" charset="0"/>
                <a:ea typeface="Microsoft JhengHei" panose="020B0604030504040204" pitchFamily="34" charset="-120"/>
                <a:cs typeface="Times New Roman" panose="02020603050405020304" pitchFamily="18" charset="0"/>
              </a:rPr>
              <a:t>進行比較</a:t>
            </a:r>
            <a:endPar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endParaRPr>
          </a:p>
        </p:txBody>
      </p:sp>
      <p:graphicFrame>
        <p:nvGraphicFramePr>
          <p:cNvPr id="36" name="表格 35">
            <a:extLst>
              <a:ext uri="{FF2B5EF4-FFF2-40B4-BE49-F238E27FC236}">
                <a16:creationId xmlns:a16="http://schemas.microsoft.com/office/drawing/2014/main" id="{1494B997-7E9A-4002-81F1-E33FC8B990BB}"/>
              </a:ext>
            </a:extLst>
          </p:cNvPr>
          <p:cNvGraphicFramePr>
            <a:graphicFrameLocks noGrp="1"/>
          </p:cNvGraphicFramePr>
          <p:nvPr/>
        </p:nvGraphicFramePr>
        <p:xfrm>
          <a:off x="831523" y="1604372"/>
          <a:ext cx="7486047" cy="2798751"/>
        </p:xfrm>
        <a:graphic>
          <a:graphicData uri="http://schemas.openxmlformats.org/drawingml/2006/table">
            <a:tbl>
              <a:tblPr/>
              <a:tblGrid>
                <a:gridCol w="761607">
                  <a:extLst>
                    <a:ext uri="{9D8B030D-6E8A-4147-A177-3AD203B41FA5}">
                      <a16:colId xmlns:a16="http://schemas.microsoft.com/office/drawing/2014/main" val="425010878"/>
                    </a:ext>
                  </a:extLst>
                </a:gridCol>
                <a:gridCol w="672444">
                  <a:extLst>
                    <a:ext uri="{9D8B030D-6E8A-4147-A177-3AD203B41FA5}">
                      <a16:colId xmlns:a16="http://schemas.microsoft.com/office/drawing/2014/main" val="1197077786"/>
                    </a:ext>
                  </a:extLst>
                </a:gridCol>
                <a:gridCol w="672444">
                  <a:extLst>
                    <a:ext uri="{9D8B030D-6E8A-4147-A177-3AD203B41FA5}">
                      <a16:colId xmlns:a16="http://schemas.microsoft.com/office/drawing/2014/main" val="861104371"/>
                    </a:ext>
                  </a:extLst>
                </a:gridCol>
                <a:gridCol w="672444">
                  <a:extLst>
                    <a:ext uri="{9D8B030D-6E8A-4147-A177-3AD203B41FA5}">
                      <a16:colId xmlns:a16="http://schemas.microsoft.com/office/drawing/2014/main" val="3344137658"/>
                    </a:ext>
                  </a:extLst>
                </a:gridCol>
                <a:gridCol w="672444">
                  <a:extLst>
                    <a:ext uri="{9D8B030D-6E8A-4147-A177-3AD203B41FA5}">
                      <a16:colId xmlns:a16="http://schemas.microsoft.com/office/drawing/2014/main" val="245883994"/>
                    </a:ext>
                  </a:extLst>
                </a:gridCol>
                <a:gridCol w="672444">
                  <a:extLst>
                    <a:ext uri="{9D8B030D-6E8A-4147-A177-3AD203B41FA5}">
                      <a16:colId xmlns:a16="http://schemas.microsoft.com/office/drawing/2014/main" val="2482211636"/>
                    </a:ext>
                  </a:extLst>
                </a:gridCol>
                <a:gridCol w="672444">
                  <a:extLst>
                    <a:ext uri="{9D8B030D-6E8A-4147-A177-3AD203B41FA5}">
                      <a16:colId xmlns:a16="http://schemas.microsoft.com/office/drawing/2014/main" val="2474830813"/>
                    </a:ext>
                  </a:extLst>
                </a:gridCol>
                <a:gridCol w="672444">
                  <a:extLst>
                    <a:ext uri="{9D8B030D-6E8A-4147-A177-3AD203B41FA5}">
                      <a16:colId xmlns:a16="http://schemas.microsoft.com/office/drawing/2014/main" val="132813143"/>
                    </a:ext>
                  </a:extLst>
                </a:gridCol>
                <a:gridCol w="672444">
                  <a:extLst>
                    <a:ext uri="{9D8B030D-6E8A-4147-A177-3AD203B41FA5}">
                      <a16:colId xmlns:a16="http://schemas.microsoft.com/office/drawing/2014/main" val="2121449244"/>
                    </a:ext>
                  </a:extLst>
                </a:gridCol>
                <a:gridCol w="672444">
                  <a:extLst>
                    <a:ext uri="{9D8B030D-6E8A-4147-A177-3AD203B41FA5}">
                      <a16:colId xmlns:a16="http://schemas.microsoft.com/office/drawing/2014/main" val="3741334374"/>
                    </a:ext>
                  </a:extLst>
                </a:gridCol>
                <a:gridCol w="672444">
                  <a:extLst>
                    <a:ext uri="{9D8B030D-6E8A-4147-A177-3AD203B41FA5}">
                      <a16:colId xmlns:a16="http://schemas.microsoft.com/office/drawing/2014/main" val="342699068"/>
                    </a:ext>
                  </a:extLst>
                </a:gridCol>
              </a:tblGrid>
              <a:tr h="553877">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Baseline</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F1-score</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@5</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F1-score</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@10</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F1-score</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@30</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u="none" strike="noStrike" dirty="0">
                          <a:effectLst/>
                          <a:latin typeface="Times New Roman" panose="02020603050405020304" pitchFamily="18" charset="0"/>
                          <a:cs typeface="Times New Roman" panose="02020603050405020304" pitchFamily="18" charset="0"/>
                        </a:rPr>
                        <a:t>F1-score</a:t>
                      </a:r>
                      <a:r>
                        <a:rPr lang="zh-TW" altLang="en-US" sz="1200" u="none" strike="noStrike" dirty="0">
                          <a:effectLst/>
                          <a:latin typeface="Times New Roman" panose="02020603050405020304" pitchFamily="18" charset="0"/>
                          <a:cs typeface="Times New Roman" panose="02020603050405020304" pitchFamily="18" charset="0"/>
                        </a:rPr>
                        <a:t> </a:t>
                      </a:r>
                      <a:r>
                        <a:rPr lang="en-US" altLang="zh-TW" sz="1200" u="none" strike="noStrike" dirty="0">
                          <a:effectLst/>
                          <a:latin typeface="Times New Roman" panose="02020603050405020304" pitchFamily="18" charset="0"/>
                          <a:cs typeface="Times New Roman" panose="02020603050405020304" pitchFamily="18" charset="0"/>
                        </a:rPr>
                        <a:t>@50</a:t>
                      </a:r>
                      <a:endPar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F1-score</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@65</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NDCG</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@5</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NDCG</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@10</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NDCG</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@30</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u="none" strike="noStrike" dirty="0">
                          <a:effectLst/>
                          <a:latin typeface="Times New Roman" panose="02020603050405020304" pitchFamily="18" charset="0"/>
                          <a:cs typeface="Times New Roman" panose="02020603050405020304" pitchFamily="18" charset="0"/>
                        </a:rPr>
                        <a:t>NDCG</a:t>
                      </a:r>
                      <a:r>
                        <a:rPr lang="zh-TW" altLang="en-US" sz="1200" u="none" strike="noStrike" dirty="0">
                          <a:effectLst/>
                          <a:latin typeface="Times New Roman" panose="02020603050405020304" pitchFamily="18" charset="0"/>
                          <a:cs typeface="Times New Roman" panose="02020603050405020304" pitchFamily="18" charset="0"/>
                        </a:rPr>
                        <a:t> </a:t>
                      </a:r>
                      <a:r>
                        <a:rPr lang="en-US" altLang="zh-TW" sz="1200" u="none" strike="noStrike" dirty="0">
                          <a:effectLst/>
                          <a:latin typeface="Times New Roman" panose="02020603050405020304" pitchFamily="18" charset="0"/>
                          <a:cs typeface="Times New Roman" panose="02020603050405020304" pitchFamily="18" charset="0"/>
                        </a:rPr>
                        <a:t>@50</a:t>
                      </a:r>
                      <a:endPar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NDCG</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@65</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67281495"/>
                  </a:ext>
                </a:extLst>
              </a:tr>
              <a:tr h="280436">
                <a:tc>
                  <a:txBody>
                    <a:bodyPr/>
                    <a:lstStyle/>
                    <a:p>
                      <a:pPr algn="ctr" fontAlgn="ctr"/>
                      <a:r>
                        <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TIFUKNN</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0.0688</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0.0650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0.0497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0.0390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0.0335</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0.0905</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0.1098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0.1434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0.1553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0.1606</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6390813"/>
                  </a:ext>
                </a:extLst>
              </a:tr>
              <a:tr h="280436">
                <a:tc>
                  <a:txBody>
                    <a:bodyPr/>
                    <a:lstStyle/>
                    <a:p>
                      <a:pPr algn="ctr" fontAlgn="ctr"/>
                      <a:r>
                        <a:rPr lang="en-US" altLang="zh-TW" sz="1050" u="none" strike="noStrike" dirty="0">
                          <a:effectLst/>
                          <a:latin typeface="Times New Roman" panose="02020603050405020304" pitchFamily="18" charset="0"/>
                          <a:cs typeface="Times New Roman" panose="02020603050405020304" pitchFamily="18" charset="0"/>
                        </a:rPr>
                        <a:t>P-</a:t>
                      </a:r>
                      <a:r>
                        <a:rPr lang="en-US" sz="1050" u="none" strike="noStrike" dirty="0" err="1">
                          <a:effectLst/>
                          <a:latin typeface="Times New Roman" panose="02020603050405020304" pitchFamily="18" charset="0"/>
                          <a:cs typeface="Times New Roman" panose="02020603050405020304" pitchFamily="18" charset="0"/>
                        </a:rPr>
                        <a:t>TopFreq</a:t>
                      </a:r>
                      <a:endParaRPr lang="en-US" sz="1050" u="none" strike="noStrike" dirty="0">
                        <a:effectLst/>
                        <a:latin typeface="Times New Roman" panose="02020603050405020304" pitchFamily="18" charset="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0.0595</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0.0576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0.0429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0.0323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0.0270</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0.0797</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0.0947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0.1160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0.1215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0.1235</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66079551"/>
                  </a:ext>
                </a:extLst>
              </a:tr>
              <a:tr h="281822">
                <a:tc>
                  <a:txBody>
                    <a:bodyPr/>
                    <a:lstStyle/>
                    <a:p>
                      <a:pPr algn="ctr" fontAlgn="ctr"/>
                      <a:r>
                        <a:rPr lang="en-US" sz="1050" u="none" strike="noStrike" dirty="0">
                          <a:effectLst/>
                          <a:latin typeface="Times New Roman" panose="02020603050405020304" pitchFamily="18" charset="0"/>
                          <a:cs typeface="Times New Roman" panose="02020603050405020304" pitchFamily="18" charset="0"/>
                        </a:rPr>
                        <a:t>DREAM</a:t>
                      </a: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0.0506</a:t>
                      </a:r>
                    </a:p>
                  </a:txBody>
                  <a:tcPr marL="5606" marR="5606" marT="5606"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0.0410</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0.0287</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0.0252</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0.0233</a:t>
                      </a:r>
                    </a:p>
                  </a:txBody>
                  <a:tcPr marL="5606" marR="5606" marT="5606"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0.0715</a:t>
                      </a:r>
                    </a:p>
                  </a:txBody>
                  <a:tcPr marL="5606" marR="5606" marT="5606"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0.0742</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0.0779</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0.0800</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0.0810</a:t>
                      </a:r>
                    </a:p>
                  </a:txBody>
                  <a:tcPr marL="5606" marR="5606" marT="5606"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88829569"/>
                  </a:ext>
                </a:extLst>
              </a:tr>
              <a:tr h="280436">
                <a:tc>
                  <a:txBody>
                    <a:bodyPr/>
                    <a:lstStyle/>
                    <a:p>
                      <a:pPr algn="ctr" fontAlgn="ctr"/>
                      <a:r>
                        <a:rPr lang="en-US" sz="1050" u="none" strike="noStrike" dirty="0">
                          <a:effectLst/>
                          <a:latin typeface="Times New Roman" panose="02020603050405020304" pitchFamily="18" charset="0"/>
                          <a:cs typeface="Times New Roman" panose="02020603050405020304" pitchFamily="18" charset="0"/>
                        </a:rPr>
                        <a:t>CLEA</a:t>
                      </a: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0.0501</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0.0422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0.0289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0.0235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0.0210</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0.0813</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0.0922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0.1089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0.1175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0.1223</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08856358"/>
                  </a:ext>
                </a:extLst>
              </a:tr>
              <a:tr h="280436">
                <a:tc>
                  <a:txBody>
                    <a:bodyPr/>
                    <a:lstStyle/>
                    <a:p>
                      <a:pPr algn="ctr" fontAlgn="ctr"/>
                      <a:r>
                        <a:rPr lang="en-US" sz="1050" u="none" strike="noStrike" dirty="0">
                          <a:effectLst/>
                          <a:latin typeface="Times New Roman" panose="02020603050405020304" pitchFamily="18" charset="0"/>
                          <a:cs typeface="Times New Roman" panose="02020603050405020304" pitchFamily="18" charset="0"/>
                        </a:rPr>
                        <a:t>Beacon</a:t>
                      </a: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0.0553</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0.0480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0.0316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0.0259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0.0233</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0.1065</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0.1117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0.1248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0.1335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0.1383</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53044209"/>
                  </a:ext>
                </a:extLst>
              </a:tr>
              <a:tr h="280436">
                <a:tc>
                  <a:txBody>
                    <a:bodyPr/>
                    <a:lstStyle/>
                    <a:p>
                      <a:pPr algn="ctr" fontAlgn="ctr"/>
                      <a:r>
                        <a:rPr lang="en-US" sz="1050" u="none" strike="noStrike" dirty="0">
                          <a:effectLst/>
                          <a:latin typeface="Times New Roman" panose="02020603050405020304" pitchFamily="18" charset="0"/>
                          <a:cs typeface="Times New Roman" panose="02020603050405020304" pitchFamily="18" charset="0"/>
                        </a:rPr>
                        <a:t>SHAN</a:t>
                      </a: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0.0509</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0.0387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0.0273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0.0230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0.0216</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0.0839</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0.0892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0.1028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0.1112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0.1170</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98542985"/>
                  </a:ext>
                </a:extLst>
              </a:tr>
              <a:tr h="280436">
                <a:tc>
                  <a:txBody>
                    <a:bodyPr/>
                    <a:lstStyle/>
                    <a:p>
                      <a:pPr algn="ctr" fontAlgn="ctr"/>
                      <a:r>
                        <a:rPr lang="en-US" altLang="zh-TW" sz="1050" b="0" u="none" strike="noStrike" dirty="0">
                          <a:effectLst/>
                          <a:latin typeface="Times New Roman" panose="02020603050405020304" pitchFamily="18" charset="0"/>
                          <a:cs typeface="Times New Roman" panose="02020603050405020304" pitchFamily="18" charset="0"/>
                        </a:rPr>
                        <a:t>Sets2Sets</a:t>
                      </a: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0.0536</a:t>
                      </a:r>
                      <a:endParaRPr lang="en-US" altLang="zh-TW" sz="1200" b="0" i="0" u="none" strike="noStrike" dirty="0">
                        <a:solidFill>
                          <a:srgbClr val="000000"/>
                        </a:solidFill>
                        <a:effectLst/>
                        <a:latin typeface="Times New Roman" panose="02020603050405020304" pitchFamily="18" charset="0"/>
                        <a:ea typeface="+mn-ea"/>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0.0508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0.0391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0.0310</a:t>
                      </a:r>
                      <a:endPar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0.0274</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0.0740</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0.0885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0.1140</a:t>
                      </a:r>
                      <a:endParaRPr lang="en-US" altLang="zh-TW" sz="1200" b="0" i="0" u="none" strike="noStrike" dirty="0">
                        <a:solidFill>
                          <a:srgbClr val="000000"/>
                        </a:solidFill>
                        <a:effectLst/>
                        <a:latin typeface="Times New Roman" panose="02020603050405020304" pitchFamily="18" charset="0"/>
                        <a:ea typeface="+mn-ea"/>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0.1232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0.1279</a:t>
                      </a:r>
                      <a:endParaRPr lang="en-US" altLang="zh-TW" sz="1200" b="0" i="0" u="none" strike="noStrike" dirty="0">
                        <a:solidFill>
                          <a:srgbClr val="000000"/>
                        </a:solidFill>
                        <a:effectLst/>
                        <a:latin typeface="Times New Roman" panose="02020603050405020304" pitchFamily="18" charset="0"/>
                        <a:ea typeface="+mn-ea"/>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89587119"/>
                  </a:ext>
                </a:extLst>
              </a:tr>
              <a:tr h="280436">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050" b="1" u="none" strike="noStrike" dirty="0">
                          <a:effectLst/>
                          <a:latin typeface="Times New Roman" panose="02020603050405020304" pitchFamily="18" charset="0"/>
                          <a:cs typeface="Times New Roman" panose="02020603050405020304" pitchFamily="18" charset="0"/>
                        </a:rPr>
                        <a:t>PIFTA4Rec</a:t>
                      </a:r>
                      <a:endParaRPr lang="en-US" sz="105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0.0959</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0.0862</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0.0562</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0.0424</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0.0364</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0.1243</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0.1362</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0.1613</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0.1677</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0.1784</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25473974"/>
                  </a:ext>
                </a:extLst>
              </a:tr>
            </a:tbl>
          </a:graphicData>
        </a:graphic>
      </p:graphicFrame>
      <p:sp>
        <p:nvSpPr>
          <p:cNvPr id="37" name="文字方塊 36">
            <a:extLst>
              <a:ext uri="{FF2B5EF4-FFF2-40B4-BE49-F238E27FC236}">
                <a16:creationId xmlns:a16="http://schemas.microsoft.com/office/drawing/2014/main" id="{473038EF-65E3-45AE-A6B2-156E0C20E9E2}"/>
              </a:ext>
            </a:extLst>
          </p:cNvPr>
          <p:cNvSpPr txBox="1"/>
          <p:nvPr/>
        </p:nvSpPr>
        <p:spPr>
          <a:xfrm>
            <a:off x="1898247" y="1208868"/>
            <a:ext cx="5347505" cy="276999"/>
          </a:xfrm>
          <a:prstGeom prst="rect">
            <a:avLst/>
          </a:prstGeom>
          <a:noFill/>
        </p:spPr>
        <p:txBody>
          <a:bodyPr wrap="square">
            <a:spAutoFit/>
          </a:bodyPr>
          <a:lstStyle/>
          <a:p>
            <a:pPr algn="ctr"/>
            <a:r>
              <a:rPr lang="en-US" altLang="zh-TW" sz="1200" b="1" dirty="0">
                <a:latin typeface="Times New Roman" panose="02020603050405020304" pitchFamily="18" charset="0"/>
                <a:ea typeface="Microsoft JhengHei" panose="020B0604030504040204" pitchFamily="34" charset="-120"/>
                <a:cs typeface="Times New Roman" panose="02020603050405020304" pitchFamily="18" charset="0"/>
              </a:rPr>
              <a:t>Table</a:t>
            </a:r>
            <a:r>
              <a:rPr lang="zh-TW" altLang="en-US" sz="1200" b="1" dirty="0">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200" b="1" dirty="0">
                <a:latin typeface="Times New Roman" panose="02020603050405020304" pitchFamily="18" charset="0"/>
                <a:ea typeface="Microsoft JhengHei" panose="020B0604030504040204" pitchFamily="34" charset="-120"/>
                <a:cs typeface="Times New Roman" panose="02020603050405020304" pitchFamily="18" charset="0"/>
              </a:rPr>
              <a:t>5</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 PIFTA4Rec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與其他基線在 </a:t>
            </a:r>
            <a:r>
              <a:rPr lang="en-US" altLang="zh-TW" sz="1200" dirty="0" err="1">
                <a:highlight>
                  <a:srgbClr val="FFFF00"/>
                </a:highlight>
                <a:latin typeface="Times New Roman" panose="02020603050405020304" pitchFamily="18" charset="0"/>
                <a:ea typeface="Microsoft JhengHei" panose="020B0604030504040204" pitchFamily="34" charset="-120"/>
                <a:cs typeface="Times New Roman" panose="02020603050405020304" pitchFamily="18" charset="0"/>
              </a:rPr>
              <a:t>TaFeng</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資料集上之效能比較</a:t>
            </a:r>
          </a:p>
        </p:txBody>
      </p:sp>
      <p:sp>
        <p:nvSpPr>
          <p:cNvPr id="18" name="矩形: 圓角 17">
            <a:extLst>
              <a:ext uri="{FF2B5EF4-FFF2-40B4-BE49-F238E27FC236}">
                <a16:creationId xmlns:a16="http://schemas.microsoft.com/office/drawing/2014/main" id="{9808A687-4B4F-4F11-A6AE-9C6EEDBEAD42}"/>
              </a:ext>
            </a:extLst>
          </p:cNvPr>
          <p:cNvSpPr/>
          <p:nvPr/>
        </p:nvSpPr>
        <p:spPr>
          <a:xfrm>
            <a:off x="607925" y="4122104"/>
            <a:ext cx="7856375" cy="270902"/>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圓角 18">
            <a:extLst>
              <a:ext uri="{FF2B5EF4-FFF2-40B4-BE49-F238E27FC236}">
                <a16:creationId xmlns:a16="http://schemas.microsoft.com/office/drawing/2014/main" id="{FF3EA3D1-42E7-428A-8CD4-1E2A8337136C}"/>
              </a:ext>
            </a:extLst>
          </p:cNvPr>
          <p:cNvSpPr/>
          <p:nvPr/>
        </p:nvSpPr>
        <p:spPr>
          <a:xfrm>
            <a:off x="607925" y="2151125"/>
            <a:ext cx="7856375" cy="270902"/>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1A5B31E4-A58B-4FC5-A9A0-8F1CD5502D69}"/>
              </a:ext>
            </a:extLst>
          </p:cNvPr>
          <p:cNvSpPr/>
          <p:nvPr/>
        </p:nvSpPr>
        <p:spPr>
          <a:xfrm>
            <a:off x="1563659" y="4182788"/>
            <a:ext cx="6629741" cy="177118"/>
          </a:xfrm>
          <a:prstGeom prst="rect">
            <a:avLst/>
          </a:prstGeom>
          <a:solidFill>
            <a:srgbClr val="FFC000">
              <a:alpha val="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20">
            <a:extLst>
              <a:ext uri="{FF2B5EF4-FFF2-40B4-BE49-F238E27FC236}">
                <a16:creationId xmlns:a16="http://schemas.microsoft.com/office/drawing/2014/main" id="{0A55DB95-2926-4EE2-9321-511CC0804302}"/>
              </a:ext>
            </a:extLst>
          </p:cNvPr>
          <p:cNvSpPr txBox="1"/>
          <p:nvPr/>
        </p:nvSpPr>
        <p:spPr>
          <a:xfrm>
            <a:off x="8539718" y="4872599"/>
            <a:ext cx="604282" cy="246221"/>
          </a:xfrm>
          <a:prstGeom prst="rect">
            <a:avLst/>
          </a:prstGeom>
          <a:noFill/>
        </p:spPr>
        <p:txBody>
          <a:bodyPr wrap="square" rtlCol="0">
            <a:spAutoFit/>
          </a:bodyPr>
          <a:lstStyle/>
          <a:p>
            <a:pPr algn="ctr"/>
            <a:r>
              <a:rPr lang="en-US" altLang="zh-TW" sz="1000" b="1" dirty="0">
                <a:latin typeface="Times New Roman" panose="02020603050405020304" pitchFamily="18" charset="0"/>
                <a:cs typeface="Times New Roman" panose="02020603050405020304" pitchFamily="18" charset="0"/>
              </a:rPr>
              <a:t>41 / 57</a:t>
            </a:r>
            <a:endParaRPr lang="zh-TW" altLang="en-US" sz="1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61149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33" name="Google Shape;1616;p32">
            <a:extLst>
              <a:ext uri="{FF2B5EF4-FFF2-40B4-BE49-F238E27FC236}">
                <a16:creationId xmlns:a16="http://schemas.microsoft.com/office/drawing/2014/main" id="{838A30D5-0C87-4A99-9295-11014EA7DA2C}"/>
              </a:ext>
            </a:extLst>
          </p:cNvPr>
          <p:cNvSpPr/>
          <p:nvPr/>
        </p:nvSpPr>
        <p:spPr>
          <a:xfrm>
            <a:off x="6834043" y="0"/>
            <a:ext cx="892500" cy="561300"/>
          </a:xfrm>
          <a:prstGeom prst="rect">
            <a:avLst/>
          </a:prstGeom>
          <a:solidFill>
            <a:srgbClr val="C00000">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研究方法</a:t>
            </a: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文獻探討</a:t>
            </a: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實驗結果</a:t>
            </a: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實驗設計</a:t>
            </a: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3" name="文字方塊 2">
            <a:extLst>
              <a:ext uri="{FF2B5EF4-FFF2-40B4-BE49-F238E27FC236}">
                <a16:creationId xmlns:a16="http://schemas.microsoft.com/office/drawing/2014/main" id="{F3C42C6F-98AE-B5D0-CFC3-93F1544D2056}"/>
              </a:ext>
            </a:extLst>
          </p:cNvPr>
          <p:cNvSpPr txBox="1"/>
          <p:nvPr/>
        </p:nvSpPr>
        <p:spPr>
          <a:xfrm>
            <a:off x="607925" y="647368"/>
            <a:ext cx="2474953" cy="376642"/>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rPr>
              <a:t>5.1 </a:t>
            </a:r>
            <a:r>
              <a:rPr lang="zh-TW" altLang="en-US" b="1" dirty="0">
                <a:latin typeface="Times New Roman" panose="02020603050405020304" pitchFamily="18" charset="0"/>
                <a:ea typeface="Microsoft JhengHei" panose="020B0604030504040204" pitchFamily="34" charset="-120"/>
                <a:cs typeface="Times New Roman" panose="02020603050405020304" pitchFamily="18" charset="0"/>
              </a:rPr>
              <a:t>與 </a:t>
            </a:r>
            <a:r>
              <a:rPr lang="en-US" altLang="zh-TW" b="1" dirty="0">
                <a:latin typeface="Times New Roman" panose="02020603050405020304" pitchFamily="18" charset="0"/>
                <a:ea typeface="Microsoft JhengHei" panose="020B0604030504040204" pitchFamily="34" charset="-120"/>
                <a:cs typeface="Times New Roman" panose="02020603050405020304" pitchFamily="18" charset="0"/>
              </a:rPr>
              <a:t>Baselines </a:t>
            </a:r>
            <a:r>
              <a:rPr lang="zh-TW" altLang="en-US" b="1" dirty="0">
                <a:latin typeface="Times New Roman" panose="02020603050405020304" pitchFamily="18" charset="0"/>
                <a:ea typeface="Microsoft JhengHei" panose="020B0604030504040204" pitchFamily="34" charset="-120"/>
                <a:cs typeface="Times New Roman" panose="02020603050405020304" pitchFamily="18" charset="0"/>
              </a:rPr>
              <a:t>進行比較</a:t>
            </a:r>
            <a:endPar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endParaRPr>
          </a:p>
        </p:txBody>
      </p:sp>
      <p:graphicFrame>
        <p:nvGraphicFramePr>
          <p:cNvPr id="16" name="表格 15">
            <a:extLst>
              <a:ext uri="{FF2B5EF4-FFF2-40B4-BE49-F238E27FC236}">
                <a16:creationId xmlns:a16="http://schemas.microsoft.com/office/drawing/2014/main" id="{A16EAA7B-0036-4BCA-86B2-2D5520EA8240}"/>
              </a:ext>
            </a:extLst>
          </p:cNvPr>
          <p:cNvGraphicFramePr>
            <a:graphicFrameLocks noGrp="1"/>
          </p:cNvGraphicFramePr>
          <p:nvPr/>
        </p:nvGraphicFramePr>
        <p:xfrm>
          <a:off x="758374" y="1608785"/>
          <a:ext cx="7486055" cy="2885954"/>
        </p:xfrm>
        <a:graphic>
          <a:graphicData uri="http://schemas.openxmlformats.org/drawingml/2006/table">
            <a:tbl>
              <a:tblPr/>
              <a:tblGrid>
                <a:gridCol w="778195">
                  <a:extLst>
                    <a:ext uri="{9D8B030D-6E8A-4147-A177-3AD203B41FA5}">
                      <a16:colId xmlns:a16="http://schemas.microsoft.com/office/drawing/2014/main" val="425010878"/>
                    </a:ext>
                  </a:extLst>
                </a:gridCol>
                <a:gridCol w="670786">
                  <a:extLst>
                    <a:ext uri="{9D8B030D-6E8A-4147-A177-3AD203B41FA5}">
                      <a16:colId xmlns:a16="http://schemas.microsoft.com/office/drawing/2014/main" val="1197077786"/>
                    </a:ext>
                  </a:extLst>
                </a:gridCol>
                <a:gridCol w="670786">
                  <a:extLst>
                    <a:ext uri="{9D8B030D-6E8A-4147-A177-3AD203B41FA5}">
                      <a16:colId xmlns:a16="http://schemas.microsoft.com/office/drawing/2014/main" val="861104371"/>
                    </a:ext>
                  </a:extLst>
                </a:gridCol>
                <a:gridCol w="670786">
                  <a:extLst>
                    <a:ext uri="{9D8B030D-6E8A-4147-A177-3AD203B41FA5}">
                      <a16:colId xmlns:a16="http://schemas.microsoft.com/office/drawing/2014/main" val="3344137658"/>
                    </a:ext>
                  </a:extLst>
                </a:gridCol>
                <a:gridCol w="670786">
                  <a:extLst>
                    <a:ext uri="{9D8B030D-6E8A-4147-A177-3AD203B41FA5}">
                      <a16:colId xmlns:a16="http://schemas.microsoft.com/office/drawing/2014/main" val="245883994"/>
                    </a:ext>
                  </a:extLst>
                </a:gridCol>
                <a:gridCol w="670786">
                  <a:extLst>
                    <a:ext uri="{9D8B030D-6E8A-4147-A177-3AD203B41FA5}">
                      <a16:colId xmlns:a16="http://schemas.microsoft.com/office/drawing/2014/main" val="2482211636"/>
                    </a:ext>
                  </a:extLst>
                </a:gridCol>
                <a:gridCol w="670786">
                  <a:extLst>
                    <a:ext uri="{9D8B030D-6E8A-4147-A177-3AD203B41FA5}">
                      <a16:colId xmlns:a16="http://schemas.microsoft.com/office/drawing/2014/main" val="2474830813"/>
                    </a:ext>
                  </a:extLst>
                </a:gridCol>
                <a:gridCol w="670786">
                  <a:extLst>
                    <a:ext uri="{9D8B030D-6E8A-4147-A177-3AD203B41FA5}">
                      <a16:colId xmlns:a16="http://schemas.microsoft.com/office/drawing/2014/main" val="132813143"/>
                    </a:ext>
                  </a:extLst>
                </a:gridCol>
                <a:gridCol w="670786">
                  <a:extLst>
                    <a:ext uri="{9D8B030D-6E8A-4147-A177-3AD203B41FA5}">
                      <a16:colId xmlns:a16="http://schemas.microsoft.com/office/drawing/2014/main" val="2121449244"/>
                    </a:ext>
                  </a:extLst>
                </a:gridCol>
                <a:gridCol w="670786">
                  <a:extLst>
                    <a:ext uri="{9D8B030D-6E8A-4147-A177-3AD203B41FA5}">
                      <a16:colId xmlns:a16="http://schemas.microsoft.com/office/drawing/2014/main" val="3741334374"/>
                    </a:ext>
                  </a:extLst>
                </a:gridCol>
                <a:gridCol w="670786">
                  <a:extLst>
                    <a:ext uri="{9D8B030D-6E8A-4147-A177-3AD203B41FA5}">
                      <a16:colId xmlns:a16="http://schemas.microsoft.com/office/drawing/2014/main" val="342699068"/>
                    </a:ext>
                  </a:extLst>
                </a:gridCol>
              </a:tblGrid>
              <a:tr h="418356">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Baseline</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F1-score</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@5</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F1-score</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@10</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F1-score</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@30</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u="none" strike="noStrike" dirty="0">
                          <a:effectLst/>
                          <a:latin typeface="Times New Roman" panose="02020603050405020304" pitchFamily="18" charset="0"/>
                          <a:cs typeface="Times New Roman" panose="02020603050405020304" pitchFamily="18" charset="0"/>
                        </a:rPr>
                        <a:t>F1-score</a:t>
                      </a:r>
                      <a:r>
                        <a:rPr lang="zh-TW" altLang="en-US" sz="1200" u="none" strike="noStrike" dirty="0">
                          <a:effectLst/>
                          <a:latin typeface="Times New Roman" panose="02020603050405020304" pitchFamily="18" charset="0"/>
                          <a:cs typeface="Times New Roman" panose="02020603050405020304" pitchFamily="18" charset="0"/>
                        </a:rPr>
                        <a:t> </a:t>
                      </a:r>
                      <a:r>
                        <a:rPr lang="en-US" altLang="zh-TW" sz="1200" u="none" strike="noStrike" dirty="0">
                          <a:effectLst/>
                          <a:latin typeface="Times New Roman" panose="02020603050405020304" pitchFamily="18" charset="0"/>
                          <a:cs typeface="Times New Roman" panose="02020603050405020304" pitchFamily="18" charset="0"/>
                        </a:rPr>
                        <a:t>@50</a:t>
                      </a:r>
                      <a:endPar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F1-score</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@65</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NDCG</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@5</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NDCG</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@10</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NDCG</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@30</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u="none" strike="noStrike" dirty="0">
                          <a:effectLst/>
                          <a:latin typeface="Times New Roman" panose="02020603050405020304" pitchFamily="18" charset="0"/>
                          <a:cs typeface="Times New Roman" panose="02020603050405020304" pitchFamily="18" charset="0"/>
                        </a:rPr>
                        <a:t>NDCG</a:t>
                      </a:r>
                      <a:r>
                        <a:rPr lang="zh-TW" altLang="en-US" sz="1200" u="none" strike="noStrike" dirty="0">
                          <a:effectLst/>
                          <a:latin typeface="Times New Roman" panose="02020603050405020304" pitchFamily="18" charset="0"/>
                          <a:cs typeface="Times New Roman" panose="02020603050405020304" pitchFamily="18" charset="0"/>
                        </a:rPr>
                        <a:t> </a:t>
                      </a:r>
                      <a:r>
                        <a:rPr lang="en-US" altLang="zh-TW" sz="1200" u="none" strike="noStrike" dirty="0">
                          <a:effectLst/>
                          <a:latin typeface="Times New Roman" panose="02020603050405020304" pitchFamily="18" charset="0"/>
                          <a:cs typeface="Times New Roman" panose="02020603050405020304" pitchFamily="18" charset="0"/>
                        </a:rPr>
                        <a:t>@50</a:t>
                      </a:r>
                      <a:endPar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NDCG</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@65</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67281495"/>
                  </a:ext>
                </a:extLst>
              </a:tr>
              <a:tr h="322254">
                <a:tc>
                  <a:txBody>
                    <a:bodyPr/>
                    <a:lstStyle/>
                    <a:p>
                      <a:pPr algn="ctr" fontAlgn="ctr"/>
                      <a:r>
                        <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TIFUKNN</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0.1759</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0.1829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0.1503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0.1241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0.1087</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0.2184</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0.2646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0.3341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0.3634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0.3758</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786390813"/>
                  </a:ext>
                </a:extLst>
              </a:tr>
              <a:tr h="322254">
                <a:tc>
                  <a:txBody>
                    <a:bodyPr/>
                    <a:lstStyle/>
                    <a:p>
                      <a:pPr algn="ctr" fontAlgn="ctr"/>
                      <a:r>
                        <a:rPr lang="en-US" altLang="zh-TW" sz="1050" u="none" strike="noStrike" dirty="0">
                          <a:effectLst/>
                          <a:latin typeface="Times New Roman" panose="02020603050405020304" pitchFamily="18" charset="0"/>
                          <a:cs typeface="Times New Roman" panose="02020603050405020304" pitchFamily="18" charset="0"/>
                        </a:rPr>
                        <a:t>P-</a:t>
                      </a:r>
                      <a:r>
                        <a:rPr lang="en-US" sz="1050" u="none" strike="noStrike" dirty="0" err="1">
                          <a:effectLst/>
                          <a:latin typeface="Times New Roman" panose="02020603050405020304" pitchFamily="18" charset="0"/>
                          <a:cs typeface="Times New Roman" panose="02020603050405020304" pitchFamily="18" charset="0"/>
                        </a:rPr>
                        <a:t>TopFreq</a:t>
                      </a:r>
                      <a:endParaRPr lang="en-US" sz="1050" u="none" strike="noStrike" dirty="0">
                        <a:effectLst/>
                        <a:latin typeface="Times New Roman" panose="02020603050405020304" pitchFamily="18" charset="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0.1924</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0.1989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0.1550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0.1230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0.1060</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0.2385</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0.2885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0.3521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0.3766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0.3863</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66079551"/>
                  </a:ext>
                </a:extLst>
              </a:tr>
              <a:tr h="322254">
                <a:tc>
                  <a:txBody>
                    <a:bodyPr/>
                    <a:lstStyle/>
                    <a:p>
                      <a:pPr algn="ctr" fontAlgn="ctr"/>
                      <a:r>
                        <a:rPr lang="en-US" sz="1050" u="none" strike="noStrike" dirty="0">
                          <a:effectLst/>
                          <a:latin typeface="Times New Roman" panose="02020603050405020304" pitchFamily="18" charset="0"/>
                          <a:cs typeface="Times New Roman" panose="02020603050405020304" pitchFamily="18" charset="0"/>
                        </a:rPr>
                        <a:t>DREAM</a:t>
                      </a: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0.0842</a:t>
                      </a:r>
                    </a:p>
                  </a:txBody>
                  <a:tcPr marL="5606" marR="5606" marT="5606"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0.0789</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0.0581</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0.0474</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0.0420</a:t>
                      </a:r>
                    </a:p>
                  </a:txBody>
                  <a:tcPr marL="5606" marR="5606" marT="5606"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0.0841</a:t>
                      </a:r>
                    </a:p>
                  </a:txBody>
                  <a:tcPr marL="5606" marR="5606" marT="5606"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0.0893</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0.0949</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0.0971</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0.0982</a:t>
                      </a:r>
                    </a:p>
                  </a:txBody>
                  <a:tcPr marL="5606" marR="5606" marT="5606"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88829569"/>
                  </a:ext>
                </a:extLst>
              </a:tr>
              <a:tr h="322254">
                <a:tc>
                  <a:txBody>
                    <a:bodyPr/>
                    <a:lstStyle/>
                    <a:p>
                      <a:pPr algn="ctr" fontAlgn="ctr"/>
                      <a:r>
                        <a:rPr lang="en-US" sz="1050" u="none" strike="noStrike" dirty="0">
                          <a:effectLst/>
                          <a:latin typeface="Times New Roman" panose="02020603050405020304" pitchFamily="18" charset="0"/>
                          <a:cs typeface="Times New Roman" panose="02020603050405020304" pitchFamily="18" charset="0"/>
                        </a:rPr>
                        <a:t>CLEA</a:t>
                      </a: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0.1313</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0.1168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0.0849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0.0701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0.0619</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0.1766</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0.1957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0.2276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0.2452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0.2537</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08856358"/>
                  </a:ext>
                </a:extLst>
              </a:tr>
              <a:tr h="322254">
                <a:tc>
                  <a:txBody>
                    <a:bodyPr/>
                    <a:lstStyle/>
                    <a:p>
                      <a:pPr algn="ctr" fontAlgn="ctr"/>
                      <a:r>
                        <a:rPr lang="en-US" sz="1050" u="none" strike="noStrike" dirty="0">
                          <a:effectLst/>
                          <a:latin typeface="Times New Roman" panose="02020603050405020304" pitchFamily="18" charset="0"/>
                          <a:cs typeface="Times New Roman" panose="02020603050405020304" pitchFamily="18" charset="0"/>
                        </a:rPr>
                        <a:t>Beacon</a:t>
                      </a: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0.0819</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0.0770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0.0588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0.0490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0.0443</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0.1516</a:t>
                      </a:r>
                      <a:endPar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0.1349</a:t>
                      </a:r>
                      <a:endPar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0.1427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0.1548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0.1621</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53044209"/>
                  </a:ext>
                </a:extLst>
              </a:tr>
              <a:tr h="322254">
                <a:tc>
                  <a:txBody>
                    <a:bodyPr/>
                    <a:lstStyle/>
                    <a:p>
                      <a:pPr algn="ctr" fontAlgn="ctr"/>
                      <a:r>
                        <a:rPr lang="en-US" sz="1050" u="none" strike="noStrike" dirty="0">
                          <a:effectLst/>
                          <a:latin typeface="Times New Roman" panose="02020603050405020304" pitchFamily="18" charset="0"/>
                          <a:cs typeface="Times New Roman" panose="02020603050405020304" pitchFamily="18" charset="0"/>
                        </a:rPr>
                        <a:t>SHAN</a:t>
                      </a: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0.0822</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0.0784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0.0581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0.0492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0.0442</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0.1035</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0.1198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0.1430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0.1569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0.1641</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98542985"/>
                  </a:ext>
                </a:extLst>
              </a:tr>
              <a:tr h="322254">
                <a:tc>
                  <a:txBody>
                    <a:bodyPr/>
                    <a:lstStyle/>
                    <a:p>
                      <a:pPr algn="ctr" fontAlgn="ctr"/>
                      <a:r>
                        <a:rPr lang="en-US" altLang="zh-TW" sz="1050" b="0" u="none" strike="noStrike" dirty="0">
                          <a:effectLst/>
                          <a:latin typeface="Times New Roman" panose="02020603050405020304" pitchFamily="18" charset="0"/>
                          <a:cs typeface="Times New Roman" panose="02020603050405020304" pitchFamily="18" charset="0"/>
                        </a:rPr>
                        <a:t>Sets2Sets</a:t>
                      </a: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0.0806</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0.0878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0.0752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0.0613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0.0554</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0.0958</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0.1231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0.1648</a:t>
                      </a:r>
                      <a:endParaRPr lang="en-US" altLang="zh-TW" sz="1200" b="0" i="0" u="none" strike="noStrike" dirty="0">
                        <a:solidFill>
                          <a:srgbClr val="000000"/>
                        </a:solidFill>
                        <a:effectLst/>
                        <a:latin typeface="Times New Roman" panose="02020603050405020304" pitchFamily="18" charset="0"/>
                        <a:ea typeface="+mn-ea"/>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0.1805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0.1892</a:t>
                      </a:r>
                      <a:endParaRPr lang="en-US" altLang="zh-TW" sz="1200" b="0" i="0" u="none" strike="noStrike" dirty="0">
                        <a:solidFill>
                          <a:srgbClr val="000000"/>
                        </a:solidFill>
                        <a:effectLst/>
                        <a:latin typeface="Times New Roman" panose="02020603050405020304" pitchFamily="18" charset="0"/>
                        <a:ea typeface="+mn-ea"/>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89587119"/>
                  </a:ext>
                </a:extLst>
              </a:tr>
              <a:tr h="211820">
                <a:tc>
                  <a:txBody>
                    <a:bodyPr/>
                    <a:lstStyle/>
                    <a:p>
                      <a:pPr marL="0" marR="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sz="1050" b="1" u="none" strike="noStrike" dirty="0">
                          <a:effectLst/>
                          <a:latin typeface="Times New Roman" panose="02020603050405020304" pitchFamily="18" charset="0"/>
                          <a:cs typeface="Times New Roman" panose="02020603050405020304" pitchFamily="18" charset="0"/>
                        </a:rPr>
                        <a:t>PIFTA4Rec</a:t>
                      </a:r>
                      <a:endParaRPr lang="en-US" sz="105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0.2191</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0.2246</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0.1703</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0.1343</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0.1156</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0.3216</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0.3105</a:t>
                      </a:r>
                      <a:endParaRPr lang="en-US" altLang="zh-TW" sz="1200" b="1"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0.3419</a:t>
                      </a:r>
                      <a:endParaRPr lang="en-US" altLang="zh-TW" sz="1200" b="0" i="0" u="sng"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0.3682</a:t>
                      </a:r>
                      <a:endParaRPr lang="en-US" altLang="zh-TW" sz="1200" b="0" i="0" u="sng"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0.3800</a:t>
                      </a:r>
                      <a:endParaRPr lang="en-US" altLang="zh-TW" sz="1200" b="0" i="0" u="sng"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25473974"/>
                  </a:ext>
                </a:extLst>
              </a:tr>
            </a:tbl>
          </a:graphicData>
        </a:graphic>
      </p:graphicFrame>
      <p:sp>
        <p:nvSpPr>
          <p:cNvPr id="17" name="文字方塊 16">
            <a:extLst>
              <a:ext uri="{FF2B5EF4-FFF2-40B4-BE49-F238E27FC236}">
                <a16:creationId xmlns:a16="http://schemas.microsoft.com/office/drawing/2014/main" id="{FF471EAD-E459-4C5B-9392-2C8E38F474F3}"/>
              </a:ext>
            </a:extLst>
          </p:cNvPr>
          <p:cNvSpPr txBox="1"/>
          <p:nvPr/>
        </p:nvSpPr>
        <p:spPr>
          <a:xfrm>
            <a:off x="1898247" y="1208868"/>
            <a:ext cx="5347505" cy="276999"/>
          </a:xfrm>
          <a:prstGeom prst="rect">
            <a:avLst/>
          </a:prstGeom>
          <a:noFill/>
        </p:spPr>
        <p:txBody>
          <a:bodyPr wrap="square">
            <a:spAutoFit/>
          </a:bodyPr>
          <a:lstStyle/>
          <a:p>
            <a:pPr algn="ctr"/>
            <a:r>
              <a:rPr lang="en-US" altLang="zh-TW" sz="1200" b="1" dirty="0">
                <a:latin typeface="Times New Roman" panose="02020603050405020304" pitchFamily="18" charset="0"/>
                <a:ea typeface="Microsoft JhengHei" panose="020B0604030504040204" pitchFamily="34" charset="-120"/>
                <a:cs typeface="Times New Roman" panose="02020603050405020304" pitchFamily="18" charset="0"/>
              </a:rPr>
              <a:t>Table</a:t>
            </a:r>
            <a:r>
              <a:rPr lang="zh-TW" altLang="en-US" sz="1200" b="1" dirty="0">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200" b="1" dirty="0">
                <a:latin typeface="Times New Roman" panose="02020603050405020304" pitchFamily="18" charset="0"/>
                <a:ea typeface="Microsoft JhengHei" panose="020B0604030504040204" pitchFamily="34" charset="-120"/>
                <a:cs typeface="Times New Roman" panose="02020603050405020304" pitchFamily="18" charset="0"/>
              </a:rPr>
              <a:t>6</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 PIFTA4Rec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與其他基線在 </a:t>
            </a:r>
            <a:r>
              <a:rPr lang="en-US" altLang="zh-TW" sz="1200" dirty="0" err="1">
                <a:highlight>
                  <a:srgbClr val="FFFF00"/>
                </a:highlight>
                <a:latin typeface="Times New Roman" panose="02020603050405020304" pitchFamily="18" charset="0"/>
                <a:ea typeface="Microsoft JhengHei" panose="020B0604030504040204" pitchFamily="34" charset="-120"/>
                <a:cs typeface="Times New Roman" panose="02020603050405020304" pitchFamily="18" charset="0"/>
              </a:rPr>
              <a:t>Dunnhumby</a:t>
            </a:r>
            <a:r>
              <a:rPr lang="en-US" altLang="zh-TW" sz="1200" dirty="0">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200" dirty="0">
                <a:latin typeface="Times New Roman" panose="02020603050405020304" pitchFamily="18" charset="0"/>
                <a:ea typeface="Microsoft JhengHei" panose="020B0604030504040204" pitchFamily="34" charset="-120"/>
                <a:cs typeface="Times New Roman" panose="02020603050405020304" pitchFamily="18" charset="0"/>
              </a:rPr>
              <a:t>資料集上之效能比較</a:t>
            </a:r>
          </a:p>
        </p:txBody>
      </p:sp>
      <p:sp>
        <p:nvSpPr>
          <p:cNvPr id="20" name="矩形: 圓角 19">
            <a:extLst>
              <a:ext uri="{FF2B5EF4-FFF2-40B4-BE49-F238E27FC236}">
                <a16:creationId xmlns:a16="http://schemas.microsoft.com/office/drawing/2014/main" id="{DCBF3FCA-C2A0-4911-9ADF-51B1FBD99832}"/>
              </a:ext>
            </a:extLst>
          </p:cNvPr>
          <p:cNvSpPr/>
          <p:nvPr/>
        </p:nvSpPr>
        <p:spPr>
          <a:xfrm>
            <a:off x="607925" y="4251937"/>
            <a:ext cx="7856375" cy="270902"/>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4E47CB28-BE96-4EC9-B0A7-0CD328991061}"/>
              </a:ext>
            </a:extLst>
          </p:cNvPr>
          <p:cNvSpPr/>
          <p:nvPr/>
        </p:nvSpPr>
        <p:spPr>
          <a:xfrm>
            <a:off x="1563659" y="4309846"/>
            <a:ext cx="4704939" cy="160496"/>
          </a:xfrm>
          <a:prstGeom prst="rect">
            <a:avLst/>
          </a:prstGeom>
          <a:solidFill>
            <a:srgbClr val="FFC000">
              <a:alpha val="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2" name="群組 1">
            <a:extLst>
              <a:ext uri="{FF2B5EF4-FFF2-40B4-BE49-F238E27FC236}">
                <a16:creationId xmlns:a16="http://schemas.microsoft.com/office/drawing/2014/main" id="{A6FA60A7-2EF6-4420-9F6B-DDC93D8D78DC}"/>
              </a:ext>
            </a:extLst>
          </p:cNvPr>
          <p:cNvGrpSpPr/>
          <p:nvPr/>
        </p:nvGrpSpPr>
        <p:grpSpPr>
          <a:xfrm>
            <a:off x="607925" y="2377143"/>
            <a:ext cx="7856375" cy="270902"/>
            <a:chOff x="607925" y="2377143"/>
            <a:chExt cx="7856375" cy="270902"/>
          </a:xfrm>
        </p:grpSpPr>
        <p:sp>
          <p:nvSpPr>
            <p:cNvPr id="22" name="矩形 21">
              <a:extLst>
                <a:ext uri="{FF2B5EF4-FFF2-40B4-BE49-F238E27FC236}">
                  <a16:creationId xmlns:a16="http://schemas.microsoft.com/office/drawing/2014/main" id="{9C48FB54-4EFA-46D2-979F-644C63E98991}"/>
                </a:ext>
              </a:extLst>
            </p:cNvPr>
            <p:cNvSpPr/>
            <p:nvPr/>
          </p:nvSpPr>
          <p:spPr>
            <a:xfrm>
              <a:off x="6334698" y="2387002"/>
              <a:ext cx="1865663" cy="251184"/>
            </a:xfrm>
            <a:prstGeom prst="rect">
              <a:avLst/>
            </a:prstGeom>
            <a:solidFill>
              <a:srgbClr val="FFC000">
                <a:alpha val="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圓角 22">
              <a:extLst>
                <a:ext uri="{FF2B5EF4-FFF2-40B4-BE49-F238E27FC236}">
                  <a16:creationId xmlns:a16="http://schemas.microsoft.com/office/drawing/2014/main" id="{5852CC4F-B148-4C5F-AA61-DAB1FA6B4CE0}"/>
                </a:ext>
              </a:extLst>
            </p:cNvPr>
            <p:cNvSpPr/>
            <p:nvPr/>
          </p:nvSpPr>
          <p:spPr>
            <a:xfrm>
              <a:off x="607925" y="2377143"/>
              <a:ext cx="7856375" cy="270902"/>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24" name="文字方塊 23">
            <a:extLst>
              <a:ext uri="{FF2B5EF4-FFF2-40B4-BE49-F238E27FC236}">
                <a16:creationId xmlns:a16="http://schemas.microsoft.com/office/drawing/2014/main" id="{5D82B432-85D3-4FAA-A25D-0778AEE18E62}"/>
              </a:ext>
            </a:extLst>
          </p:cNvPr>
          <p:cNvSpPr txBox="1"/>
          <p:nvPr/>
        </p:nvSpPr>
        <p:spPr>
          <a:xfrm>
            <a:off x="8539718" y="4872599"/>
            <a:ext cx="604282" cy="246221"/>
          </a:xfrm>
          <a:prstGeom prst="rect">
            <a:avLst/>
          </a:prstGeom>
          <a:noFill/>
        </p:spPr>
        <p:txBody>
          <a:bodyPr wrap="square" rtlCol="0">
            <a:spAutoFit/>
          </a:bodyPr>
          <a:lstStyle/>
          <a:p>
            <a:pPr algn="ctr"/>
            <a:r>
              <a:rPr lang="en-US" altLang="zh-TW" sz="1000" b="1" dirty="0">
                <a:latin typeface="Times New Roman" panose="02020603050405020304" pitchFamily="18" charset="0"/>
                <a:cs typeface="Times New Roman" panose="02020603050405020304" pitchFamily="18" charset="0"/>
              </a:rPr>
              <a:t>42 / 57</a:t>
            </a:r>
            <a:endParaRPr lang="zh-TW" altLang="en-US" sz="1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4499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33" name="Google Shape;1616;p32">
            <a:extLst>
              <a:ext uri="{FF2B5EF4-FFF2-40B4-BE49-F238E27FC236}">
                <a16:creationId xmlns:a16="http://schemas.microsoft.com/office/drawing/2014/main" id="{838A30D5-0C87-4A99-9295-11014EA7DA2C}"/>
              </a:ext>
            </a:extLst>
          </p:cNvPr>
          <p:cNvSpPr/>
          <p:nvPr/>
        </p:nvSpPr>
        <p:spPr>
          <a:xfrm>
            <a:off x="6834043" y="0"/>
            <a:ext cx="892500" cy="561300"/>
          </a:xfrm>
          <a:prstGeom prst="rect">
            <a:avLst/>
          </a:prstGeom>
          <a:solidFill>
            <a:srgbClr val="C00000">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研究方法</a:t>
            </a: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文獻探討</a:t>
            </a: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實驗結果</a:t>
            </a: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實驗設計</a:t>
            </a: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3" name="文字方塊 2">
            <a:extLst>
              <a:ext uri="{FF2B5EF4-FFF2-40B4-BE49-F238E27FC236}">
                <a16:creationId xmlns:a16="http://schemas.microsoft.com/office/drawing/2014/main" id="{F3C42C6F-98AE-B5D0-CFC3-93F1544D2056}"/>
              </a:ext>
            </a:extLst>
          </p:cNvPr>
          <p:cNvSpPr txBox="1"/>
          <p:nvPr/>
        </p:nvSpPr>
        <p:spPr>
          <a:xfrm>
            <a:off x="607925" y="647368"/>
            <a:ext cx="2474953" cy="376642"/>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rPr>
              <a:t>5.2 </a:t>
            </a:r>
            <a:r>
              <a:rPr lang="zh-TW" altLang="en-US" sz="1400" b="1" dirty="0">
                <a:latin typeface="Times New Roman" panose="02020603050405020304" pitchFamily="18" charset="0"/>
                <a:ea typeface="Microsoft JhengHei" panose="020B0604030504040204" pitchFamily="34" charset="-120"/>
                <a:cs typeface="Times New Roman" panose="02020603050405020304" pitchFamily="18" charset="0"/>
              </a:rPr>
              <a:t>敏感度分析</a:t>
            </a:r>
            <a:endPar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endParaRPr>
          </a:p>
        </p:txBody>
      </p:sp>
      <p:graphicFrame>
        <p:nvGraphicFramePr>
          <p:cNvPr id="16" name="表格 15">
            <a:extLst>
              <a:ext uri="{FF2B5EF4-FFF2-40B4-BE49-F238E27FC236}">
                <a16:creationId xmlns:a16="http://schemas.microsoft.com/office/drawing/2014/main" id="{15806031-7580-4FE0-AB29-B318271F45C4}"/>
              </a:ext>
            </a:extLst>
          </p:cNvPr>
          <p:cNvGraphicFramePr>
            <a:graphicFrameLocks noGrp="1"/>
          </p:cNvGraphicFramePr>
          <p:nvPr>
            <p:extLst>
              <p:ext uri="{D42A27DB-BD31-4B8C-83A1-F6EECF244321}">
                <p14:modId xmlns:p14="http://schemas.microsoft.com/office/powerpoint/2010/main" val="768657090"/>
              </p:ext>
            </p:extLst>
          </p:nvPr>
        </p:nvGraphicFramePr>
        <p:xfrm>
          <a:off x="887642" y="1395998"/>
          <a:ext cx="7368716" cy="2950345"/>
        </p:xfrm>
        <a:graphic>
          <a:graphicData uri="http://schemas.openxmlformats.org/drawingml/2006/table">
            <a:tbl>
              <a:tblPr/>
              <a:tblGrid>
                <a:gridCol w="715247">
                  <a:extLst>
                    <a:ext uri="{9D8B030D-6E8A-4147-A177-3AD203B41FA5}">
                      <a16:colId xmlns:a16="http://schemas.microsoft.com/office/drawing/2014/main" val="1653070714"/>
                    </a:ext>
                  </a:extLst>
                </a:gridCol>
                <a:gridCol w="421019">
                  <a:extLst>
                    <a:ext uri="{9D8B030D-6E8A-4147-A177-3AD203B41FA5}">
                      <a16:colId xmlns:a16="http://schemas.microsoft.com/office/drawing/2014/main" val="425010878"/>
                    </a:ext>
                  </a:extLst>
                </a:gridCol>
                <a:gridCol w="644055">
                  <a:extLst>
                    <a:ext uri="{9D8B030D-6E8A-4147-A177-3AD203B41FA5}">
                      <a16:colId xmlns:a16="http://schemas.microsoft.com/office/drawing/2014/main" val="1197077786"/>
                    </a:ext>
                  </a:extLst>
                </a:gridCol>
                <a:gridCol w="644055">
                  <a:extLst>
                    <a:ext uri="{9D8B030D-6E8A-4147-A177-3AD203B41FA5}">
                      <a16:colId xmlns:a16="http://schemas.microsoft.com/office/drawing/2014/main" val="861104371"/>
                    </a:ext>
                  </a:extLst>
                </a:gridCol>
                <a:gridCol w="644055">
                  <a:extLst>
                    <a:ext uri="{9D8B030D-6E8A-4147-A177-3AD203B41FA5}">
                      <a16:colId xmlns:a16="http://schemas.microsoft.com/office/drawing/2014/main" val="3344137658"/>
                    </a:ext>
                  </a:extLst>
                </a:gridCol>
                <a:gridCol w="644055">
                  <a:extLst>
                    <a:ext uri="{9D8B030D-6E8A-4147-A177-3AD203B41FA5}">
                      <a16:colId xmlns:a16="http://schemas.microsoft.com/office/drawing/2014/main" val="245883994"/>
                    </a:ext>
                  </a:extLst>
                </a:gridCol>
                <a:gridCol w="644055">
                  <a:extLst>
                    <a:ext uri="{9D8B030D-6E8A-4147-A177-3AD203B41FA5}">
                      <a16:colId xmlns:a16="http://schemas.microsoft.com/office/drawing/2014/main" val="2482211636"/>
                    </a:ext>
                  </a:extLst>
                </a:gridCol>
                <a:gridCol w="602435">
                  <a:extLst>
                    <a:ext uri="{9D8B030D-6E8A-4147-A177-3AD203B41FA5}">
                      <a16:colId xmlns:a16="http://schemas.microsoft.com/office/drawing/2014/main" val="2474830813"/>
                    </a:ext>
                  </a:extLst>
                </a:gridCol>
                <a:gridCol w="602435">
                  <a:extLst>
                    <a:ext uri="{9D8B030D-6E8A-4147-A177-3AD203B41FA5}">
                      <a16:colId xmlns:a16="http://schemas.microsoft.com/office/drawing/2014/main" val="132813143"/>
                    </a:ext>
                  </a:extLst>
                </a:gridCol>
                <a:gridCol w="602435">
                  <a:extLst>
                    <a:ext uri="{9D8B030D-6E8A-4147-A177-3AD203B41FA5}">
                      <a16:colId xmlns:a16="http://schemas.microsoft.com/office/drawing/2014/main" val="2121449244"/>
                    </a:ext>
                  </a:extLst>
                </a:gridCol>
                <a:gridCol w="602435">
                  <a:extLst>
                    <a:ext uri="{9D8B030D-6E8A-4147-A177-3AD203B41FA5}">
                      <a16:colId xmlns:a16="http://schemas.microsoft.com/office/drawing/2014/main" val="3741334374"/>
                    </a:ext>
                  </a:extLst>
                </a:gridCol>
                <a:gridCol w="602435">
                  <a:extLst>
                    <a:ext uri="{9D8B030D-6E8A-4147-A177-3AD203B41FA5}">
                      <a16:colId xmlns:a16="http://schemas.microsoft.com/office/drawing/2014/main" val="342699068"/>
                    </a:ext>
                  </a:extLst>
                </a:gridCol>
              </a:tblGrid>
              <a:tr h="451321">
                <a:tc>
                  <a:txBody>
                    <a:bodyPr/>
                    <a:lstStyle/>
                    <a:p>
                      <a:pPr algn="ctr" fontAlgn="ct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Size</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@5</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@10</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@30</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altLang="zh-TW" sz="1000" u="none" strike="noStrike" dirty="0">
                          <a:effectLst/>
                          <a:latin typeface="Times New Roman" panose="02020603050405020304" pitchFamily="18" charset="0"/>
                          <a:cs typeface="Times New Roman" panose="02020603050405020304" pitchFamily="18" charset="0"/>
                        </a:rPr>
                        <a:t>@50</a:t>
                      </a:r>
                      <a:endPar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@65</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@5</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@10</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@30</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altLang="zh-TW" sz="1000" u="none" strike="noStrike" dirty="0">
                          <a:effectLst/>
                          <a:latin typeface="Times New Roman" panose="02020603050405020304" pitchFamily="18" charset="0"/>
                          <a:cs typeface="Times New Roman" panose="02020603050405020304" pitchFamily="18" charset="0"/>
                        </a:rPr>
                        <a:t>@50</a:t>
                      </a:r>
                      <a:endPar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@65</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67281495"/>
                  </a:ext>
                </a:extLst>
              </a:tr>
              <a:tr h="312378">
                <a:tc rowSpan="4">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50" b="0" i="0" u="none" strike="noStrike" dirty="0" err="1">
                          <a:solidFill>
                            <a:srgbClr val="000000"/>
                          </a:solidFill>
                          <a:effectLst/>
                          <a:latin typeface="Times New Roman" panose="02020603050405020304" pitchFamily="18" charset="0"/>
                          <a:ea typeface="+mn-ea"/>
                          <a:cs typeface="Times New Roman" panose="02020603050405020304" pitchFamily="18" charset="0"/>
                        </a:rPr>
                        <a:t>Tafeng</a:t>
                      </a:r>
                      <a:endParaRPr lang="en-US" altLang="zh-TW" sz="105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16</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b"/>
                      <a:r>
                        <a:rPr lang="en-US" altLang="zh-TW" sz="1000" b="0" dirty="0">
                          <a:effectLst/>
                          <a:latin typeface="Times New Roman" panose="02020603050405020304" pitchFamily="18" charset="0"/>
                        </a:rPr>
                        <a:t>0.0620</a:t>
                      </a:r>
                    </a:p>
                  </a:txBody>
                  <a:tcPr marL="28575" marR="28575" marT="19050" marB="1905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TW" sz="1000" b="0" dirty="0">
                          <a:effectLst/>
                          <a:latin typeface="Times New Roman" panose="02020603050405020304" pitchFamily="18" charset="0"/>
                        </a:rPr>
                        <a:t>0.0516</a:t>
                      </a:r>
                    </a:p>
                  </a:txBody>
                  <a:tcPr marL="28575" marR="28575" marT="19050" marB="1905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TW" sz="1000" b="0" dirty="0">
                          <a:effectLst/>
                          <a:latin typeface="Times New Roman" panose="02020603050405020304" pitchFamily="18" charset="0"/>
                        </a:rPr>
                        <a:t>0.0549</a:t>
                      </a:r>
                    </a:p>
                  </a:txBody>
                  <a:tcPr marL="28575" marR="28575" marT="19050" marB="1905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TW" sz="1000" b="0" dirty="0">
                          <a:effectLst/>
                          <a:latin typeface="Times New Roman" panose="02020603050405020304" pitchFamily="18" charset="0"/>
                        </a:rPr>
                        <a:t>0.0254</a:t>
                      </a:r>
                    </a:p>
                  </a:txBody>
                  <a:tcPr marL="28575" marR="28575" marT="19050" marB="1905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altLang="zh-TW" sz="1000" b="0" u="sng" dirty="0">
                          <a:effectLst/>
                          <a:latin typeface="Times New Roman" panose="02020603050405020304" pitchFamily="18" charset="0"/>
                        </a:rPr>
                        <a:t>0.0360</a:t>
                      </a:r>
                    </a:p>
                  </a:txBody>
                  <a:tcPr marL="28575" marR="28575" marT="19050" marB="1905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TW" sz="1000" b="0">
                          <a:effectLst/>
                          <a:latin typeface="Times New Roman" panose="02020603050405020304" pitchFamily="18" charset="0"/>
                        </a:rPr>
                        <a:t>0.0949</a:t>
                      </a:r>
                    </a:p>
                  </a:txBody>
                  <a:tcPr marL="28575" marR="28575" marT="19050" marB="1905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TW" sz="1000" b="0">
                          <a:effectLst/>
                          <a:latin typeface="Times New Roman" panose="02020603050405020304" pitchFamily="18" charset="0"/>
                        </a:rPr>
                        <a:t>0.0990</a:t>
                      </a:r>
                    </a:p>
                  </a:txBody>
                  <a:tcPr marL="28575" marR="28575" marT="19050" marB="1905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TW" sz="1000" b="0">
                          <a:effectLst/>
                          <a:latin typeface="Times New Roman" panose="02020603050405020304" pitchFamily="18" charset="0"/>
                        </a:rPr>
                        <a:t>0.1577</a:t>
                      </a:r>
                    </a:p>
                  </a:txBody>
                  <a:tcPr marL="28575" marR="28575" marT="19050" marB="1905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TW" sz="1000" b="0">
                          <a:effectLst/>
                          <a:latin typeface="Times New Roman" panose="02020603050405020304" pitchFamily="18" charset="0"/>
                        </a:rPr>
                        <a:t>0.1217</a:t>
                      </a:r>
                    </a:p>
                  </a:txBody>
                  <a:tcPr marL="28575" marR="28575" marT="19050" marB="1905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r>
                        <a:rPr lang="en-US" altLang="zh-TW" sz="1000" b="0" dirty="0">
                          <a:effectLst/>
                          <a:latin typeface="Times New Roman" panose="02020603050405020304" pitchFamily="18" charset="0"/>
                        </a:rPr>
                        <a:t>0.1751</a:t>
                      </a:r>
                    </a:p>
                  </a:txBody>
                  <a:tcPr marL="28575" marR="28575" marT="19050" marB="1905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10997246"/>
                  </a:ext>
                </a:extLst>
              </a:tr>
              <a:tr h="312378">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32</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0.0745</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a:solidFill>
                            <a:srgbClr val="000000"/>
                          </a:solidFill>
                          <a:effectLst/>
                          <a:latin typeface="Times New Roman" panose="02020603050405020304" pitchFamily="18" charset="0"/>
                          <a:ea typeface="+mn-ea"/>
                          <a:cs typeface="Times New Roman" panose="02020603050405020304" pitchFamily="18" charset="0"/>
                        </a:rPr>
                        <a:t>0.0740</a:t>
                      </a:r>
                      <a:endPar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a:solidFill>
                            <a:srgbClr val="000000"/>
                          </a:solidFill>
                          <a:effectLst/>
                          <a:latin typeface="Times New Roman" panose="02020603050405020304" pitchFamily="18" charset="0"/>
                          <a:ea typeface="+mn-ea"/>
                          <a:cs typeface="Times New Roman" panose="02020603050405020304" pitchFamily="18" charset="0"/>
                        </a:rPr>
                        <a:t>0.0554</a:t>
                      </a:r>
                      <a:endPar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sng" strike="noStrike">
                          <a:solidFill>
                            <a:srgbClr val="000000"/>
                          </a:solidFill>
                          <a:effectLst/>
                          <a:latin typeface="Times New Roman" panose="02020603050405020304" pitchFamily="18" charset="0"/>
                          <a:ea typeface="+mn-ea"/>
                          <a:cs typeface="Times New Roman" panose="02020603050405020304" pitchFamily="18" charset="0"/>
                        </a:rPr>
                        <a:t>0.0421</a:t>
                      </a:r>
                      <a:endPar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a:solidFill>
                            <a:srgbClr val="000000"/>
                          </a:solidFill>
                          <a:effectLst/>
                          <a:latin typeface="Times New Roman" panose="02020603050405020304" pitchFamily="18" charset="0"/>
                          <a:ea typeface="+mn-ea"/>
                          <a:cs typeface="Times New Roman" panose="02020603050405020304" pitchFamily="18" charset="0"/>
                        </a:rPr>
                        <a:t>0.0364</a:t>
                      </a:r>
                      <a:endPar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a:solidFill>
                            <a:srgbClr val="000000"/>
                          </a:solidFill>
                          <a:effectLst/>
                          <a:latin typeface="Times New Roman" panose="02020603050405020304" pitchFamily="18" charset="0"/>
                          <a:ea typeface="+mn-ea"/>
                          <a:cs typeface="Times New Roman" panose="02020603050405020304" pitchFamily="18" charset="0"/>
                        </a:rPr>
                        <a:t>0.1074</a:t>
                      </a:r>
                      <a:endPar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a:solidFill>
                            <a:srgbClr val="000000"/>
                          </a:solidFill>
                          <a:effectLst/>
                          <a:latin typeface="Times New Roman" panose="02020603050405020304" pitchFamily="18" charset="0"/>
                          <a:ea typeface="+mn-ea"/>
                          <a:cs typeface="Times New Roman" panose="02020603050405020304" pitchFamily="18" charset="0"/>
                        </a:rPr>
                        <a:t>0.1220</a:t>
                      </a:r>
                      <a:endPar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sng" strike="noStrike">
                          <a:solidFill>
                            <a:srgbClr val="000000"/>
                          </a:solidFill>
                          <a:effectLst/>
                          <a:latin typeface="Times New Roman" panose="02020603050405020304" pitchFamily="18" charset="0"/>
                          <a:ea typeface="+mn-ea"/>
                          <a:cs typeface="Times New Roman" panose="02020603050405020304" pitchFamily="18" charset="0"/>
                        </a:rPr>
                        <a:t>0.1587</a:t>
                      </a:r>
                      <a:endPar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a:solidFill>
                            <a:srgbClr val="000000"/>
                          </a:solidFill>
                          <a:effectLst/>
                          <a:latin typeface="Times New Roman" panose="02020603050405020304" pitchFamily="18" charset="0"/>
                          <a:ea typeface="+mn-ea"/>
                          <a:cs typeface="Times New Roman" panose="02020603050405020304" pitchFamily="18" charset="0"/>
                        </a:rPr>
                        <a:t>0.1687</a:t>
                      </a:r>
                      <a:endPar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0.1783</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5652837"/>
                  </a:ext>
                </a:extLst>
              </a:tr>
              <a:tr h="312378">
                <a:tc vMerge="1">
                  <a:txBody>
                    <a:bodyPr/>
                    <a:lstStyle/>
                    <a:p>
                      <a:pPr algn="ctr" fontAlgn="ctr"/>
                      <a:endParaRPr lang="en-US" sz="1050" u="none" strike="noStrike" dirty="0">
                        <a:effectLst/>
                        <a:highlight>
                          <a:srgbClr val="FFFF00"/>
                        </a:highlight>
                        <a:latin typeface="Times New Roman" panose="02020603050405020304" pitchFamily="18" charset="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u="none" strike="noStrike">
                          <a:solidFill>
                            <a:srgbClr val="C00000"/>
                          </a:solidFill>
                          <a:effectLst/>
                          <a:latin typeface="Times New Roman" panose="02020603050405020304" pitchFamily="18" charset="0"/>
                          <a:cs typeface="Times New Roman" panose="02020603050405020304" pitchFamily="18" charset="0"/>
                        </a:rPr>
                        <a:t>64</a:t>
                      </a:r>
                      <a:endParaRPr lang="en-US" sz="1000" b="1" u="none" strike="noStrike" dirty="0">
                        <a:solidFill>
                          <a:srgbClr val="C00000"/>
                        </a:solidFill>
                        <a:effectLst/>
                        <a:latin typeface="Times New Roman" panose="02020603050405020304" pitchFamily="18" charset="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a:solidFill>
                            <a:srgbClr val="000000"/>
                          </a:solidFill>
                          <a:effectLst/>
                          <a:latin typeface="Times New Roman" panose="02020603050405020304" pitchFamily="18" charset="0"/>
                          <a:ea typeface="+mn-ea"/>
                          <a:cs typeface="Times New Roman" panose="02020603050405020304" pitchFamily="18" charset="0"/>
                        </a:rPr>
                        <a:t>0.0959</a:t>
                      </a:r>
                      <a:endPar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a:solidFill>
                            <a:srgbClr val="000000"/>
                          </a:solidFill>
                          <a:effectLst/>
                          <a:latin typeface="Times New Roman" panose="02020603050405020304" pitchFamily="18" charset="0"/>
                          <a:ea typeface="+mn-ea"/>
                          <a:cs typeface="Times New Roman" panose="02020603050405020304" pitchFamily="18" charset="0"/>
                        </a:rPr>
                        <a:t>0.0862</a:t>
                      </a:r>
                      <a:endPar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a:solidFill>
                            <a:srgbClr val="000000"/>
                          </a:solidFill>
                          <a:effectLst/>
                          <a:latin typeface="Times New Roman" panose="02020603050405020304" pitchFamily="18" charset="0"/>
                          <a:ea typeface="+mn-ea"/>
                          <a:cs typeface="Times New Roman" panose="02020603050405020304" pitchFamily="18" charset="0"/>
                        </a:rPr>
                        <a:t>0.0562</a:t>
                      </a:r>
                      <a:endPar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0.0424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a:solidFill>
                            <a:srgbClr val="000000"/>
                          </a:solidFill>
                          <a:effectLst/>
                          <a:latin typeface="Times New Roman" panose="02020603050405020304" pitchFamily="18" charset="0"/>
                          <a:ea typeface="+mn-ea"/>
                          <a:cs typeface="Times New Roman" panose="02020603050405020304" pitchFamily="18" charset="0"/>
                        </a:rPr>
                        <a:t>0.0364</a:t>
                      </a:r>
                      <a:endPar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a:solidFill>
                            <a:srgbClr val="000000"/>
                          </a:solidFill>
                          <a:effectLst/>
                          <a:latin typeface="Times New Roman" panose="02020603050405020304" pitchFamily="18" charset="0"/>
                          <a:ea typeface="+mn-ea"/>
                          <a:cs typeface="Times New Roman" panose="02020603050405020304" pitchFamily="18" charset="0"/>
                        </a:rPr>
                        <a:t>0.1243</a:t>
                      </a:r>
                      <a:endPar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a:solidFill>
                            <a:srgbClr val="000000"/>
                          </a:solidFill>
                          <a:effectLst/>
                          <a:latin typeface="Times New Roman" panose="02020603050405020304" pitchFamily="18" charset="0"/>
                          <a:ea typeface="+mn-ea"/>
                          <a:cs typeface="Times New Roman" panose="02020603050405020304" pitchFamily="18" charset="0"/>
                        </a:rPr>
                        <a:t>0.1362</a:t>
                      </a:r>
                      <a:endPar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a:solidFill>
                            <a:srgbClr val="000000"/>
                          </a:solidFill>
                          <a:effectLst/>
                          <a:latin typeface="Times New Roman" panose="02020603050405020304" pitchFamily="18" charset="0"/>
                          <a:ea typeface="+mn-ea"/>
                          <a:cs typeface="Times New Roman" panose="02020603050405020304" pitchFamily="18" charset="0"/>
                        </a:rPr>
                        <a:t>0.1613</a:t>
                      </a:r>
                      <a:endPar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a:solidFill>
                            <a:srgbClr val="000000"/>
                          </a:solidFill>
                          <a:effectLst/>
                          <a:latin typeface="Times New Roman" panose="02020603050405020304" pitchFamily="18" charset="0"/>
                          <a:ea typeface="+mn-ea"/>
                          <a:cs typeface="Times New Roman" panose="02020603050405020304" pitchFamily="18" charset="0"/>
                        </a:rPr>
                        <a:t>0.1677</a:t>
                      </a:r>
                      <a:endPar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0.1784</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08856358"/>
                  </a:ext>
                </a:extLst>
              </a:tr>
              <a:tr h="312378">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a:effectLst/>
                          <a:latin typeface="Times New Roman" panose="02020603050405020304" pitchFamily="18" charset="0"/>
                          <a:cs typeface="Times New Roman" panose="02020603050405020304" pitchFamily="18" charset="0"/>
                        </a:rPr>
                        <a:t>128</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sng" strike="noStrike">
                          <a:solidFill>
                            <a:srgbClr val="000000"/>
                          </a:solidFill>
                          <a:effectLst/>
                          <a:latin typeface="Times New Roman" panose="02020603050405020304" pitchFamily="18" charset="0"/>
                          <a:ea typeface="+mn-ea"/>
                          <a:cs typeface="Times New Roman" panose="02020603050405020304" pitchFamily="18" charset="0"/>
                        </a:rPr>
                        <a:t>0.0926</a:t>
                      </a:r>
                      <a:endPar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5606" marR="5606" marT="5606"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sng" strike="noStrike">
                          <a:solidFill>
                            <a:srgbClr val="000000"/>
                          </a:solidFill>
                          <a:effectLst/>
                          <a:latin typeface="Times New Roman" panose="02020603050405020304" pitchFamily="18" charset="0"/>
                          <a:ea typeface="+mn-ea"/>
                          <a:cs typeface="Times New Roman" panose="02020603050405020304" pitchFamily="18" charset="0"/>
                        </a:rPr>
                        <a:t>0.0822</a:t>
                      </a:r>
                      <a:endPar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a:solidFill>
                            <a:srgbClr val="000000"/>
                          </a:solidFill>
                          <a:effectLst/>
                          <a:latin typeface="Times New Roman" panose="02020603050405020304" pitchFamily="18" charset="0"/>
                          <a:ea typeface="+mn-ea"/>
                          <a:cs typeface="Times New Roman" panose="02020603050405020304" pitchFamily="18" charset="0"/>
                        </a:rPr>
                        <a:t>0.0555</a:t>
                      </a:r>
                      <a:endPar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a:solidFill>
                            <a:srgbClr val="000000"/>
                          </a:solidFill>
                          <a:effectLst/>
                          <a:latin typeface="Times New Roman" panose="02020603050405020304" pitchFamily="18" charset="0"/>
                          <a:ea typeface="+mn-ea"/>
                          <a:cs typeface="Times New Roman" panose="02020603050405020304" pitchFamily="18" charset="0"/>
                        </a:rPr>
                        <a:t>0.0413</a:t>
                      </a:r>
                      <a:endPar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0.0359</a:t>
                      </a:r>
                    </a:p>
                  </a:txBody>
                  <a:tcPr marL="5606" marR="5606" marT="5606"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sng" strike="noStrike">
                          <a:solidFill>
                            <a:srgbClr val="000000"/>
                          </a:solidFill>
                          <a:effectLst/>
                          <a:latin typeface="Times New Roman" panose="02020603050405020304" pitchFamily="18" charset="0"/>
                          <a:ea typeface="+mn-ea"/>
                          <a:cs typeface="Times New Roman" panose="02020603050405020304" pitchFamily="18" charset="0"/>
                        </a:rPr>
                        <a:t>0.1210</a:t>
                      </a:r>
                      <a:endPar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5606" marR="5606" marT="5606"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a:solidFill>
                            <a:srgbClr val="000000"/>
                          </a:solidFill>
                          <a:effectLst/>
                          <a:latin typeface="Times New Roman" panose="02020603050405020304" pitchFamily="18" charset="0"/>
                          <a:ea typeface="+mn-ea"/>
                          <a:cs typeface="Times New Roman" panose="02020603050405020304" pitchFamily="18" charset="0"/>
                        </a:rPr>
                        <a:t>0.1256</a:t>
                      </a:r>
                      <a:endPar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a:solidFill>
                            <a:srgbClr val="000000"/>
                          </a:solidFill>
                          <a:effectLst/>
                          <a:latin typeface="Times New Roman" panose="02020603050405020304" pitchFamily="18" charset="0"/>
                          <a:ea typeface="+mn-ea"/>
                          <a:cs typeface="Times New Roman" panose="02020603050405020304" pitchFamily="18" charset="0"/>
                        </a:rPr>
                        <a:t>0.1529</a:t>
                      </a:r>
                      <a:endPar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a:solidFill>
                            <a:srgbClr val="000000"/>
                          </a:solidFill>
                          <a:effectLst/>
                          <a:latin typeface="Times New Roman" panose="02020603050405020304" pitchFamily="18" charset="0"/>
                          <a:ea typeface="+mn-ea"/>
                          <a:cs typeface="Times New Roman" panose="02020603050405020304" pitchFamily="18" charset="0"/>
                        </a:rPr>
                        <a:t>0.1608</a:t>
                      </a:r>
                      <a:endPar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0.1686</a:t>
                      </a:r>
                    </a:p>
                  </a:txBody>
                  <a:tcPr marL="5606" marR="5606" marT="5606"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85744788"/>
                  </a:ext>
                </a:extLst>
              </a:tr>
              <a:tr h="312378">
                <a:tc rowSpan="4">
                  <a:txBody>
                    <a:bodyPr/>
                    <a:lstStyle/>
                    <a:p>
                      <a:pPr algn="ctr" fontAlgn="ctr"/>
                      <a:r>
                        <a:rPr lang="en-US" altLang="zh-TW" sz="105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Dunnhumby</a:t>
                      </a: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16</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0.2166</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0.2235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0.1693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0.1337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0.1146</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0.3204</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0.3078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0.3418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0.3686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0.3788</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5142058"/>
                  </a:ext>
                </a:extLst>
              </a:tr>
              <a:tr h="312378">
                <a:tc vMerge="1">
                  <a:txBody>
                    <a:bodyPr/>
                    <a:lstStyle/>
                    <a:p>
                      <a:pPr algn="ctr" fontAlgn="ctr"/>
                      <a:endParaRPr lang="en-US" sz="1050" u="none" strike="noStrike" dirty="0">
                        <a:effectLst/>
                        <a:highlight>
                          <a:srgbClr val="FFFF00"/>
                        </a:highlight>
                        <a:latin typeface="Times New Roman" panose="02020603050405020304" pitchFamily="18" charset="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1" u="none" strike="noStrike" dirty="0">
                          <a:solidFill>
                            <a:srgbClr val="C00000"/>
                          </a:solidFill>
                          <a:effectLst/>
                          <a:latin typeface="Times New Roman" panose="02020603050405020304" pitchFamily="18" charset="0"/>
                          <a:cs typeface="Times New Roman" panose="02020603050405020304" pitchFamily="18" charset="0"/>
                        </a:rPr>
                        <a:t>32</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0.2191</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0.2246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0.1703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0.1343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0.1156</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0.3216</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0.3105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0.3419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0.3682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0.3800</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93279343"/>
                  </a:ext>
                </a:extLst>
              </a:tr>
              <a:tr h="312378">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64</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0.2168</a:t>
                      </a:r>
                    </a:p>
                  </a:txBody>
                  <a:tcPr marL="5606" marR="5606" marT="5606"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0.2241</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0.1699</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0.1336</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0.1158</a:t>
                      </a:r>
                    </a:p>
                  </a:txBody>
                  <a:tcPr marL="5606" marR="5606" marT="5606"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0.3183</a:t>
                      </a:r>
                    </a:p>
                  </a:txBody>
                  <a:tcPr marL="5606" marR="5606" marT="5606"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0.3079</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0.3395</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0.3650</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0.3786</a:t>
                      </a:r>
                    </a:p>
                  </a:txBody>
                  <a:tcPr marL="5606" marR="5606" marT="5606"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51635324"/>
                  </a:ext>
                </a:extLst>
              </a:tr>
              <a:tr h="312378">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128</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0.2152</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0.2199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0.1684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0.1313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0.1134</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0.3148</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0.3020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0.3345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0.3596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0.3716</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90827399"/>
                  </a:ext>
                </a:extLst>
              </a:tr>
            </a:tbl>
          </a:graphicData>
        </a:graphic>
      </p:graphicFrame>
      <p:sp>
        <p:nvSpPr>
          <p:cNvPr id="17" name="文字方塊 16">
            <a:extLst>
              <a:ext uri="{FF2B5EF4-FFF2-40B4-BE49-F238E27FC236}">
                <a16:creationId xmlns:a16="http://schemas.microsoft.com/office/drawing/2014/main" id="{74446626-EBA4-4DA7-B8E4-AB20248F9F4F}"/>
              </a:ext>
            </a:extLst>
          </p:cNvPr>
          <p:cNvSpPr txBox="1"/>
          <p:nvPr/>
        </p:nvSpPr>
        <p:spPr>
          <a:xfrm>
            <a:off x="1765722" y="1079199"/>
            <a:ext cx="5347505" cy="261610"/>
          </a:xfrm>
          <a:prstGeom prst="rect">
            <a:avLst/>
          </a:prstGeom>
          <a:noFill/>
        </p:spPr>
        <p:txBody>
          <a:bodyPr wrap="square">
            <a:spAutoFit/>
          </a:bodyPr>
          <a:lstStyle/>
          <a:p>
            <a:pPr algn="ctr"/>
            <a:r>
              <a:rPr lang="en-US" altLang="zh-TW" sz="1050" b="1" dirty="0">
                <a:latin typeface="Times New Roman" panose="02020603050405020304" pitchFamily="18" charset="0"/>
                <a:ea typeface="Microsoft JhengHei" panose="020B0604030504040204" pitchFamily="34" charset="-120"/>
                <a:cs typeface="Times New Roman" panose="02020603050405020304" pitchFamily="18" charset="0"/>
              </a:rPr>
              <a:t>Table</a:t>
            </a:r>
            <a:r>
              <a:rPr lang="zh-TW" altLang="en-US" sz="1050" b="1" dirty="0">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050" b="1" dirty="0">
                <a:latin typeface="Times New Roman" panose="02020603050405020304" pitchFamily="18" charset="0"/>
                <a:ea typeface="Microsoft JhengHei" panose="020B0604030504040204" pitchFamily="34" charset="-120"/>
                <a:cs typeface="Times New Roman" panose="02020603050405020304" pitchFamily="18" charset="0"/>
              </a:rPr>
              <a:t>7</a:t>
            </a:r>
            <a:r>
              <a:rPr lang="en-US" altLang="zh-TW" sz="1050" dirty="0">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050" dirty="0">
                <a:latin typeface="Times New Roman" panose="02020603050405020304" pitchFamily="18" charset="0"/>
                <a:ea typeface="Microsoft JhengHei" panose="020B0604030504040204" pitchFamily="34" charset="-120"/>
                <a:cs typeface="Times New Roman" panose="02020603050405020304" pitchFamily="18" charset="0"/>
              </a:rPr>
              <a:t>不同 </a:t>
            </a:r>
            <a:r>
              <a:rPr lang="en-US" altLang="zh-TW" sz="1050" dirty="0">
                <a:latin typeface="Times New Roman" panose="02020603050405020304" pitchFamily="18" charset="0"/>
                <a:ea typeface="Microsoft JhengHei" panose="020B0604030504040204" pitchFamily="34" charset="-120"/>
                <a:cs typeface="Times New Roman" panose="02020603050405020304" pitchFamily="18" charset="0"/>
              </a:rPr>
              <a:t>Batch Size </a:t>
            </a:r>
            <a:r>
              <a:rPr lang="zh-TW" altLang="en-US" sz="1050" dirty="0">
                <a:latin typeface="Times New Roman" panose="02020603050405020304" pitchFamily="18" charset="0"/>
                <a:ea typeface="Microsoft JhengHei" panose="020B0604030504040204" pitchFamily="34" charset="-120"/>
                <a:cs typeface="Times New Roman" panose="02020603050405020304" pitchFamily="18" charset="0"/>
              </a:rPr>
              <a:t>下的結果</a:t>
            </a:r>
          </a:p>
        </p:txBody>
      </p:sp>
      <p:sp>
        <p:nvSpPr>
          <p:cNvPr id="18" name="文字方塊 17">
            <a:extLst>
              <a:ext uri="{FF2B5EF4-FFF2-40B4-BE49-F238E27FC236}">
                <a16:creationId xmlns:a16="http://schemas.microsoft.com/office/drawing/2014/main" id="{0C33DC9C-9C13-490B-B076-AE89C1314E83}"/>
              </a:ext>
            </a:extLst>
          </p:cNvPr>
          <p:cNvSpPr txBox="1"/>
          <p:nvPr/>
        </p:nvSpPr>
        <p:spPr>
          <a:xfrm>
            <a:off x="8539718" y="4872599"/>
            <a:ext cx="604282" cy="246221"/>
          </a:xfrm>
          <a:prstGeom prst="rect">
            <a:avLst/>
          </a:prstGeom>
          <a:noFill/>
        </p:spPr>
        <p:txBody>
          <a:bodyPr wrap="square" rtlCol="0">
            <a:spAutoFit/>
          </a:bodyPr>
          <a:lstStyle/>
          <a:p>
            <a:pPr algn="ctr"/>
            <a:r>
              <a:rPr lang="en-US" altLang="zh-TW" sz="1000" b="1" dirty="0">
                <a:latin typeface="Times New Roman" panose="02020603050405020304" pitchFamily="18" charset="0"/>
                <a:cs typeface="Times New Roman" panose="02020603050405020304" pitchFamily="18" charset="0"/>
              </a:rPr>
              <a:t>43 / 57</a:t>
            </a:r>
            <a:endParaRPr lang="zh-TW" altLang="en-US" sz="1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37535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33" name="Google Shape;1616;p32">
            <a:extLst>
              <a:ext uri="{FF2B5EF4-FFF2-40B4-BE49-F238E27FC236}">
                <a16:creationId xmlns:a16="http://schemas.microsoft.com/office/drawing/2014/main" id="{838A30D5-0C87-4A99-9295-11014EA7DA2C}"/>
              </a:ext>
            </a:extLst>
          </p:cNvPr>
          <p:cNvSpPr/>
          <p:nvPr/>
        </p:nvSpPr>
        <p:spPr>
          <a:xfrm>
            <a:off x="6834043" y="0"/>
            <a:ext cx="892500" cy="561300"/>
          </a:xfrm>
          <a:prstGeom prst="rect">
            <a:avLst/>
          </a:prstGeom>
          <a:solidFill>
            <a:srgbClr val="C00000">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研究方法</a:t>
            </a: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文獻探討</a:t>
            </a: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實驗結果</a:t>
            </a: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實驗設計</a:t>
            </a: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3" name="文字方塊 2">
            <a:extLst>
              <a:ext uri="{FF2B5EF4-FFF2-40B4-BE49-F238E27FC236}">
                <a16:creationId xmlns:a16="http://schemas.microsoft.com/office/drawing/2014/main" id="{F3C42C6F-98AE-B5D0-CFC3-93F1544D2056}"/>
              </a:ext>
            </a:extLst>
          </p:cNvPr>
          <p:cNvSpPr txBox="1"/>
          <p:nvPr/>
        </p:nvSpPr>
        <p:spPr>
          <a:xfrm>
            <a:off x="607925" y="647368"/>
            <a:ext cx="2474953" cy="376642"/>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rPr>
              <a:t>5.2 </a:t>
            </a:r>
            <a:r>
              <a:rPr lang="zh-TW" altLang="en-US" sz="1400" b="1" dirty="0">
                <a:latin typeface="Times New Roman" panose="02020603050405020304" pitchFamily="18" charset="0"/>
                <a:ea typeface="Microsoft JhengHei" panose="020B0604030504040204" pitchFamily="34" charset="-120"/>
                <a:cs typeface="Times New Roman" panose="02020603050405020304" pitchFamily="18" charset="0"/>
              </a:rPr>
              <a:t>敏感度分析</a:t>
            </a:r>
            <a:endPar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endParaRPr>
          </a:p>
        </p:txBody>
      </p:sp>
      <p:graphicFrame>
        <p:nvGraphicFramePr>
          <p:cNvPr id="18" name="表格 17">
            <a:extLst>
              <a:ext uri="{FF2B5EF4-FFF2-40B4-BE49-F238E27FC236}">
                <a16:creationId xmlns:a16="http://schemas.microsoft.com/office/drawing/2014/main" id="{108D2A9B-CE91-4BA5-B63B-11EE56F5EFD9}"/>
              </a:ext>
            </a:extLst>
          </p:cNvPr>
          <p:cNvGraphicFramePr>
            <a:graphicFrameLocks noGrp="1"/>
          </p:cNvGraphicFramePr>
          <p:nvPr>
            <p:extLst>
              <p:ext uri="{D42A27DB-BD31-4B8C-83A1-F6EECF244321}">
                <p14:modId xmlns:p14="http://schemas.microsoft.com/office/powerpoint/2010/main" val="2593400547"/>
              </p:ext>
            </p:extLst>
          </p:nvPr>
        </p:nvGraphicFramePr>
        <p:xfrm>
          <a:off x="1010259" y="1428705"/>
          <a:ext cx="7123482" cy="2974420"/>
        </p:xfrm>
        <a:graphic>
          <a:graphicData uri="http://schemas.openxmlformats.org/drawingml/2006/table">
            <a:tbl>
              <a:tblPr/>
              <a:tblGrid>
                <a:gridCol w="691443">
                  <a:extLst>
                    <a:ext uri="{9D8B030D-6E8A-4147-A177-3AD203B41FA5}">
                      <a16:colId xmlns:a16="http://schemas.microsoft.com/office/drawing/2014/main" val="1653070714"/>
                    </a:ext>
                  </a:extLst>
                </a:gridCol>
                <a:gridCol w="513774">
                  <a:extLst>
                    <a:ext uri="{9D8B030D-6E8A-4147-A177-3AD203B41FA5}">
                      <a16:colId xmlns:a16="http://schemas.microsoft.com/office/drawing/2014/main" val="425010878"/>
                    </a:ext>
                  </a:extLst>
                </a:gridCol>
                <a:gridCol w="515855">
                  <a:extLst>
                    <a:ext uri="{9D8B030D-6E8A-4147-A177-3AD203B41FA5}">
                      <a16:colId xmlns:a16="http://schemas.microsoft.com/office/drawing/2014/main" val="1197077786"/>
                    </a:ext>
                  </a:extLst>
                </a:gridCol>
                <a:gridCol w="622620">
                  <a:extLst>
                    <a:ext uri="{9D8B030D-6E8A-4147-A177-3AD203B41FA5}">
                      <a16:colId xmlns:a16="http://schemas.microsoft.com/office/drawing/2014/main" val="861104371"/>
                    </a:ext>
                  </a:extLst>
                </a:gridCol>
                <a:gridCol w="622620">
                  <a:extLst>
                    <a:ext uri="{9D8B030D-6E8A-4147-A177-3AD203B41FA5}">
                      <a16:colId xmlns:a16="http://schemas.microsoft.com/office/drawing/2014/main" val="3344137658"/>
                    </a:ext>
                  </a:extLst>
                </a:gridCol>
                <a:gridCol w="622620">
                  <a:extLst>
                    <a:ext uri="{9D8B030D-6E8A-4147-A177-3AD203B41FA5}">
                      <a16:colId xmlns:a16="http://schemas.microsoft.com/office/drawing/2014/main" val="245883994"/>
                    </a:ext>
                  </a:extLst>
                </a:gridCol>
                <a:gridCol w="622620">
                  <a:extLst>
                    <a:ext uri="{9D8B030D-6E8A-4147-A177-3AD203B41FA5}">
                      <a16:colId xmlns:a16="http://schemas.microsoft.com/office/drawing/2014/main" val="2482211636"/>
                    </a:ext>
                  </a:extLst>
                </a:gridCol>
                <a:gridCol w="582386">
                  <a:extLst>
                    <a:ext uri="{9D8B030D-6E8A-4147-A177-3AD203B41FA5}">
                      <a16:colId xmlns:a16="http://schemas.microsoft.com/office/drawing/2014/main" val="2474830813"/>
                    </a:ext>
                  </a:extLst>
                </a:gridCol>
                <a:gridCol w="582386">
                  <a:extLst>
                    <a:ext uri="{9D8B030D-6E8A-4147-A177-3AD203B41FA5}">
                      <a16:colId xmlns:a16="http://schemas.microsoft.com/office/drawing/2014/main" val="132813143"/>
                    </a:ext>
                  </a:extLst>
                </a:gridCol>
                <a:gridCol w="582386">
                  <a:extLst>
                    <a:ext uri="{9D8B030D-6E8A-4147-A177-3AD203B41FA5}">
                      <a16:colId xmlns:a16="http://schemas.microsoft.com/office/drawing/2014/main" val="2121449244"/>
                    </a:ext>
                  </a:extLst>
                </a:gridCol>
                <a:gridCol w="582386">
                  <a:extLst>
                    <a:ext uri="{9D8B030D-6E8A-4147-A177-3AD203B41FA5}">
                      <a16:colId xmlns:a16="http://schemas.microsoft.com/office/drawing/2014/main" val="3741334374"/>
                    </a:ext>
                  </a:extLst>
                </a:gridCol>
                <a:gridCol w="582386">
                  <a:extLst>
                    <a:ext uri="{9D8B030D-6E8A-4147-A177-3AD203B41FA5}">
                      <a16:colId xmlns:a16="http://schemas.microsoft.com/office/drawing/2014/main" val="342699068"/>
                    </a:ext>
                  </a:extLst>
                </a:gridCol>
              </a:tblGrid>
              <a:tr h="455004">
                <a:tc>
                  <a:txBody>
                    <a:bodyPr/>
                    <a:lstStyle/>
                    <a:p>
                      <a:pPr algn="ctr" fontAlgn="ct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Rate</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@5</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@10</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@30</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altLang="zh-TW" sz="1000" u="none" strike="noStrike" dirty="0">
                          <a:effectLst/>
                          <a:latin typeface="Times New Roman" panose="02020603050405020304" pitchFamily="18" charset="0"/>
                          <a:cs typeface="Times New Roman" panose="02020603050405020304" pitchFamily="18" charset="0"/>
                        </a:rPr>
                        <a:t>@50</a:t>
                      </a:r>
                      <a:endPar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@65</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@5</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@10</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@30</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altLang="zh-TW" sz="1000" u="none" strike="noStrike" dirty="0">
                          <a:effectLst/>
                          <a:latin typeface="Times New Roman" panose="02020603050405020304" pitchFamily="18" charset="0"/>
                          <a:cs typeface="Times New Roman" panose="02020603050405020304" pitchFamily="18" charset="0"/>
                        </a:rPr>
                        <a:t>@50</a:t>
                      </a:r>
                      <a:endPar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@65</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67281495"/>
                  </a:ext>
                </a:extLst>
              </a:tr>
              <a:tr h="314927">
                <a:tc rowSpan="4">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err="1">
                          <a:solidFill>
                            <a:srgbClr val="000000"/>
                          </a:solidFill>
                          <a:effectLst/>
                          <a:latin typeface="Times New Roman" panose="02020603050405020304" pitchFamily="18" charset="0"/>
                          <a:ea typeface="+mn-ea"/>
                          <a:cs typeface="Times New Roman" panose="02020603050405020304" pitchFamily="18" charset="0"/>
                        </a:rPr>
                        <a:t>Tafeng</a:t>
                      </a:r>
                      <a:endPar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0.001</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0.0563</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0.0421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0.0251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0.0207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0.0179</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0.0933</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0.0932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0.1032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0.1115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0.1147</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10997246"/>
                  </a:ext>
                </a:extLst>
              </a:tr>
              <a:tr h="314927">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1" u="none" strike="noStrike" dirty="0">
                          <a:solidFill>
                            <a:srgbClr val="C00000"/>
                          </a:solidFill>
                          <a:effectLst/>
                          <a:latin typeface="Times New Roman" panose="02020603050405020304" pitchFamily="18" charset="0"/>
                          <a:cs typeface="Times New Roman" panose="02020603050405020304" pitchFamily="18" charset="0"/>
                        </a:rPr>
                        <a:t>0.0001</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0.0959</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0.0862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0.0562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0.0424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0.0364</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0.1243</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0.1362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0.1613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0.1677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0.1784</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5652837"/>
                  </a:ext>
                </a:extLst>
              </a:tr>
              <a:tr h="314927">
                <a:tc vMerge="1">
                  <a:txBody>
                    <a:bodyPr/>
                    <a:lstStyle/>
                    <a:p>
                      <a:pPr algn="ctr" fontAlgn="ctr"/>
                      <a:endParaRPr lang="en-US" sz="1050" u="none" strike="noStrike" dirty="0">
                        <a:effectLst/>
                        <a:highlight>
                          <a:srgbClr val="FFFF00"/>
                        </a:highlight>
                        <a:latin typeface="Times New Roman" panose="02020603050405020304" pitchFamily="18" charset="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0.00001</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0.0876</a:t>
                      </a:r>
                    </a:p>
                  </a:txBody>
                  <a:tcPr marL="5606" marR="5606" marT="5606"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0.0806</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0.0549</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0.0419</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0.0362</a:t>
                      </a:r>
                    </a:p>
                  </a:txBody>
                  <a:tcPr marL="5606" marR="5606" marT="5606"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0.1156</a:t>
                      </a:r>
                    </a:p>
                  </a:txBody>
                  <a:tcPr marL="5606" marR="5606" marT="5606"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0.1248</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0.1509</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0.1626</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0.1697</a:t>
                      </a:r>
                    </a:p>
                  </a:txBody>
                  <a:tcPr marL="5606" marR="5606" marT="5606"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08856358"/>
                  </a:ext>
                </a:extLst>
              </a:tr>
              <a:tr h="314927">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0.000001</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0.0863</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0.0809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0.0554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0.0416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0.0353</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0.1142</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0.1248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0.1518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0.1616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0.1664</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85744788"/>
                  </a:ext>
                </a:extLst>
              </a:tr>
              <a:tr h="314927">
                <a:tc rowSpan="4">
                  <a:txBody>
                    <a:bodyPr/>
                    <a:lstStyle/>
                    <a:p>
                      <a:pPr algn="ctr" fontAlgn="ctr"/>
                      <a:r>
                        <a:rPr lang="en-US" altLang="zh-TW" sz="100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Dunnhumby</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0.001</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0.0713</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0.0596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0.0357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0.0274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0.0238</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0.1149</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0.0993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0.0979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0.1031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0.1062</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5142058"/>
                  </a:ext>
                </a:extLst>
              </a:tr>
              <a:tr h="314927">
                <a:tc vMerge="1">
                  <a:txBody>
                    <a:bodyPr/>
                    <a:lstStyle/>
                    <a:p>
                      <a:pPr algn="ctr" fontAlgn="ctr"/>
                      <a:endParaRPr lang="en-US" sz="1050" u="none" strike="noStrike" dirty="0">
                        <a:effectLst/>
                        <a:highlight>
                          <a:srgbClr val="FFFF00"/>
                        </a:highlight>
                        <a:latin typeface="Times New Roman" panose="02020603050405020304" pitchFamily="18" charset="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0.0001</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0.2163</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0.2212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0.1695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0.1333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0.1148</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0.3170</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0.3032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0.3391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0.3656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0.3773</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93279343"/>
                  </a:ext>
                </a:extLst>
              </a:tr>
              <a:tr h="314927">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1" i="0" u="none" strike="noStrike" dirty="0">
                          <a:solidFill>
                            <a:srgbClr val="C00000"/>
                          </a:solidFill>
                          <a:effectLst/>
                          <a:latin typeface="Times New Roman" panose="02020603050405020304" pitchFamily="18" charset="0"/>
                          <a:ea typeface="新細明體" panose="02020500000000000000" pitchFamily="18" charset="-120"/>
                          <a:cs typeface="Times New Roman" panose="02020603050405020304" pitchFamily="18" charset="0"/>
                        </a:rPr>
                        <a:t>0.00001</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0.2191</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0.2246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0.1703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0.1343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0.1156</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0.3216</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0.3105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0.3419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0.3682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0.3800</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51635324"/>
                  </a:ext>
                </a:extLst>
              </a:tr>
              <a:tr h="314927">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0.000001</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0.2179</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0.2247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0.1694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0.1320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0.1139</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0.3204</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0.3109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0.3409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0.3645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0.3767</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90827399"/>
                  </a:ext>
                </a:extLst>
              </a:tr>
            </a:tbl>
          </a:graphicData>
        </a:graphic>
      </p:graphicFrame>
      <p:sp>
        <p:nvSpPr>
          <p:cNvPr id="19" name="文字方塊 18">
            <a:extLst>
              <a:ext uri="{FF2B5EF4-FFF2-40B4-BE49-F238E27FC236}">
                <a16:creationId xmlns:a16="http://schemas.microsoft.com/office/drawing/2014/main" id="{82E1737D-72E3-47FB-902B-03981E914BA6}"/>
              </a:ext>
            </a:extLst>
          </p:cNvPr>
          <p:cNvSpPr txBox="1"/>
          <p:nvPr/>
        </p:nvSpPr>
        <p:spPr>
          <a:xfrm>
            <a:off x="1898247" y="1095553"/>
            <a:ext cx="5347505" cy="261610"/>
          </a:xfrm>
          <a:prstGeom prst="rect">
            <a:avLst/>
          </a:prstGeom>
          <a:noFill/>
        </p:spPr>
        <p:txBody>
          <a:bodyPr wrap="square">
            <a:spAutoFit/>
          </a:bodyPr>
          <a:lstStyle/>
          <a:p>
            <a:pPr algn="ctr"/>
            <a:r>
              <a:rPr lang="en-US" altLang="zh-TW" sz="1050" b="1" dirty="0">
                <a:latin typeface="Times New Roman" panose="02020603050405020304" pitchFamily="18" charset="0"/>
                <a:ea typeface="Microsoft JhengHei" panose="020B0604030504040204" pitchFamily="34" charset="-120"/>
                <a:cs typeface="Times New Roman" panose="02020603050405020304" pitchFamily="18" charset="0"/>
              </a:rPr>
              <a:t>Table</a:t>
            </a:r>
            <a:r>
              <a:rPr lang="zh-TW" altLang="en-US" sz="1050" b="1" dirty="0">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050" b="1" dirty="0">
                <a:latin typeface="Times New Roman" panose="02020603050405020304" pitchFamily="18" charset="0"/>
                <a:ea typeface="Microsoft JhengHei" panose="020B0604030504040204" pitchFamily="34" charset="-120"/>
                <a:cs typeface="Times New Roman" panose="02020603050405020304" pitchFamily="18" charset="0"/>
              </a:rPr>
              <a:t>8</a:t>
            </a:r>
            <a:r>
              <a:rPr lang="en-US" altLang="zh-TW" sz="1050" dirty="0">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050" dirty="0">
                <a:latin typeface="Times New Roman" panose="02020603050405020304" pitchFamily="18" charset="0"/>
                <a:ea typeface="Microsoft JhengHei" panose="020B0604030504040204" pitchFamily="34" charset="-120"/>
                <a:cs typeface="Times New Roman" panose="02020603050405020304" pitchFamily="18" charset="0"/>
              </a:rPr>
              <a:t>不同 </a:t>
            </a:r>
            <a:r>
              <a:rPr lang="en-US" altLang="zh-TW" sz="1050" dirty="0">
                <a:latin typeface="Times New Roman" panose="02020603050405020304" pitchFamily="18" charset="0"/>
                <a:ea typeface="Microsoft JhengHei" panose="020B0604030504040204" pitchFamily="34" charset="-120"/>
                <a:cs typeface="Times New Roman" panose="02020603050405020304" pitchFamily="18" charset="0"/>
              </a:rPr>
              <a:t>Learning Rate</a:t>
            </a:r>
            <a:r>
              <a:rPr lang="zh-TW" altLang="en-US" sz="1050" dirty="0">
                <a:latin typeface="Times New Roman" panose="02020603050405020304" pitchFamily="18" charset="0"/>
                <a:ea typeface="Microsoft JhengHei" panose="020B0604030504040204" pitchFamily="34" charset="-120"/>
                <a:cs typeface="Times New Roman" panose="02020603050405020304" pitchFamily="18" charset="0"/>
              </a:rPr>
              <a:t> 下的結果</a:t>
            </a:r>
          </a:p>
        </p:txBody>
      </p:sp>
      <p:sp>
        <p:nvSpPr>
          <p:cNvPr id="16" name="文字方塊 15">
            <a:extLst>
              <a:ext uri="{FF2B5EF4-FFF2-40B4-BE49-F238E27FC236}">
                <a16:creationId xmlns:a16="http://schemas.microsoft.com/office/drawing/2014/main" id="{7943EF8A-3161-4D98-843A-73008014027C}"/>
              </a:ext>
            </a:extLst>
          </p:cNvPr>
          <p:cNvSpPr txBox="1"/>
          <p:nvPr/>
        </p:nvSpPr>
        <p:spPr>
          <a:xfrm>
            <a:off x="8539718" y="4872599"/>
            <a:ext cx="604282" cy="246221"/>
          </a:xfrm>
          <a:prstGeom prst="rect">
            <a:avLst/>
          </a:prstGeom>
          <a:noFill/>
        </p:spPr>
        <p:txBody>
          <a:bodyPr wrap="square" rtlCol="0">
            <a:spAutoFit/>
          </a:bodyPr>
          <a:lstStyle/>
          <a:p>
            <a:pPr algn="ctr"/>
            <a:r>
              <a:rPr lang="en-US" altLang="zh-TW" sz="1000" b="1" dirty="0">
                <a:latin typeface="Times New Roman" panose="02020603050405020304" pitchFamily="18" charset="0"/>
                <a:cs typeface="Times New Roman" panose="02020603050405020304" pitchFamily="18" charset="0"/>
              </a:rPr>
              <a:t>44 / 57</a:t>
            </a:r>
            <a:endParaRPr lang="zh-TW" altLang="en-US" sz="1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001615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33" name="Google Shape;1616;p32">
            <a:extLst>
              <a:ext uri="{FF2B5EF4-FFF2-40B4-BE49-F238E27FC236}">
                <a16:creationId xmlns:a16="http://schemas.microsoft.com/office/drawing/2014/main" id="{838A30D5-0C87-4A99-9295-11014EA7DA2C}"/>
              </a:ext>
            </a:extLst>
          </p:cNvPr>
          <p:cNvSpPr/>
          <p:nvPr/>
        </p:nvSpPr>
        <p:spPr>
          <a:xfrm>
            <a:off x="6834043" y="0"/>
            <a:ext cx="892500" cy="561300"/>
          </a:xfrm>
          <a:prstGeom prst="rect">
            <a:avLst/>
          </a:prstGeom>
          <a:solidFill>
            <a:srgbClr val="C00000">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研究方法</a:t>
            </a: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文獻探討</a:t>
            </a: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實驗結果</a:t>
            </a: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實驗設計</a:t>
            </a: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3" name="文字方塊 2">
            <a:extLst>
              <a:ext uri="{FF2B5EF4-FFF2-40B4-BE49-F238E27FC236}">
                <a16:creationId xmlns:a16="http://schemas.microsoft.com/office/drawing/2014/main" id="{F3C42C6F-98AE-B5D0-CFC3-93F1544D2056}"/>
              </a:ext>
            </a:extLst>
          </p:cNvPr>
          <p:cNvSpPr txBox="1"/>
          <p:nvPr/>
        </p:nvSpPr>
        <p:spPr>
          <a:xfrm>
            <a:off x="607925" y="647368"/>
            <a:ext cx="2474953" cy="376642"/>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rPr>
              <a:t>5.2 </a:t>
            </a:r>
            <a:r>
              <a:rPr lang="zh-TW" altLang="en-US" sz="1400" b="1" dirty="0">
                <a:latin typeface="Times New Roman" panose="02020603050405020304" pitchFamily="18" charset="0"/>
                <a:ea typeface="Microsoft JhengHei" panose="020B0604030504040204" pitchFamily="34" charset="-120"/>
                <a:cs typeface="Times New Roman" panose="02020603050405020304" pitchFamily="18" charset="0"/>
              </a:rPr>
              <a:t>敏感度分析</a:t>
            </a:r>
            <a:endPar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endParaRPr>
          </a:p>
        </p:txBody>
      </p:sp>
      <p:graphicFrame>
        <p:nvGraphicFramePr>
          <p:cNvPr id="14" name="表格 13">
            <a:extLst>
              <a:ext uri="{FF2B5EF4-FFF2-40B4-BE49-F238E27FC236}">
                <a16:creationId xmlns:a16="http://schemas.microsoft.com/office/drawing/2014/main" id="{9BCAEB10-366B-403B-B3A2-F5A15FFDA861}"/>
              </a:ext>
            </a:extLst>
          </p:cNvPr>
          <p:cNvGraphicFramePr>
            <a:graphicFrameLocks noGrp="1"/>
          </p:cNvGraphicFramePr>
          <p:nvPr>
            <p:extLst>
              <p:ext uri="{D42A27DB-BD31-4B8C-83A1-F6EECF244321}">
                <p14:modId xmlns:p14="http://schemas.microsoft.com/office/powerpoint/2010/main" val="604072097"/>
              </p:ext>
            </p:extLst>
          </p:nvPr>
        </p:nvGraphicFramePr>
        <p:xfrm>
          <a:off x="1071591" y="1383962"/>
          <a:ext cx="7000818" cy="3019160"/>
        </p:xfrm>
        <a:graphic>
          <a:graphicData uri="http://schemas.openxmlformats.org/drawingml/2006/table">
            <a:tbl>
              <a:tblPr/>
              <a:tblGrid>
                <a:gridCol w="679537">
                  <a:extLst>
                    <a:ext uri="{9D8B030D-6E8A-4147-A177-3AD203B41FA5}">
                      <a16:colId xmlns:a16="http://schemas.microsoft.com/office/drawing/2014/main" val="1653070714"/>
                    </a:ext>
                  </a:extLst>
                </a:gridCol>
                <a:gridCol w="504927">
                  <a:extLst>
                    <a:ext uri="{9D8B030D-6E8A-4147-A177-3AD203B41FA5}">
                      <a16:colId xmlns:a16="http://schemas.microsoft.com/office/drawing/2014/main" val="425010878"/>
                    </a:ext>
                  </a:extLst>
                </a:gridCol>
                <a:gridCol w="506972">
                  <a:extLst>
                    <a:ext uri="{9D8B030D-6E8A-4147-A177-3AD203B41FA5}">
                      <a16:colId xmlns:a16="http://schemas.microsoft.com/office/drawing/2014/main" val="1197077786"/>
                    </a:ext>
                  </a:extLst>
                </a:gridCol>
                <a:gridCol w="611898">
                  <a:extLst>
                    <a:ext uri="{9D8B030D-6E8A-4147-A177-3AD203B41FA5}">
                      <a16:colId xmlns:a16="http://schemas.microsoft.com/office/drawing/2014/main" val="861104371"/>
                    </a:ext>
                  </a:extLst>
                </a:gridCol>
                <a:gridCol w="611898">
                  <a:extLst>
                    <a:ext uri="{9D8B030D-6E8A-4147-A177-3AD203B41FA5}">
                      <a16:colId xmlns:a16="http://schemas.microsoft.com/office/drawing/2014/main" val="3344137658"/>
                    </a:ext>
                  </a:extLst>
                </a:gridCol>
                <a:gridCol w="611898">
                  <a:extLst>
                    <a:ext uri="{9D8B030D-6E8A-4147-A177-3AD203B41FA5}">
                      <a16:colId xmlns:a16="http://schemas.microsoft.com/office/drawing/2014/main" val="245883994"/>
                    </a:ext>
                  </a:extLst>
                </a:gridCol>
                <a:gridCol w="611898">
                  <a:extLst>
                    <a:ext uri="{9D8B030D-6E8A-4147-A177-3AD203B41FA5}">
                      <a16:colId xmlns:a16="http://schemas.microsoft.com/office/drawing/2014/main" val="2482211636"/>
                    </a:ext>
                  </a:extLst>
                </a:gridCol>
                <a:gridCol w="572358">
                  <a:extLst>
                    <a:ext uri="{9D8B030D-6E8A-4147-A177-3AD203B41FA5}">
                      <a16:colId xmlns:a16="http://schemas.microsoft.com/office/drawing/2014/main" val="2474830813"/>
                    </a:ext>
                  </a:extLst>
                </a:gridCol>
                <a:gridCol w="572358">
                  <a:extLst>
                    <a:ext uri="{9D8B030D-6E8A-4147-A177-3AD203B41FA5}">
                      <a16:colId xmlns:a16="http://schemas.microsoft.com/office/drawing/2014/main" val="132813143"/>
                    </a:ext>
                  </a:extLst>
                </a:gridCol>
                <a:gridCol w="572358">
                  <a:extLst>
                    <a:ext uri="{9D8B030D-6E8A-4147-A177-3AD203B41FA5}">
                      <a16:colId xmlns:a16="http://schemas.microsoft.com/office/drawing/2014/main" val="2121449244"/>
                    </a:ext>
                  </a:extLst>
                </a:gridCol>
                <a:gridCol w="572358">
                  <a:extLst>
                    <a:ext uri="{9D8B030D-6E8A-4147-A177-3AD203B41FA5}">
                      <a16:colId xmlns:a16="http://schemas.microsoft.com/office/drawing/2014/main" val="3741334374"/>
                    </a:ext>
                  </a:extLst>
                </a:gridCol>
                <a:gridCol w="572358">
                  <a:extLst>
                    <a:ext uri="{9D8B030D-6E8A-4147-A177-3AD203B41FA5}">
                      <a16:colId xmlns:a16="http://schemas.microsoft.com/office/drawing/2014/main" val="342699068"/>
                    </a:ext>
                  </a:extLst>
                </a:gridCol>
              </a:tblGrid>
              <a:tr h="461848">
                <a:tc>
                  <a:txBody>
                    <a:bodyPr/>
                    <a:lstStyle/>
                    <a:p>
                      <a:pPr algn="ctr" fontAlgn="ct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Size</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@5</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@10</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@30</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altLang="zh-TW" sz="1000" u="none" strike="noStrike" dirty="0">
                          <a:effectLst/>
                          <a:latin typeface="Times New Roman" panose="02020603050405020304" pitchFamily="18" charset="0"/>
                          <a:cs typeface="Times New Roman" panose="02020603050405020304" pitchFamily="18" charset="0"/>
                        </a:rPr>
                        <a:t>@50</a:t>
                      </a:r>
                      <a:endPar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@65</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@5</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@10</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@30</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altLang="zh-TW" sz="1000" u="none" strike="noStrike" dirty="0">
                          <a:effectLst/>
                          <a:latin typeface="Times New Roman" panose="02020603050405020304" pitchFamily="18" charset="0"/>
                          <a:cs typeface="Times New Roman" panose="02020603050405020304" pitchFamily="18" charset="0"/>
                        </a:rPr>
                        <a:t>@50</a:t>
                      </a:r>
                      <a:endPar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@65</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67281495"/>
                  </a:ext>
                </a:extLst>
              </a:tr>
              <a:tr h="319664">
                <a:tc rowSpan="4">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err="1">
                          <a:solidFill>
                            <a:srgbClr val="000000"/>
                          </a:solidFill>
                          <a:effectLst/>
                          <a:latin typeface="Times New Roman" panose="02020603050405020304" pitchFamily="18" charset="0"/>
                          <a:ea typeface="+mn-ea"/>
                          <a:cs typeface="Times New Roman" panose="02020603050405020304" pitchFamily="18" charset="0"/>
                        </a:rPr>
                        <a:t>Tafeng</a:t>
                      </a:r>
                      <a:endPar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16</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0.0958</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0.0862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0.0559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0.0422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0.0357</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0.1243</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0.1360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0.1600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0.1649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0.1714</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10997246"/>
                  </a:ext>
                </a:extLst>
              </a:tr>
              <a:tr h="319664">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32</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0.0952</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0.0849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0.0564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0.0422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0.0352</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0.1239</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0.1344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0.1555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0.1656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0.1665</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5652837"/>
                  </a:ext>
                </a:extLst>
              </a:tr>
              <a:tr h="319664">
                <a:tc vMerge="1">
                  <a:txBody>
                    <a:bodyPr/>
                    <a:lstStyle/>
                    <a:p>
                      <a:pPr algn="ctr" fontAlgn="ctr"/>
                      <a:endParaRPr lang="en-US" sz="1050" u="none" strike="noStrike" dirty="0">
                        <a:effectLst/>
                        <a:highlight>
                          <a:srgbClr val="FFFF00"/>
                        </a:highlight>
                        <a:latin typeface="Times New Roman" panose="02020603050405020304" pitchFamily="18" charset="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1" i="0" u="none" strike="noStrike" dirty="0">
                          <a:solidFill>
                            <a:srgbClr val="C00000"/>
                          </a:solidFill>
                          <a:effectLst/>
                          <a:latin typeface="Times New Roman" panose="02020603050405020304" pitchFamily="18" charset="0"/>
                          <a:ea typeface="新細明體" panose="02020500000000000000" pitchFamily="18" charset="-120"/>
                          <a:cs typeface="Times New Roman" panose="02020603050405020304" pitchFamily="18" charset="0"/>
                        </a:rPr>
                        <a:t>64</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0.0959</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0.0862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0.0562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0.0424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0.0364</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0.1243</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0.1362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0.1613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0.1677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0.1784</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08856358"/>
                  </a:ext>
                </a:extLst>
              </a:tr>
              <a:tr h="319664">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128</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0.0902</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0.0849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0.0558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0.0421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0.0360</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0.1176</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0.1345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0.1602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0.1652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0.1746</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85744788"/>
                  </a:ext>
                </a:extLst>
              </a:tr>
              <a:tr h="319664">
                <a:tc rowSpan="4">
                  <a:txBody>
                    <a:bodyPr/>
                    <a:lstStyle/>
                    <a:p>
                      <a:pPr algn="ctr" fontAlgn="ctr"/>
                      <a:r>
                        <a:rPr lang="en-US" altLang="zh-TW" sz="100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Dunnhumby</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16</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0.2180</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0.2246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0.1691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0.1341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0.0941</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0.3208</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0.3101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0.3400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0.3676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0.3357</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5142058"/>
                  </a:ext>
                </a:extLst>
              </a:tr>
              <a:tr h="319664">
                <a:tc vMerge="1">
                  <a:txBody>
                    <a:bodyPr/>
                    <a:lstStyle/>
                    <a:p>
                      <a:pPr algn="ctr" fontAlgn="ctr"/>
                      <a:endParaRPr lang="en-US" sz="1050" u="none" strike="noStrike" dirty="0">
                        <a:effectLst/>
                        <a:highlight>
                          <a:srgbClr val="FFFF00"/>
                        </a:highlight>
                        <a:latin typeface="Times New Roman" panose="02020603050405020304" pitchFamily="18" charset="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32</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0.2184</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0.2242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0.1656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0.1339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0.1109</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0.3207</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0.3102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0.3355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0.3678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0.3711</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93279343"/>
                  </a:ext>
                </a:extLst>
              </a:tr>
              <a:tr h="319664">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1" i="0" u="none" strike="noStrike" dirty="0">
                          <a:solidFill>
                            <a:srgbClr val="C00000"/>
                          </a:solidFill>
                          <a:effectLst/>
                          <a:latin typeface="Times New Roman" panose="02020603050405020304" pitchFamily="18" charset="0"/>
                          <a:ea typeface="新細明體" panose="02020500000000000000" pitchFamily="18" charset="-120"/>
                          <a:cs typeface="Times New Roman" panose="02020603050405020304" pitchFamily="18" charset="0"/>
                        </a:rPr>
                        <a:t>64</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0.2191</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0.2246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0.1703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0.1343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0.1156</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0.3216</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0.3105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0.3419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0.3682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0.3800</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51635324"/>
                  </a:ext>
                </a:extLst>
              </a:tr>
              <a:tr h="319664">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128</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0.2185</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0.2245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0.1700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0.1344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0.1154</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0.3211</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0.3104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0.3413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0.3683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0.3797</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90827399"/>
                  </a:ext>
                </a:extLst>
              </a:tr>
            </a:tbl>
          </a:graphicData>
        </a:graphic>
      </p:graphicFrame>
      <p:sp>
        <p:nvSpPr>
          <p:cNvPr id="15" name="文字方塊 14">
            <a:extLst>
              <a:ext uri="{FF2B5EF4-FFF2-40B4-BE49-F238E27FC236}">
                <a16:creationId xmlns:a16="http://schemas.microsoft.com/office/drawing/2014/main" id="{1F83B8EC-A417-4199-ADBF-EAFC26716D75}"/>
              </a:ext>
            </a:extLst>
          </p:cNvPr>
          <p:cNvSpPr txBox="1"/>
          <p:nvPr/>
        </p:nvSpPr>
        <p:spPr>
          <a:xfrm>
            <a:off x="1898248" y="1062808"/>
            <a:ext cx="5347505" cy="261610"/>
          </a:xfrm>
          <a:prstGeom prst="rect">
            <a:avLst/>
          </a:prstGeom>
          <a:noFill/>
        </p:spPr>
        <p:txBody>
          <a:bodyPr wrap="square">
            <a:spAutoFit/>
          </a:bodyPr>
          <a:lstStyle/>
          <a:p>
            <a:pPr algn="ctr"/>
            <a:r>
              <a:rPr lang="en-US" altLang="zh-TW" sz="1050" b="1" dirty="0">
                <a:latin typeface="Times New Roman" panose="02020603050405020304" pitchFamily="18" charset="0"/>
                <a:ea typeface="Microsoft JhengHei" panose="020B0604030504040204" pitchFamily="34" charset="-120"/>
                <a:cs typeface="Times New Roman" panose="02020603050405020304" pitchFamily="18" charset="0"/>
              </a:rPr>
              <a:t>Table</a:t>
            </a:r>
            <a:r>
              <a:rPr lang="zh-TW" altLang="en-US" sz="1050" b="1" dirty="0">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050" b="1" dirty="0">
                <a:latin typeface="Times New Roman" panose="02020603050405020304" pitchFamily="18" charset="0"/>
                <a:ea typeface="Microsoft JhengHei" panose="020B0604030504040204" pitchFamily="34" charset="-120"/>
                <a:cs typeface="Times New Roman" panose="02020603050405020304" pitchFamily="18" charset="0"/>
              </a:rPr>
              <a:t>9</a:t>
            </a:r>
            <a:r>
              <a:rPr lang="en-US" altLang="zh-TW" sz="1050" dirty="0">
                <a:latin typeface="Times New Roman" panose="02020603050405020304" pitchFamily="18" charset="0"/>
                <a:ea typeface="Microsoft JhengHei" panose="020B0604030504040204" pitchFamily="34" charset="-120"/>
                <a:cs typeface="Times New Roman" panose="02020603050405020304" pitchFamily="18" charset="0"/>
              </a:rPr>
              <a:t> Item Embedding </a:t>
            </a:r>
            <a:r>
              <a:rPr lang="zh-TW" altLang="en-US" sz="1050" dirty="0">
                <a:latin typeface="Times New Roman" panose="02020603050405020304" pitchFamily="18" charset="0"/>
                <a:ea typeface="Microsoft JhengHei" panose="020B0604030504040204" pitchFamily="34" charset="-120"/>
                <a:cs typeface="Times New Roman" panose="02020603050405020304" pitchFamily="18" charset="0"/>
              </a:rPr>
              <a:t>中不同 </a:t>
            </a:r>
            <a:r>
              <a:rPr lang="en-US" altLang="zh-TW" sz="1050" dirty="0">
                <a:solidFill>
                  <a:schemeClr val="tx1"/>
                </a:solidFill>
                <a:latin typeface="Times New Roman" panose="02020603050405020304" pitchFamily="18" charset="0"/>
                <a:ea typeface="+mn-ea"/>
                <a:cs typeface="Times New Roman" panose="02020603050405020304" pitchFamily="18" charset="0"/>
              </a:rPr>
              <a:t>Embedding size </a:t>
            </a:r>
            <a:r>
              <a:rPr lang="zh-TW" altLang="en-US" sz="1050" dirty="0">
                <a:latin typeface="Times New Roman" panose="02020603050405020304" pitchFamily="18" charset="0"/>
                <a:ea typeface="Microsoft JhengHei" panose="020B0604030504040204" pitchFamily="34" charset="-120"/>
                <a:cs typeface="Times New Roman" panose="02020603050405020304" pitchFamily="18" charset="0"/>
              </a:rPr>
              <a:t>下的結果</a:t>
            </a:r>
          </a:p>
        </p:txBody>
      </p:sp>
      <p:sp>
        <p:nvSpPr>
          <p:cNvPr id="16" name="文字方塊 15">
            <a:extLst>
              <a:ext uri="{FF2B5EF4-FFF2-40B4-BE49-F238E27FC236}">
                <a16:creationId xmlns:a16="http://schemas.microsoft.com/office/drawing/2014/main" id="{4FFC0D28-D2B6-4624-8AC7-66DC66973179}"/>
              </a:ext>
            </a:extLst>
          </p:cNvPr>
          <p:cNvSpPr txBox="1"/>
          <p:nvPr/>
        </p:nvSpPr>
        <p:spPr>
          <a:xfrm>
            <a:off x="8539718" y="4872599"/>
            <a:ext cx="604282" cy="246221"/>
          </a:xfrm>
          <a:prstGeom prst="rect">
            <a:avLst/>
          </a:prstGeom>
          <a:noFill/>
        </p:spPr>
        <p:txBody>
          <a:bodyPr wrap="square" rtlCol="0">
            <a:spAutoFit/>
          </a:bodyPr>
          <a:lstStyle/>
          <a:p>
            <a:pPr algn="ctr"/>
            <a:r>
              <a:rPr lang="en-US" altLang="zh-TW" sz="1000" b="1" dirty="0">
                <a:latin typeface="Times New Roman" panose="02020603050405020304" pitchFamily="18" charset="0"/>
                <a:cs typeface="Times New Roman" panose="02020603050405020304" pitchFamily="18" charset="0"/>
              </a:rPr>
              <a:t>45 / 57</a:t>
            </a:r>
            <a:endParaRPr lang="zh-TW" altLang="en-US" sz="1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129864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33" name="Google Shape;1616;p32">
            <a:extLst>
              <a:ext uri="{FF2B5EF4-FFF2-40B4-BE49-F238E27FC236}">
                <a16:creationId xmlns:a16="http://schemas.microsoft.com/office/drawing/2014/main" id="{838A30D5-0C87-4A99-9295-11014EA7DA2C}"/>
              </a:ext>
            </a:extLst>
          </p:cNvPr>
          <p:cNvSpPr/>
          <p:nvPr/>
        </p:nvSpPr>
        <p:spPr>
          <a:xfrm>
            <a:off x="6834043" y="0"/>
            <a:ext cx="892500" cy="561300"/>
          </a:xfrm>
          <a:prstGeom prst="rect">
            <a:avLst/>
          </a:prstGeom>
          <a:solidFill>
            <a:srgbClr val="C00000">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研究方法</a:t>
            </a: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文獻探討</a:t>
            </a: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實驗結果</a:t>
            </a: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實驗設計</a:t>
            </a: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3" name="文字方塊 2">
            <a:extLst>
              <a:ext uri="{FF2B5EF4-FFF2-40B4-BE49-F238E27FC236}">
                <a16:creationId xmlns:a16="http://schemas.microsoft.com/office/drawing/2014/main" id="{F3C42C6F-98AE-B5D0-CFC3-93F1544D2056}"/>
              </a:ext>
            </a:extLst>
          </p:cNvPr>
          <p:cNvSpPr txBox="1"/>
          <p:nvPr/>
        </p:nvSpPr>
        <p:spPr>
          <a:xfrm>
            <a:off x="607925" y="647368"/>
            <a:ext cx="2474953" cy="376642"/>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rPr>
              <a:t>5.2 </a:t>
            </a:r>
            <a:r>
              <a:rPr lang="zh-TW" altLang="en-US" sz="1400" b="1" dirty="0">
                <a:latin typeface="Times New Roman" panose="02020603050405020304" pitchFamily="18" charset="0"/>
                <a:ea typeface="Microsoft JhengHei" panose="020B0604030504040204" pitchFamily="34" charset="-120"/>
                <a:cs typeface="Times New Roman" panose="02020603050405020304" pitchFamily="18" charset="0"/>
              </a:rPr>
              <a:t>敏感度分析</a:t>
            </a:r>
            <a:endPar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endParaRPr>
          </a:p>
        </p:txBody>
      </p:sp>
      <p:graphicFrame>
        <p:nvGraphicFramePr>
          <p:cNvPr id="14" name="表格 13">
            <a:extLst>
              <a:ext uri="{FF2B5EF4-FFF2-40B4-BE49-F238E27FC236}">
                <a16:creationId xmlns:a16="http://schemas.microsoft.com/office/drawing/2014/main" id="{A7737F61-7E03-407D-9F6B-831C4AEE7C11}"/>
              </a:ext>
            </a:extLst>
          </p:cNvPr>
          <p:cNvGraphicFramePr>
            <a:graphicFrameLocks noGrp="1"/>
          </p:cNvGraphicFramePr>
          <p:nvPr>
            <p:extLst>
              <p:ext uri="{D42A27DB-BD31-4B8C-83A1-F6EECF244321}">
                <p14:modId xmlns:p14="http://schemas.microsoft.com/office/powerpoint/2010/main" val="3082018004"/>
              </p:ext>
            </p:extLst>
          </p:nvPr>
        </p:nvGraphicFramePr>
        <p:xfrm>
          <a:off x="1071591" y="1383962"/>
          <a:ext cx="7000818" cy="3019160"/>
        </p:xfrm>
        <a:graphic>
          <a:graphicData uri="http://schemas.openxmlformats.org/drawingml/2006/table">
            <a:tbl>
              <a:tblPr/>
              <a:tblGrid>
                <a:gridCol w="679537">
                  <a:extLst>
                    <a:ext uri="{9D8B030D-6E8A-4147-A177-3AD203B41FA5}">
                      <a16:colId xmlns:a16="http://schemas.microsoft.com/office/drawing/2014/main" val="1653070714"/>
                    </a:ext>
                  </a:extLst>
                </a:gridCol>
                <a:gridCol w="504927">
                  <a:extLst>
                    <a:ext uri="{9D8B030D-6E8A-4147-A177-3AD203B41FA5}">
                      <a16:colId xmlns:a16="http://schemas.microsoft.com/office/drawing/2014/main" val="425010878"/>
                    </a:ext>
                  </a:extLst>
                </a:gridCol>
                <a:gridCol w="506972">
                  <a:extLst>
                    <a:ext uri="{9D8B030D-6E8A-4147-A177-3AD203B41FA5}">
                      <a16:colId xmlns:a16="http://schemas.microsoft.com/office/drawing/2014/main" val="1197077786"/>
                    </a:ext>
                  </a:extLst>
                </a:gridCol>
                <a:gridCol w="611898">
                  <a:extLst>
                    <a:ext uri="{9D8B030D-6E8A-4147-A177-3AD203B41FA5}">
                      <a16:colId xmlns:a16="http://schemas.microsoft.com/office/drawing/2014/main" val="861104371"/>
                    </a:ext>
                  </a:extLst>
                </a:gridCol>
                <a:gridCol w="611898">
                  <a:extLst>
                    <a:ext uri="{9D8B030D-6E8A-4147-A177-3AD203B41FA5}">
                      <a16:colId xmlns:a16="http://schemas.microsoft.com/office/drawing/2014/main" val="3344137658"/>
                    </a:ext>
                  </a:extLst>
                </a:gridCol>
                <a:gridCol w="611898">
                  <a:extLst>
                    <a:ext uri="{9D8B030D-6E8A-4147-A177-3AD203B41FA5}">
                      <a16:colId xmlns:a16="http://schemas.microsoft.com/office/drawing/2014/main" val="245883994"/>
                    </a:ext>
                  </a:extLst>
                </a:gridCol>
                <a:gridCol w="611898">
                  <a:extLst>
                    <a:ext uri="{9D8B030D-6E8A-4147-A177-3AD203B41FA5}">
                      <a16:colId xmlns:a16="http://schemas.microsoft.com/office/drawing/2014/main" val="2482211636"/>
                    </a:ext>
                  </a:extLst>
                </a:gridCol>
                <a:gridCol w="572358">
                  <a:extLst>
                    <a:ext uri="{9D8B030D-6E8A-4147-A177-3AD203B41FA5}">
                      <a16:colId xmlns:a16="http://schemas.microsoft.com/office/drawing/2014/main" val="2474830813"/>
                    </a:ext>
                  </a:extLst>
                </a:gridCol>
                <a:gridCol w="572358">
                  <a:extLst>
                    <a:ext uri="{9D8B030D-6E8A-4147-A177-3AD203B41FA5}">
                      <a16:colId xmlns:a16="http://schemas.microsoft.com/office/drawing/2014/main" val="132813143"/>
                    </a:ext>
                  </a:extLst>
                </a:gridCol>
                <a:gridCol w="572358">
                  <a:extLst>
                    <a:ext uri="{9D8B030D-6E8A-4147-A177-3AD203B41FA5}">
                      <a16:colId xmlns:a16="http://schemas.microsoft.com/office/drawing/2014/main" val="2121449244"/>
                    </a:ext>
                  </a:extLst>
                </a:gridCol>
                <a:gridCol w="572358">
                  <a:extLst>
                    <a:ext uri="{9D8B030D-6E8A-4147-A177-3AD203B41FA5}">
                      <a16:colId xmlns:a16="http://schemas.microsoft.com/office/drawing/2014/main" val="3741334374"/>
                    </a:ext>
                  </a:extLst>
                </a:gridCol>
                <a:gridCol w="572358">
                  <a:extLst>
                    <a:ext uri="{9D8B030D-6E8A-4147-A177-3AD203B41FA5}">
                      <a16:colId xmlns:a16="http://schemas.microsoft.com/office/drawing/2014/main" val="342699068"/>
                    </a:ext>
                  </a:extLst>
                </a:gridCol>
              </a:tblGrid>
              <a:tr h="461848">
                <a:tc>
                  <a:txBody>
                    <a:bodyPr/>
                    <a:lstStyle/>
                    <a:p>
                      <a:pPr algn="ctr" fontAlgn="ct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Size</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@5</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@10</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@30</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altLang="zh-TW" sz="1000" u="none" strike="noStrike" dirty="0">
                          <a:effectLst/>
                          <a:latin typeface="Times New Roman" panose="02020603050405020304" pitchFamily="18" charset="0"/>
                          <a:cs typeface="Times New Roman" panose="02020603050405020304" pitchFamily="18" charset="0"/>
                        </a:rPr>
                        <a:t>@50</a:t>
                      </a:r>
                      <a:endPar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@65</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@5</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@10</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@30</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altLang="zh-TW" sz="1000" u="none" strike="noStrike" dirty="0">
                          <a:effectLst/>
                          <a:latin typeface="Times New Roman" panose="02020603050405020304" pitchFamily="18" charset="0"/>
                          <a:cs typeface="Times New Roman" panose="02020603050405020304" pitchFamily="18" charset="0"/>
                        </a:rPr>
                        <a:t>@50</a:t>
                      </a:r>
                      <a:endPar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@65</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67281495"/>
                  </a:ext>
                </a:extLst>
              </a:tr>
              <a:tr h="319664">
                <a:tc rowSpan="4">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err="1">
                          <a:solidFill>
                            <a:srgbClr val="000000"/>
                          </a:solidFill>
                          <a:effectLst/>
                          <a:latin typeface="Times New Roman" panose="02020603050405020304" pitchFamily="18" charset="0"/>
                          <a:ea typeface="+mn-ea"/>
                          <a:cs typeface="Times New Roman" panose="02020603050405020304" pitchFamily="18" charset="0"/>
                        </a:rPr>
                        <a:t>Tafeng</a:t>
                      </a:r>
                      <a:endPar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64</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0.0954</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0.0843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0.0559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0.0422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0.0344</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0.1242</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0.1335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0.1604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0.1632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0.1699</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10997246"/>
                  </a:ext>
                </a:extLst>
              </a:tr>
              <a:tr h="319664">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128</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0.0955</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0.0846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0.0560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0.0420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0.0353</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0.1241</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0.1341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0.1607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0.1658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0.1707</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5652837"/>
                  </a:ext>
                </a:extLst>
              </a:tr>
              <a:tr h="319664">
                <a:tc vMerge="1">
                  <a:txBody>
                    <a:bodyPr/>
                    <a:lstStyle/>
                    <a:p>
                      <a:pPr algn="ctr" fontAlgn="ctr"/>
                      <a:endParaRPr lang="en-US" sz="1050" u="none" strike="noStrike" dirty="0">
                        <a:effectLst/>
                        <a:highlight>
                          <a:srgbClr val="FFFF00"/>
                        </a:highlight>
                        <a:latin typeface="Times New Roman" panose="02020603050405020304" pitchFamily="18" charset="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1" i="0" u="none" strike="noStrike" dirty="0">
                          <a:solidFill>
                            <a:srgbClr val="C00000"/>
                          </a:solidFill>
                          <a:effectLst/>
                          <a:latin typeface="Times New Roman" panose="02020603050405020304" pitchFamily="18" charset="0"/>
                          <a:ea typeface="新細明體" panose="02020500000000000000" pitchFamily="18" charset="-120"/>
                          <a:cs typeface="Times New Roman" panose="02020603050405020304" pitchFamily="18" charset="0"/>
                        </a:rPr>
                        <a:t>256</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0.0959</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0.0862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0.0562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0.0424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0.0364</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0.1243</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0.1362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0.1613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0.1677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0.1784</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08856358"/>
                  </a:ext>
                </a:extLst>
              </a:tr>
              <a:tr h="319664">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512</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0.0959</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0.0852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0.0560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0.0420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0.0361</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0.1244</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0.1345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0.1584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0.1670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0.1740</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85744788"/>
                  </a:ext>
                </a:extLst>
              </a:tr>
              <a:tr h="319664">
                <a:tc rowSpan="4">
                  <a:txBody>
                    <a:bodyPr/>
                    <a:lstStyle/>
                    <a:p>
                      <a:pPr algn="ctr" fontAlgn="ctr"/>
                      <a:r>
                        <a:rPr lang="en-US" altLang="zh-TW" sz="100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Dunnhumby</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64</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0.2179</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0.2235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0.1621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0.1339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0.1062</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0.3211</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0.3093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0.3309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0.3677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0.3607</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5142058"/>
                  </a:ext>
                </a:extLst>
              </a:tr>
              <a:tr h="319664">
                <a:tc vMerge="1">
                  <a:txBody>
                    <a:bodyPr/>
                    <a:lstStyle/>
                    <a:p>
                      <a:pPr algn="ctr" fontAlgn="ctr"/>
                      <a:endParaRPr lang="en-US" sz="1050" u="none" strike="noStrike" dirty="0">
                        <a:effectLst/>
                        <a:highlight>
                          <a:srgbClr val="FFFF00"/>
                        </a:highlight>
                        <a:latin typeface="Times New Roman" panose="02020603050405020304" pitchFamily="18" charset="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128</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0.2170</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0.2247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0.1668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0.1288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0.1086</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0.3196</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0.3103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0.3370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0.3587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0.3673</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93279343"/>
                  </a:ext>
                </a:extLst>
              </a:tr>
              <a:tr h="319664">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1" i="0" u="none" strike="noStrike" dirty="0">
                          <a:solidFill>
                            <a:srgbClr val="C00000"/>
                          </a:solidFill>
                          <a:effectLst/>
                          <a:latin typeface="Times New Roman" panose="02020603050405020304" pitchFamily="18" charset="0"/>
                          <a:ea typeface="新細明體" panose="02020500000000000000" pitchFamily="18" charset="-120"/>
                          <a:cs typeface="Times New Roman" panose="02020603050405020304" pitchFamily="18" charset="0"/>
                        </a:rPr>
                        <a:t>256</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0.2191</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0.2246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0.1703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0.1343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0.1156</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0.3216</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0.3105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0.3419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0.3682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0.3800</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51635324"/>
                  </a:ext>
                </a:extLst>
              </a:tr>
              <a:tr h="319664">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512</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0.2185</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0.2236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0.1697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0.1343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0.1038</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0.3212</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0.3093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0.3411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0.3684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0.3559</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90827399"/>
                  </a:ext>
                </a:extLst>
              </a:tr>
            </a:tbl>
          </a:graphicData>
        </a:graphic>
      </p:graphicFrame>
      <p:sp>
        <p:nvSpPr>
          <p:cNvPr id="15" name="文字方塊 14">
            <a:extLst>
              <a:ext uri="{FF2B5EF4-FFF2-40B4-BE49-F238E27FC236}">
                <a16:creationId xmlns:a16="http://schemas.microsoft.com/office/drawing/2014/main" id="{88032C97-F151-49F0-AE99-66FD3A3937C3}"/>
              </a:ext>
            </a:extLst>
          </p:cNvPr>
          <p:cNvSpPr txBox="1"/>
          <p:nvPr/>
        </p:nvSpPr>
        <p:spPr>
          <a:xfrm>
            <a:off x="1898248" y="1048169"/>
            <a:ext cx="5347505" cy="261610"/>
          </a:xfrm>
          <a:prstGeom prst="rect">
            <a:avLst/>
          </a:prstGeom>
          <a:noFill/>
        </p:spPr>
        <p:txBody>
          <a:bodyPr wrap="square">
            <a:spAutoFit/>
          </a:bodyPr>
          <a:lstStyle/>
          <a:p>
            <a:pPr algn="ctr"/>
            <a:r>
              <a:rPr lang="en-US" altLang="zh-TW" sz="1050" b="1" dirty="0">
                <a:latin typeface="Times New Roman" panose="02020603050405020304" pitchFamily="18" charset="0"/>
                <a:ea typeface="Microsoft JhengHei" panose="020B0604030504040204" pitchFamily="34" charset="-120"/>
                <a:cs typeface="Times New Roman" panose="02020603050405020304" pitchFamily="18" charset="0"/>
              </a:rPr>
              <a:t>Table</a:t>
            </a:r>
            <a:r>
              <a:rPr lang="zh-TW" altLang="en-US" sz="1050" b="1" dirty="0">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050" b="1" dirty="0">
                <a:latin typeface="Times New Roman" panose="02020603050405020304" pitchFamily="18" charset="0"/>
                <a:ea typeface="Microsoft JhengHei" panose="020B0604030504040204" pitchFamily="34" charset="-120"/>
                <a:cs typeface="Times New Roman" panose="02020603050405020304" pitchFamily="18" charset="0"/>
              </a:rPr>
              <a:t>10</a:t>
            </a:r>
            <a:r>
              <a:rPr lang="en-US" altLang="zh-TW" sz="1050" dirty="0">
                <a:latin typeface="Times New Roman" panose="02020603050405020304" pitchFamily="18" charset="0"/>
                <a:ea typeface="Microsoft JhengHei" panose="020B0604030504040204" pitchFamily="34" charset="-120"/>
                <a:cs typeface="Times New Roman" panose="02020603050405020304" pitchFamily="18" charset="0"/>
              </a:rPr>
              <a:t> MLP </a:t>
            </a:r>
            <a:r>
              <a:rPr lang="zh-TW" altLang="en-US" sz="1050" dirty="0">
                <a:latin typeface="Times New Roman" panose="02020603050405020304" pitchFamily="18" charset="0"/>
                <a:ea typeface="Microsoft JhengHei" panose="020B0604030504040204" pitchFamily="34" charset="-120"/>
                <a:cs typeface="Times New Roman" panose="02020603050405020304" pitchFamily="18" charset="0"/>
              </a:rPr>
              <a:t>隱藏層中不同 </a:t>
            </a:r>
            <a:r>
              <a:rPr lang="en-US" altLang="zh-TW" sz="1050" dirty="0">
                <a:solidFill>
                  <a:schemeClr val="tx1"/>
                </a:solidFill>
                <a:latin typeface="Times New Roman" panose="02020603050405020304" pitchFamily="18" charset="0"/>
                <a:ea typeface="+mn-ea"/>
                <a:cs typeface="Times New Roman" panose="02020603050405020304" pitchFamily="18" charset="0"/>
              </a:rPr>
              <a:t>Embedding size </a:t>
            </a:r>
            <a:r>
              <a:rPr lang="zh-TW" altLang="en-US" sz="1050" dirty="0">
                <a:latin typeface="Times New Roman" panose="02020603050405020304" pitchFamily="18" charset="0"/>
                <a:ea typeface="Microsoft JhengHei" panose="020B0604030504040204" pitchFamily="34" charset="-120"/>
                <a:cs typeface="Times New Roman" panose="02020603050405020304" pitchFamily="18" charset="0"/>
              </a:rPr>
              <a:t>下的結果</a:t>
            </a:r>
          </a:p>
        </p:txBody>
      </p:sp>
      <p:sp>
        <p:nvSpPr>
          <p:cNvPr id="16" name="文字方塊 15">
            <a:extLst>
              <a:ext uri="{FF2B5EF4-FFF2-40B4-BE49-F238E27FC236}">
                <a16:creationId xmlns:a16="http://schemas.microsoft.com/office/drawing/2014/main" id="{38616923-8286-4DFD-8EC9-530BA1F50EAE}"/>
              </a:ext>
            </a:extLst>
          </p:cNvPr>
          <p:cNvSpPr txBox="1"/>
          <p:nvPr/>
        </p:nvSpPr>
        <p:spPr>
          <a:xfrm>
            <a:off x="8539718" y="4872599"/>
            <a:ext cx="604282" cy="246221"/>
          </a:xfrm>
          <a:prstGeom prst="rect">
            <a:avLst/>
          </a:prstGeom>
          <a:noFill/>
        </p:spPr>
        <p:txBody>
          <a:bodyPr wrap="square" rtlCol="0">
            <a:spAutoFit/>
          </a:bodyPr>
          <a:lstStyle/>
          <a:p>
            <a:pPr algn="ctr"/>
            <a:r>
              <a:rPr lang="en-US" altLang="zh-TW" sz="1000" b="1" dirty="0">
                <a:latin typeface="Times New Roman" panose="02020603050405020304" pitchFamily="18" charset="0"/>
                <a:cs typeface="Times New Roman" panose="02020603050405020304" pitchFamily="18" charset="0"/>
              </a:rPr>
              <a:t>46 / 57</a:t>
            </a:r>
            <a:endParaRPr lang="zh-TW" altLang="en-US" sz="1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21116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33" name="Google Shape;1616;p32">
            <a:extLst>
              <a:ext uri="{FF2B5EF4-FFF2-40B4-BE49-F238E27FC236}">
                <a16:creationId xmlns:a16="http://schemas.microsoft.com/office/drawing/2014/main" id="{838A30D5-0C87-4A99-9295-11014EA7DA2C}"/>
              </a:ext>
            </a:extLst>
          </p:cNvPr>
          <p:cNvSpPr/>
          <p:nvPr/>
        </p:nvSpPr>
        <p:spPr>
          <a:xfrm>
            <a:off x="6834043" y="0"/>
            <a:ext cx="892500" cy="561300"/>
          </a:xfrm>
          <a:prstGeom prst="rect">
            <a:avLst/>
          </a:prstGeom>
          <a:solidFill>
            <a:srgbClr val="C00000">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研究方法</a:t>
            </a: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文獻探討</a:t>
            </a: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實驗結果</a:t>
            </a: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實驗設計</a:t>
            </a: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3" name="文字方塊 2">
            <a:extLst>
              <a:ext uri="{FF2B5EF4-FFF2-40B4-BE49-F238E27FC236}">
                <a16:creationId xmlns:a16="http://schemas.microsoft.com/office/drawing/2014/main" id="{F3C42C6F-98AE-B5D0-CFC3-93F1544D2056}"/>
              </a:ext>
            </a:extLst>
          </p:cNvPr>
          <p:cNvSpPr txBox="1"/>
          <p:nvPr/>
        </p:nvSpPr>
        <p:spPr>
          <a:xfrm>
            <a:off x="607925" y="647368"/>
            <a:ext cx="2474953" cy="376642"/>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rPr>
              <a:t>5.2 </a:t>
            </a:r>
            <a:r>
              <a:rPr lang="zh-TW" altLang="en-US" sz="1400" b="1" dirty="0">
                <a:latin typeface="Times New Roman" panose="02020603050405020304" pitchFamily="18" charset="0"/>
                <a:ea typeface="Microsoft JhengHei" panose="020B0604030504040204" pitchFamily="34" charset="-120"/>
                <a:cs typeface="Times New Roman" panose="02020603050405020304" pitchFamily="18" charset="0"/>
              </a:rPr>
              <a:t>敏感度分析</a:t>
            </a:r>
            <a:endPar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endParaRPr>
          </a:p>
        </p:txBody>
      </p:sp>
      <p:graphicFrame>
        <p:nvGraphicFramePr>
          <p:cNvPr id="16" name="表格 15">
            <a:extLst>
              <a:ext uri="{FF2B5EF4-FFF2-40B4-BE49-F238E27FC236}">
                <a16:creationId xmlns:a16="http://schemas.microsoft.com/office/drawing/2014/main" id="{DC0A140F-5150-4A15-8713-EAB4E0D62F23}"/>
              </a:ext>
            </a:extLst>
          </p:cNvPr>
          <p:cNvGraphicFramePr>
            <a:graphicFrameLocks noGrp="1"/>
          </p:cNvGraphicFramePr>
          <p:nvPr>
            <p:extLst>
              <p:ext uri="{D42A27DB-BD31-4B8C-83A1-F6EECF244321}">
                <p14:modId xmlns:p14="http://schemas.microsoft.com/office/powerpoint/2010/main" val="1873646394"/>
              </p:ext>
            </p:extLst>
          </p:nvPr>
        </p:nvGraphicFramePr>
        <p:xfrm>
          <a:off x="1071591" y="1541354"/>
          <a:ext cx="7000818" cy="2450267"/>
        </p:xfrm>
        <a:graphic>
          <a:graphicData uri="http://schemas.openxmlformats.org/drawingml/2006/table">
            <a:tbl>
              <a:tblPr/>
              <a:tblGrid>
                <a:gridCol w="720634">
                  <a:extLst>
                    <a:ext uri="{9D8B030D-6E8A-4147-A177-3AD203B41FA5}">
                      <a16:colId xmlns:a16="http://schemas.microsoft.com/office/drawing/2014/main" val="1653070714"/>
                    </a:ext>
                  </a:extLst>
                </a:gridCol>
                <a:gridCol w="463830">
                  <a:extLst>
                    <a:ext uri="{9D8B030D-6E8A-4147-A177-3AD203B41FA5}">
                      <a16:colId xmlns:a16="http://schemas.microsoft.com/office/drawing/2014/main" val="425010878"/>
                    </a:ext>
                  </a:extLst>
                </a:gridCol>
                <a:gridCol w="506972">
                  <a:extLst>
                    <a:ext uri="{9D8B030D-6E8A-4147-A177-3AD203B41FA5}">
                      <a16:colId xmlns:a16="http://schemas.microsoft.com/office/drawing/2014/main" val="1197077786"/>
                    </a:ext>
                  </a:extLst>
                </a:gridCol>
                <a:gridCol w="611898">
                  <a:extLst>
                    <a:ext uri="{9D8B030D-6E8A-4147-A177-3AD203B41FA5}">
                      <a16:colId xmlns:a16="http://schemas.microsoft.com/office/drawing/2014/main" val="861104371"/>
                    </a:ext>
                  </a:extLst>
                </a:gridCol>
                <a:gridCol w="611898">
                  <a:extLst>
                    <a:ext uri="{9D8B030D-6E8A-4147-A177-3AD203B41FA5}">
                      <a16:colId xmlns:a16="http://schemas.microsoft.com/office/drawing/2014/main" val="3344137658"/>
                    </a:ext>
                  </a:extLst>
                </a:gridCol>
                <a:gridCol w="611898">
                  <a:extLst>
                    <a:ext uri="{9D8B030D-6E8A-4147-A177-3AD203B41FA5}">
                      <a16:colId xmlns:a16="http://schemas.microsoft.com/office/drawing/2014/main" val="245883994"/>
                    </a:ext>
                  </a:extLst>
                </a:gridCol>
                <a:gridCol w="611898">
                  <a:extLst>
                    <a:ext uri="{9D8B030D-6E8A-4147-A177-3AD203B41FA5}">
                      <a16:colId xmlns:a16="http://schemas.microsoft.com/office/drawing/2014/main" val="2482211636"/>
                    </a:ext>
                  </a:extLst>
                </a:gridCol>
                <a:gridCol w="572358">
                  <a:extLst>
                    <a:ext uri="{9D8B030D-6E8A-4147-A177-3AD203B41FA5}">
                      <a16:colId xmlns:a16="http://schemas.microsoft.com/office/drawing/2014/main" val="2474830813"/>
                    </a:ext>
                  </a:extLst>
                </a:gridCol>
                <a:gridCol w="572358">
                  <a:extLst>
                    <a:ext uri="{9D8B030D-6E8A-4147-A177-3AD203B41FA5}">
                      <a16:colId xmlns:a16="http://schemas.microsoft.com/office/drawing/2014/main" val="132813143"/>
                    </a:ext>
                  </a:extLst>
                </a:gridCol>
                <a:gridCol w="572358">
                  <a:extLst>
                    <a:ext uri="{9D8B030D-6E8A-4147-A177-3AD203B41FA5}">
                      <a16:colId xmlns:a16="http://schemas.microsoft.com/office/drawing/2014/main" val="2121449244"/>
                    </a:ext>
                  </a:extLst>
                </a:gridCol>
                <a:gridCol w="572358">
                  <a:extLst>
                    <a:ext uri="{9D8B030D-6E8A-4147-A177-3AD203B41FA5}">
                      <a16:colId xmlns:a16="http://schemas.microsoft.com/office/drawing/2014/main" val="3741334374"/>
                    </a:ext>
                  </a:extLst>
                </a:gridCol>
                <a:gridCol w="572358">
                  <a:extLst>
                    <a:ext uri="{9D8B030D-6E8A-4147-A177-3AD203B41FA5}">
                      <a16:colId xmlns:a16="http://schemas.microsoft.com/office/drawing/2014/main" val="342699068"/>
                    </a:ext>
                  </a:extLst>
                </a:gridCol>
              </a:tblGrid>
              <a:tr h="475517">
                <a:tc>
                  <a:txBody>
                    <a:bodyPr/>
                    <a:lstStyle/>
                    <a:p>
                      <a:pPr algn="ctr" fontAlgn="ct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Size</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@5</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@10</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@30</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altLang="zh-TW" sz="1000" u="none" strike="noStrike" dirty="0">
                          <a:effectLst/>
                          <a:latin typeface="Times New Roman" panose="02020603050405020304" pitchFamily="18" charset="0"/>
                          <a:cs typeface="Times New Roman" panose="02020603050405020304" pitchFamily="18" charset="0"/>
                        </a:rPr>
                        <a:t>@50</a:t>
                      </a:r>
                      <a:endPar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@65</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@5</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@10</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@30</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altLang="zh-TW" sz="1000" u="none" strike="noStrike" dirty="0">
                          <a:effectLst/>
                          <a:latin typeface="Times New Roman" panose="02020603050405020304" pitchFamily="18" charset="0"/>
                          <a:cs typeface="Times New Roman" panose="02020603050405020304" pitchFamily="18" charset="0"/>
                        </a:rPr>
                        <a:t>@50</a:t>
                      </a:r>
                      <a:endPar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@65</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67281495"/>
                  </a:ext>
                </a:extLst>
              </a:tr>
              <a:tr h="329125">
                <a:tc rowSpan="3">
                  <a:txBody>
                    <a:bodyPr/>
                    <a:lstStyle/>
                    <a:p>
                      <a:pPr algn="ctr" fontAlgn="ctr"/>
                      <a:r>
                        <a:rPr lang="en-US" sz="1050" b="0" i="0" u="none" strike="noStrike" dirty="0" err="1">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Tafeng</a:t>
                      </a: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0.1</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0.0955</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0.0846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0.0559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0.0421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0.0361</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0.1241</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0.1341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0.1602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0.1638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0.1769</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5652837"/>
                  </a:ext>
                </a:extLst>
              </a:tr>
              <a:tr h="329125">
                <a:tc vMerge="1">
                  <a:txBody>
                    <a:bodyPr/>
                    <a:lstStyle/>
                    <a:p>
                      <a:pPr algn="ctr" fontAlgn="ctr"/>
                      <a:endParaRPr lang="en-US" sz="1050" u="none" strike="noStrike" dirty="0">
                        <a:effectLst/>
                        <a:highlight>
                          <a:srgbClr val="FFFF00"/>
                        </a:highlight>
                        <a:latin typeface="Times New Roman" panose="02020603050405020304" pitchFamily="18" charset="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1" i="0" u="none" strike="noStrike" dirty="0">
                          <a:solidFill>
                            <a:srgbClr val="C00000"/>
                          </a:solidFill>
                          <a:effectLst/>
                          <a:latin typeface="Times New Roman" panose="02020603050405020304" pitchFamily="18" charset="0"/>
                          <a:ea typeface="新細明體" panose="02020500000000000000" pitchFamily="18" charset="-120"/>
                          <a:cs typeface="Times New Roman" panose="02020603050405020304" pitchFamily="18" charset="0"/>
                        </a:rPr>
                        <a:t>0.3</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0.0959</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0.0862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0.0562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0.0424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0.0364</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0.1243</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0.1362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0.1613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0.1677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0.1784</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08856358"/>
                  </a:ext>
                </a:extLst>
              </a:tr>
              <a:tr h="329125">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0.0958</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0.0863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0.0559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0.0420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0.0362</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0.1242</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0.1384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0.1601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0.1630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0.1771</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85744788"/>
                  </a:ext>
                </a:extLst>
              </a:tr>
              <a:tr h="329125">
                <a:tc rowSpan="3">
                  <a:txBody>
                    <a:bodyPr/>
                    <a:lstStyle/>
                    <a:p>
                      <a:pPr algn="ctr" fontAlgn="ctr"/>
                      <a:r>
                        <a:rPr lang="en-US" altLang="zh-TW" sz="105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Dunnhumby</a:t>
                      </a:r>
                      <a:endParaRPr lang="en-US" sz="1050" u="none" strike="noStrike" dirty="0">
                        <a:effectLst/>
                        <a:latin typeface="Times New Roman" panose="02020603050405020304" pitchFamily="18" charset="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0.1</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0.2179</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0.2243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0.1702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0.1336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0.1154</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0.3202</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0.3100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0.3416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0.3670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0.3794</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93279343"/>
                  </a:ext>
                </a:extLst>
              </a:tr>
              <a:tr h="329125">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1" i="0" u="none" strike="noStrike" dirty="0">
                          <a:solidFill>
                            <a:srgbClr val="C00000"/>
                          </a:solidFill>
                          <a:effectLst/>
                          <a:latin typeface="Times New Roman" panose="02020603050405020304" pitchFamily="18" charset="0"/>
                          <a:ea typeface="新細明體" panose="02020500000000000000" pitchFamily="18" charset="-120"/>
                          <a:cs typeface="Times New Roman" panose="02020603050405020304" pitchFamily="18" charset="0"/>
                        </a:rPr>
                        <a:t>0.3</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0.2191</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0.2246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0.1703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0.1343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0.1156</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0.3216</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0.3105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0.3419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0.3682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0.3800</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51635324"/>
                  </a:ext>
                </a:extLst>
              </a:tr>
              <a:tr h="329125">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0.2185</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0.2240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0.1701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0.1324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0.1155</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0.3210</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0.3091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0.3418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0.3644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0.3795</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90827399"/>
                  </a:ext>
                </a:extLst>
              </a:tr>
            </a:tbl>
          </a:graphicData>
        </a:graphic>
      </p:graphicFrame>
      <p:sp>
        <p:nvSpPr>
          <p:cNvPr id="17" name="文字方塊 16">
            <a:extLst>
              <a:ext uri="{FF2B5EF4-FFF2-40B4-BE49-F238E27FC236}">
                <a16:creationId xmlns:a16="http://schemas.microsoft.com/office/drawing/2014/main" id="{0BA69035-C992-48C5-BCFB-6A39A221BDD2}"/>
              </a:ext>
            </a:extLst>
          </p:cNvPr>
          <p:cNvSpPr txBox="1"/>
          <p:nvPr/>
        </p:nvSpPr>
        <p:spPr>
          <a:xfrm>
            <a:off x="1898248" y="1151878"/>
            <a:ext cx="5347505" cy="261610"/>
          </a:xfrm>
          <a:prstGeom prst="rect">
            <a:avLst/>
          </a:prstGeom>
          <a:noFill/>
        </p:spPr>
        <p:txBody>
          <a:bodyPr wrap="square">
            <a:spAutoFit/>
          </a:bodyPr>
          <a:lstStyle/>
          <a:p>
            <a:pPr algn="ctr"/>
            <a:r>
              <a:rPr lang="en-US" altLang="zh-TW" sz="1050" b="1" dirty="0">
                <a:latin typeface="Times New Roman" panose="02020603050405020304" pitchFamily="18" charset="0"/>
                <a:ea typeface="Microsoft JhengHei" panose="020B0604030504040204" pitchFamily="34" charset="-120"/>
                <a:cs typeface="Times New Roman" panose="02020603050405020304" pitchFamily="18" charset="0"/>
              </a:rPr>
              <a:t>Table</a:t>
            </a:r>
            <a:r>
              <a:rPr lang="zh-TW" altLang="en-US" sz="1050" b="1" dirty="0">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050" b="1" dirty="0">
                <a:latin typeface="Times New Roman" panose="02020603050405020304" pitchFamily="18" charset="0"/>
                <a:ea typeface="Microsoft JhengHei" panose="020B0604030504040204" pitchFamily="34" charset="-120"/>
                <a:cs typeface="Times New Roman" panose="02020603050405020304" pitchFamily="18" charset="0"/>
              </a:rPr>
              <a:t>11</a:t>
            </a:r>
            <a:r>
              <a:rPr lang="en-US" altLang="zh-TW" sz="1050" dirty="0">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050" dirty="0">
                <a:latin typeface="Times New Roman" panose="02020603050405020304" pitchFamily="18" charset="0"/>
                <a:ea typeface="Microsoft JhengHei" panose="020B0604030504040204" pitchFamily="34" charset="-120"/>
                <a:cs typeface="Times New Roman" panose="02020603050405020304" pitchFamily="18" charset="0"/>
              </a:rPr>
              <a:t>不同 </a:t>
            </a:r>
            <a:r>
              <a:rPr lang="en-US" altLang="zh-TW" sz="1050" dirty="0">
                <a:solidFill>
                  <a:schemeClr val="tx1"/>
                </a:solidFill>
                <a:latin typeface="Times New Roman" panose="02020603050405020304" pitchFamily="18" charset="0"/>
                <a:ea typeface="+mn-ea"/>
                <a:cs typeface="Times New Roman" panose="02020603050405020304" pitchFamily="18" charset="0"/>
              </a:rPr>
              <a:t>Decay Rate</a:t>
            </a:r>
            <a:r>
              <a:rPr lang="zh-TW" altLang="en-US" sz="1050" dirty="0">
                <a:solidFill>
                  <a:schemeClr val="tx1"/>
                </a:solidFill>
                <a:latin typeface="Times New Roman" panose="02020603050405020304" pitchFamily="18" charset="0"/>
                <a:ea typeface="+mn-ea"/>
                <a:cs typeface="Times New Roman" panose="02020603050405020304" pitchFamily="18" charset="0"/>
              </a:rPr>
              <a:t> </a:t>
            </a:r>
            <a:r>
              <a:rPr lang="zh-TW" altLang="en-US" sz="1050" dirty="0">
                <a:latin typeface="Times New Roman" panose="02020603050405020304" pitchFamily="18" charset="0"/>
                <a:ea typeface="Microsoft JhengHei" panose="020B0604030504040204" pitchFamily="34" charset="-120"/>
                <a:cs typeface="Times New Roman" panose="02020603050405020304" pitchFamily="18" charset="0"/>
              </a:rPr>
              <a:t>下的結果</a:t>
            </a:r>
          </a:p>
        </p:txBody>
      </p:sp>
      <p:sp>
        <p:nvSpPr>
          <p:cNvPr id="18" name="文字方塊 17">
            <a:extLst>
              <a:ext uri="{FF2B5EF4-FFF2-40B4-BE49-F238E27FC236}">
                <a16:creationId xmlns:a16="http://schemas.microsoft.com/office/drawing/2014/main" id="{5612DCED-9DF9-443A-A1CB-A439EC580E82}"/>
              </a:ext>
            </a:extLst>
          </p:cNvPr>
          <p:cNvSpPr txBox="1"/>
          <p:nvPr/>
        </p:nvSpPr>
        <p:spPr>
          <a:xfrm>
            <a:off x="8539718" y="4872599"/>
            <a:ext cx="604282" cy="246221"/>
          </a:xfrm>
          <a:prstGeom prst="rect">
            <a:avLst/>
          </a:prstGeom>
          <a:noFill/>
        </p:spPr>
        <p:txBody>
          <a:bodyPr wrap="square" rtlCol="0">
            <a:spAutoFit/>
          </a:bodyPr>
          <a:lstStyle/>
          <a:p>
            <a:pPr algn="ctr"/>
            <a:r>
              <a:rPr lang="en-US" altLang="zh-TW" sz="1000" b="1" dirty="0">
                <a:latin typeface="Times New Roman" panose="02020603050405020304" pitchFamily="18" charset="0"/>
                <a:cs typeface="Times New Roman" panose="02020603050405020304" pitchFamily="18" charset="0"/>
              </a:rPr>
              <a:t>47 / 57</a:t>
            </a:r>
            <a:endParaRPr lang="zh-TW" altLang="en-US" sz="1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62568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33" name="Google Shape;1616;p32">
            <a:extLst>
              <a:ext uri="{FF2B5EF4-FFF2-40B4-BE49-F238E27FC236}">
                <a16:creationId xmlns:a16="http://schemas.microsoft.com/office/drawing/2014/main" id="{838A30D5-0C87-4A99-9295-11014EA7DA2C}"/>
              </a:ext>
            </a:extLst>
          </p:cNvPr>
          <p:cNvSpPr/>
          <p:nvPr/>
        </p:nvSpPr>
        <p:spPr>
          <a:xfrm>
            <a:off x="6834043" y="0"/>
            <a:ext cx="892500" cy="561300"/>
          </a:xfrm>
          <a:prstGeom prst="rect">
            <a:avLst/>
          </a:prstGeom>
          <a:solidFill>
            <a:srgbClr val="C00000">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研究方法</a:t>
            </a: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文獻探討</a:t>
            </a: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實驗結果</a:t>
            </a: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實驗設計</a:t>
            </a: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3" name="文字方塊 2">
            <a:extLst>
              <a:ext uri="{FF2B5EF4-FFF2-40B4-BE49-F238E27FC236}">
                <a16:creationId xmlns:a16="http://schemas.microsoft.com/office/drawing/2014/main" id="{F3C42C6F-98AE-B5D0-CFC3-93F1544D2056}"/>
              </a:ext>
            </a:extLst>
          </p:cNvPr>
          <p:cNvSpPr txBox="1"/>
          <p:nvPr/>
        </p:nvSpPr>
        <p:spPr>
          <a:xfrm>
            <a:off x="607925" y="647368"/>
            <a:ext cx="2474953" cy="376642"/>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rPr>
              <a:t>5.2 </a:t>
            </a:r>
            <a:r>
              <a:rPr lang="zh-TW" altLang="en-US" sz="1400" b="1" dirty="0">
                <a:latin typeface="Times New Roman" panose="02020603050405020304" pitchFamily="18" charset="0"/>
                <a:ea typeface="Microsoft JhengHei" panose="020B0604030504040204" pitchFamily="34" charset="-120"/>
                <a:cs typeface="Times New Roman" panose="02020603050405020304" pitchFamily="18" charset="0"/>
              </a:rPr>
              <a:t>敏感度分析</a:t>
            </a:r>
            <a:endPar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endParaRPr>
          </a:p>
        </p:txBody>
      </p:sp>
      <p:graphicFrame>
        <p:nvGraphicFramePr>
          <p:cNvPr id="14" name="表格 13">
            <a:extLst>
              <a:ext uri="{FF2B5EF4-FFF2-40B4-BE49-F238E27FC236}">
                <a16:creationId xmlns:a16="http://schemas.microsoft.com/office/drawing/2014/main" id="{1A154513-A8B2-40C8-9213-CC2C67922899}"/>
              </a:ext>
            </a:extLst>
          </p:cNvPr>
          <p:cNvGraphicFramePr>
            <a:graphicFrameLocks noGrp="1"/>
          </p:cNvGraphicFramePr>
          <p:nvPr>
            <p:extLst>
              <p:ext uri="{D42A27DB-BD31-4B8C-83A1-F6EECF244321}">
                <p14:modId xmlns:p14="http://schemas.microsoft.com/office/powerpoint/2010/main" val="1604332520"/>
              </p:ext>
            </p:extLst>
          </p:nvPr>
        </p:nvGraphicFramePr>
        <p:xfrm>
          <a:off x="983455" y="1458224"/>
          <a:ext cx="7000818" cy="2853745"/>
        </p:xfrm>
        <a:graphic>
          <a:graphicData uri="http://schemas.openxmlformats.org/drawingml/2006/table">
            <a:tbl>
              <a:tblPr/>
              <a:tblGrid>
                <a:gridCol w="679537">
                  <a:extLst>
                    <a:ext uri="{9D8B030D-6E8A-4147-A177-3AD203B41FA5}">
                      <a16:colId xmlns:a16="http://schemas.microsoft.com/office/drawing/2014/main" val="1653070714"/>
                    </a:ext>
                  </a:extLst>
                </a:gridCol>
                <a:gridCol w="504927">
                  <a:extLst>
                    <a:ext uri="{9D8B030D-6E8A-4147-A177-3AD203B41FA5}">
                      <a16:colId xmlns:a16="http://schemas.microsoft.com/office/drawing/2014/main" val="425010878"/>
                    </a:ext>
                  </a:extLst>
                </a:gridCol>
                <a:gridCol w="506972">
                  <a:extLst>
                    <a:ext uri="{9D8B030D-6E8A-4147-A177-3AD203B41FA5}">
                      <a16:colId xmlns:a16="http://schemas.microsoft.com/office/drawing/2014/main" val="1197077786"/>
                    </a:ext>
                  </a:extLst>
                </a:gridCol>
                <a:gridCol w="611898">
                  <a:extLst>
                    <a:ext uri="{9D8B030D-6E8A-4147-A177-3AD203B41FA5}">
                      <a16:colId xmlns:a16="http://schemas.microsoft.com/office/drawing/2014/main" val="861104371"/>
                    </a:ext>
                  </a:extLst>
                </a:gridCol>
                <a:gridCol w="611898">
                  <a:extLst>
                    <a:ext uri="{9D8B030D-6E8A-4147-A177-3AD203B41FA5}">
                      <a16:colId xmlns:a16="http://schemas.microsoft.com/office/drawing/2014/main" val="3344137658"/>
                    </a:ext>
                  </a:extLst>
                </a:gridCol>
                <a:gridCol w="611898">
                  <a:extLst>
                    <a:ext uri="{9D8B030D-6E8A-4147-A177-3AD203B41FA5}">
                      <a16:colId xmlns:a16="http://schemas.microsoft.com/office/drawing/2014/main" val="245883994"/>
                    </a:ext>
                  </a:extLst>
                </a:gridCol>
                <a:gridCol w="611898">
                  <a:extLst>
                    <a:ext uri="{9D8B030D-6E8A-4147-A177-3AD203B41FA5}">
                      <a16:colId xmlns:a16="http://schemas.microsoft.com/office/drawing/2014/main" val="2482211636"/>
                    </a:ext>
                  </a:extLst>
                </a:gridCol>
                <a:gridCol w="572358">
                  <a:extLst>
                    <a:ext uri="{9D8B030D-6E8A-4147-A177-3AD203B41FA5}">
                      <a16:colId xmlns:a16="http://schemas.microsoft.com/office/drawing/2014/main" val="2474830813"/>
                    </a:ext>
                  </a:extLst>
                </a:gridCol>
                <a:gridCol w="572358">
                  <a:extLst>
                    <a:ext uri="{9D8B030D-6E8A-4147-A177-3AD203B41FA5}">
                      <a16:colId xmlns:a16="http://schemas.microsoft.com/office/drawing/2014/main" val="132813143"/>
                    </a:ext>
                  </a:extLst>
                </a:gridCol>
                <a:gridCol w="572358">
                  <a:extLst>
                    <a:ext uri="{9D8B030D-6E8A-4147-A177-3AD203B41FA5}">
                      <a16:colId xmlns:a16="http://schemas.microsoft.com/office/drawing/2014/main" val="2121449244"/>
                    </a:ext>
                  </a:extLst>
                </a:gridCol>
                <a:gridCol w="572358">
                  <a:extLst>
                    <a:ext uri="{9D8B030D-6E8A-4147-A177-3AD203B41FA5}">
                      <a16:colId xmlns:a16="http://schemas.microsoft.com/office/drawing/2014/main" val="3741334374"/>
                    </a:ext>
                  </a:extLst>
                </a:gridCol>
                <a:gridCol w="572358">
                  <a:extLst>
                    <a:ext uri="{9D8B030D-6E8A-4147-A177-3AD203B41FA5}">
                      <a16:colId xmlns:a16="http://schemas.microsoft.com/office/drawing/2014/main" val="342699068"/>
                    </a:ext>
                  </a:extLst>
                </a:gridCol>
              </a:tblGrid>
              <a:tr h="553819">
                <a:tc>
                  <a:txBody>
                    <a:bodyPr/>
                    <a:lstStyle/>
                    <a:p>
                      <a:pPr algn="ctr" fontAlgn="ct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Size</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@5</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@10</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@30</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altLang="zh-TW" sz="1000" u="none" strike="noStrike" dirty="0">
                          <a:effectLst/>
                          <a:latin typeface="Times New Roman" panose="02020603050405020304" pitchFamily="18" charset="0"/>
                          <a:cs typeface="Times New Roman" panose="02020603050405020304" pitchFamily="18" charset="0"/>
                        </a:rPr>
                        <a:t>@50</a:t>
                      </a:r>
                      <a:endPar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@65</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@5</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@10</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@30</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altLang="zh-TW" sz="1000" u="none" strike="noStrike" dirty="0">
                          <a:effectLst/>
                          <a:latin typeface="Times New Roman" panose="02020603050405020304" pitchFamily="18" charset="0"/>
                          <a:cs typeface="Times New Roman" panose="02020603050405020304" pitchFamily="18" charset="0"/>
                        </a:rPr>
                        <a:t>@50</a:t>
                      </a:r>
                      <a:endPar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@65</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67281495"/>
                  </a:ext>
                </a:extLst>
              </a:tr>
              <a:tr h="383321">
                <a:tc rowSpan="3">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err="1">
                          <a:solidFill>
                            <a:srgbClr val="000000"/>
                          </a:solidFill>
                          <a:effectLst/>
                          <a:latin typeface="Times New Roman" panose="02020603050405020304" pitchFamily="18" charset="0"/>
                          <a:ea typeface="+mn-ea"/>
                          <a:cs typeface="Times New Roman" panose="02020603050405020304" pitchFamily="18" charset="0"/>
                        </a:rPr>
                        <a:t>Tafeng</a:t>
                      </a:r>
                      <a:endPar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0.1</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0.0955</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0.0848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0.0562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0.0421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0.0362</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0.1241</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0.1343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0.1607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0.1652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0.1710</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10997246"/>
                  </a:ext>
                </a:extLst>
              </a:tr>
              <a:tr h="383321">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1" i="0" u="none" strike="noStrike" dirty="0">
                          <a:solidFill>
                            <a:srgbClr val="C00000"/>
                          </a:solidFill>
                          <a:effectLst/>
                          <a:latin typeface="Times New Roman" panose="02020603050405020304" pitchFamily="18" charset="0"/>
                          <a:ea typeface="新細明體" panose="02020500000000000000" pitchFamily="18" charset="-120"/>
                          <a:cs typeface="Times New Roman" panose="02020603050405020304" pitchFamily="18" charset="0"/>
                        </a:rPr>
                        <a:t>0.3</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0.0959</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0.0862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0.0562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0.0424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0.0364</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0.1243</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0.1362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0.1613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0.1677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0.1784</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5652837"/>
                  </a:ext>
                </a:extLst>
              </a:tr>
              <a:tr h="383321">
                <a:tc vMerge="1">
                  <a:txBody>
                    <a:bodyPr/>
                    <a:lstStyle/>
                    <a:p>
                      <a:pPr algn="ctr" fontAlgn="ctr"/>
                      <a:endParaRPr lang="en-US" sz="1050" u="none" strike="noStrike" dirty="0">
                        <a:effectLst/>
                        <a:highlight>
                          <a:srgbClr val="FFFF00"/>
                        </a:highlight>
                        <a:latin typeface="Times New Roman" panose="02020603050405020304" pitchFamily="18" charset="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0.0959</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0.0860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0.0558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0.0420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0.0358</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0.1244</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0.1358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0.1542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0.1648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0.1761</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08856358"/>
                  </a:ext>
                </a:extLst>
              </a:tr>
              <a:tr h="383321">
                <a:tc rowSpan="3">
                  <a:txBody>
                    <a:bodyPr/>
                    <a:lstStyle/>
                    <a:p>
                      <a:pPr algn="ctr" fontAlgn="ctr"/>
                      <a:r>
                        <a:rPr lang="en-US" altLang="zh-TW" sz="100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Dunnhumby</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0.1</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0.2184</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0.2241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0.1693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0.1340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0.1155</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0.3209</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0.3100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0.3403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0.3671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0.3792</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5142058"/>
                  </a:ext>
                </a:extLst>
              </a:tr>
              <a:tr h="383321">
                <a:tc vMerge="1">
                  <a:txBody>
                    <a:bodyPr/>
                    <a:lstStyle/>
                    <a:p>
                      <a:pPr algn="ctr" fontAlgn="ctr"/>
                      <a:endParaRPr lang="en-US" sz="1050" u="none" strike="noStrike" dirty="0">
                        <a:effectLst/>
                        <a:highlight>
                          <a:srgbClr val="FFFF00"/>
                        </a:highlight>
                        <a:latin typeface="Times New Roman" panose="02020603050405020304" pitchFamily="18" charset="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1" i="0" u="none" strike="noStrike" dirty="0">
                          <a:solidFill>
                            <a:srgbClr val="C00000"/>
                          </a:solidFill>
                          <a:effectLst/>
                          <a:latin typeface="Times New Roman" panose="02020603050405020304" pitchFamily="18" charset="0"/>
                          <a:ea typeface="新細明體" panose="02020500000000000000" pitchFamily="18" charset="-120"/>
                          <a:cs typeface="Times New Roman" panose="02020603050405020304" pitchFamily="18" charset="0"/>
                        </a:rPr>
                        <a:t>0.3</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0.2191</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0.2246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0.1703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0.1343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0.1156</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0.3216</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0.3105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0.3419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0.3682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0.3800</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93279343"/>
                  </a:ext>
                </a:extLst>
              </a:tr>
              <a:tr h="383321">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0.5</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0.2185</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0.2241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0.1699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0.1339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0.1157</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0.3213</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0.3093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0.3412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0.3673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0.3800</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51635324"/>
                  </a:ext>
                </a:extLst>
              </a:tr>
            </a:tbl>
          </a:graphicData>
        </a:graphic>
      </p:graphicFrame>
      <p:sp>
        <p:nvSpPr>
          <p:cNvPr id="15" name="文字方塊 14">
            <a:extLst>
              <a:ext uri="{FF2B5EF4-FFF2-40B4-BE49-F238E27FC236}">
                <a16:creationId xmlns:a16="http://schemas.microsoft.com/office/drawing/2014/main" id="{8817E5D5-B432-4ADE-BB45-A00EF4F7AB94}"/>
              </a:ext>
            </a:extLst>
          </p:cNvPr>
          <p:cNvSpPr txBox="1"/>
          <p:nvPr/>
        </p:nvSpPr>
        <p:spPr>
          <a:xfrm>
            <a:off x="1810112" y="1107298"/>
            <a:ext cx="5347505" cy="261610"/>
          </a:xfrm>
          <a:prstGeom prst="rect">
            <a:avLst/>
          </a:prstGeom>
          <a:noFill/>
        </p:spPr>
        <p:txBody>
          <a:bodyPr wrap="square">
            <a:spAutoFit/>
          </a:bodyPr>
          <a:lstStyle/>
          <a:p>
            <a:pPr algn="ctr"/>
            <a:r>
              <a:rPr lang="en-US" altLang="zh-TW" sz="1050" b="1" dirty="0">
                <a:latin typeface="Times New Roman" panose="02020603050405020304" pitchFamily="18" charset="0"/>
                <a:ea typeface="Microsoft JhengHei" panose="020B0604030504040204" pitchFamily="34" charset="-120"/>
                <a:cs typeface="Times New Roman" panose="02020603050405020304" pitchFamily="18" charset="0"/>
              </a:rPr>
              <a:t>Table</a:t>
            </a:r>
            <a:r>
              <a:rPr lang="zh-TW" altLang="en-US" sz="1050" b="1" dirty="0">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050" b="1" dirty="0">
                <a:latin typeface="Times New Roman" panose="02020603050405020304" pitchFamily="18" charset="0"/>
                <a:ea typeface="Microsoft JhengHei" panose="020B0604030504040204" pitchFamily="34" charset="-120"/>
                <a:cs typeface="Times New Roman" panose="02020603050405020304" pitchFamily="18" charset="0"/>
              </a:rPr>
              <a:t>12</a:t>
            </a:r>
            <a:r>
              <a:rPr lang="en-US" altLang="zh-TW" sz="1050" dirty="0">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050" dirty="0">
                <a:latin typeface="Times New Roman" panose="02020603050405020304" pitchFamily="18" charset="0"/>
                <a:ea typeface="Microsoft JhengHei" panose="020B0604030504040204" pitchFamily="34" charset="-120"/>
                <a:cs typeface="Times New Roman" panose="02020603050405020304" pitchFamily="18" charset="0"/>
              </a:rPr>
              <a:t>不同 </a:t>
            </a:r>
            <a:r>
              <a:rPr lang="en-US" altLang="zh-TW" sz="1050" dirty="0">
                <a:solidFill>
                  <a:schemeClr val="tx1"/>
                </a:solidFill>
                <a:latin typeface="Times New Roman" panose="02020603050405020304" pitchFamily="18" charset="0"/>
                <a:ea typeface="+mn-ea"/>
                <a:cs typeface="Times New Roman" panose="02020603050405020304" pitchFamily="18" charset="0"/>
              </a:rPr>
              <a:t>Dropout Rate </a:t>
            </a:r>
            <a:r>
              <a:rPr lang="zh-TW" altLang="en-US" sz="1050" dirty="0">
                <a:latin typeface="Times New Roman" panose="02020603050405020304" pitchFamily="18" charset="0"/>
                <a:ea typeface="Microsoft JhengHei" panose="020B0604030504040204" pitchFamily="34" charset="-120"/>
                <a:cs typeface="Times New Roman" panose="02020603050405020304" pitchFamily="18" charset="0"/>
              </a:rPr>
              <a:t>下的結果</a:t>
            </a:r>
          </a:p>
        </p:txBody>
      </p:sp>
      <p:sp>
        <p:nvSpPr>
          <p:cNvPr id="16" name="文字方塊 15">
            <a:extLst>
              <a:ext uri="{FF2B5EF4-FFF2-40B4-BE49-F238E27FC236}">
                <a16:creationId xmlns:a16="http://schemas.microsoft.com/office/drawing/2014/main" id="{FE846089-2877-4353-96F5-6D8B6D44C446}"/>
              </a:ext>
            </a:extLst>
          </p:cNvPr>
          <p:cNvSpPr txBox="1"/>
          <p:nvPr/>
        </p:nvSpPr>
        <p:spPr>
          <a:xfrm>
            <a:off x="8539718" y="4872599"/>
            <a:ext cx="604282" cy="246221"/>
          </a:xfrm>
          <a:prstGeom prst="rect">
            <a:avLst/>
          </a:prstGeom>
          <a:noFill/>
        </p:spPr>
        <p:txBody>
          <a:bodyPr wrap="square" rtlCol="0">
            <a:spAutoFit/>
          </a:bodyPr>
          <a:lstStyle/>
          <a:p>
            <a:pPr algn="ctr"/>
            <a:r>
              <a:rPr lang="en-US" altLang="zh-TW" sz="1000" b="1" dirty="0">
                <a:latin typeface="Times New Roman" panose="02020603050405020304" pitchFamily="18" charset="0"/>
                <a:cs typeface="Times New Roman" panose="02020603050405020304" pitchFamily="18" charset="0"/>
              </a:rPr>
              <a:t>48 / 57</a:t>
            </a:r>
            <a:endParaRPr lang="zh-TW" altLang="en-US" sz="1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98093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33" name="Google Shape;1616;p32">
            <a:extLst>
              <a:ext uri="{FF2B5EF4-FFF2-40B4-BE49-F238E27FC236}">
                <a16:creationId xmlns:a16="http://schemas.microsoft.com/office/drawing/2014/main" id="{838A30D5-0C87-4A99-9295-11014EA7DA2C}"/>
              </a:ext>
            </a:extLst>
          </p:cNvPr>
          <p:cNvSpPr/>
          <p:nvPr/>
        </p:nvSpPr>
        <p:spPr>
          <a:xfrm>
            <a:off x="6834043" y="0"/>
            <a:ext cx="892500" cy="561300"/>
          </a:xfrm>
          <a:prstGeom prst="rect">
            <a:avLst/>
          </a:prstGeom>
          <a:solidFill>
            <a:srgbClr val="C00000">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研究方法</a:t>
            </a: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文獻探討</a:t>
            </a: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實驗結果</a:t>
            </a: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實驗設計</a:t>
            </a: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3" name="文字方塊 2">
            <a:extLst>
              <a:ext uri="{FF2B5EF4-FFF2-40B4-BE49-F238E27FC236}">
                <a16:creationId xmlns:a16="http://schemas.microsoft.com/office/drawing/2014/main" id="{F3C42C6F-98AE-B5D0-CFC3-93F1544D2056}"/>
              </a:ext>
            </a:extLst>
          </p:cNvPr>
          <p:cNvSpPr txBox="1"/>
          <p:nvPr/>
        </p:nvSpPr>
        <p:spPr>
          <a:xfrm>
            <a:off x="607925" y="647368"/>
            <a:ext cx="2474953" cy="376642"/>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rPr>
              <a:t>5.2 </a:t>
            </a:r>
            <a:r>
              <a:rPr lang="zh-TW" altLang="en-US" sz="1400" b="1" dirty="0">
                <a:latin typeface="Times New Roman" panose="02020603050405020304" pitchFamily="18" charset="0"/>
                <a:ea typeface="Microsoft JhengHei" panose="020B0604030504040204" pitchFamily="34" charset="-120"/>
                <a:cs typeface="Times New Roman" panose="02020603050405020304" pitchFamily="18" charset="0"/>
              </a:rPr>
              <a:t>敏感度分析</a:t>
            </a:r>
            <a:endPar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endParaRPr>
          </a:p>
        </p:txBody>
      </p:sp>
      <p:graphicFrame>
        <p:nvGraphicFramePr>
          <p:cNvPr id="14" name="表格 13">
            <a:extLst>
              <a:ext uri="{FF2B5EF4-FFF2-40B4-BE49-F238E27FC236}">
                <a16:creationId xmlns:a16="http://schemas.microsoft.com/office/drawing/2014/main" id="{C2CF5D09-3E5E-4EFF-8DE3-B1F419788138}"/>
              </a:ext>
            </a:extLst>
          </p:cNvPr>
          <p:cNvGraphicFramePr>
            <a:graphicFrameLocks noGrp="1"/>
          </p:cNvGraphicFramePr>
          <p:nvPr>
            <p:extLst>
              <p:ext uri="{D42A27DB-BD31-4B8C-83A1-F6EECF244321}">
                <p14:modId xmlns:p14="http://schemas.microsoft.com/office/powerpoint/2010/main" val="1447297953"/>
              </p:ext>
            </p:extLst>
          </p:nvPr>
        </p:nvGraphicFramePr>
        <p:xfrm>
          <a:off x="1071591" y="1419699"/>
          <a:ext cx="7000818" cy="3006578"/>
        </p:xfrm>
        <a:graphic>
          <a:graphicData uri="http://schemas.openxmlformats.org/drawingml/2006/table">
            <a:tbl>
              <a:tblPr/>
              <a:tblGrid>
                <a:gridCol w="679537">
                  <a:extLst>
                    <a:ext uri="{9D8B030D-6E8A-4147-A177-3AD203B41FA5}">
                      <a16:colId xmlns:a16="http://schemas.microsoft.com/office/drawing/2014/main" val="1653070714"/>
                    </a:ext>
                  </a:extLst>
                </a:gridCol>
                <a:gridCol w="504927">
                  <a:extLst>
                    <a:ext uri="{9D8B030D-6E8A-4147-A177-3AD203B41FA5}">
                      <a16:colId xmlns:a16="http://schemas.microsoft.com/office/drawing/2014/main" val="425010878"/>
                    </a:ext>
                  </a:extLst>
                </a:gridCol>
                <a:gridCol w="506972">
                  <a:extLst>
                    <a:ext uri="{9D8B030D-6E8A-4147-A177-3AD203B41FA5}">
                      <a16:colId xmlns:a16="http://schemas.microsoft.com/office/drawing/2014/main" val="1197077786"/>
                    </a:ext>
                  </a:extLst>
                </a:gridCol>
                <a:gridCol w="611898">
                  <a:extLst>
                    <a:ext uri="{9D8B030D-6E8A-4147-A177-3AD203B41FA5}">
                      <a16:colId xmlns:a16="http://schemas.microsoft.com/office/drawing/2014/main" val="861104371"/>
                    </a:ext>
                  </a:extLst>
                </a:gridCol>
                <a:gridCol w="611898">
                  <a:extLst>
                    <a:ext uri="{9D8B030D-6E8A-4147-A177-3AD203B41FA5}">
                      <a16:colId xmlns:a16="http://schemas.microsoft.com/office/drawing/2014/main" val="3344137658"/>
                    </a:ext>
                  </a:extLst>
                </a:gridCol>
                <a:gridCol w="611898">
                  <a:extLst>
                    <a:ext uri="{9D8B030D-6E8A-4147-A177-3AD203B41FA5}">
                      <a16:colId xmlns:a16="http://schemas.microsoft.com/office/drawing/2014/main" val="245883994"/>
                    </a:ext>
                  </a:extLst>
                </a:gridCol>
                <a:gridCol w="611898">
                  <a:extLst>
                    <a:ext uri="{9D8B030D-6E8A-4147-A177-3AD203B41FA5}">
                      <a16:colId xmlns:a16="http://schemas.microsoft.com/office/drawing/2014/main" val="2482211636"/>
                    </a:ext>
                  </a:extLst>
                </a:gridCol>
                <a:gridCol w="572358">
                  <a:extLst>
                    <a:ext uri="{9D8B030D-6E8A-4147-A177-3AD203B41FA5}">
                      <a16:colId xmlns:a16="http://schemas.microsoft.com/office/drawing/2014/main" val="2474830813"/>
                    </a:ext>
                  </a:extLst>
                </a:gridCol>
                <a:gridCol w="572358">
                  <a:extLst>
                    <a:ext uri="{9D8B030D-6E8A-4147-A177-3AD203B41FA5}">
                      <a16:colId xmlns:a16="http://schemas.microsoft.com/office/drawing/2014/main" val="132813143"/>
                    </a:ext>
                  </a:extLst>
                </a:gridCol>
                <a:gridCol w="572358">
                  <a:extLst>
                    <a:ext uri="{9D8B030D-6E8A-4147-A177-3AD203B41FA5}">
                      <a16:colId xmlns:a16="http://schemas.microsoft.com/office/drawing/2014/main" val="2121449244"/>
                    </a:ext>
                  </a:extLst>
                </a:gridCol>
                <a:gridCol w="572358">
                  <a:extLst>
                    <a:ext uri="{9D8B030D-6E8A-4147-A177-3AD203B41FA5}">
                      <a16:colId xmlns:a16="http://schemas.microsoft.com/office/drawing/2014/main" val="3741334374"/>
                    </a:ext>
                  </a:extLst>
                </a:gridCol>
                <a:gridCol w="572358">
                  <a:extLst>
                    <a:ext uri="{9D8B030D-6E8A-4147-A177-3AD203B41FA5}">
                      <a16:colId xmlns:a16="http://schemas.microsoft.com/office/drawing/2014/main" val="342699068"/>
                    </a:ext>
                  </a:extLst>
                </a:gridCol>
              </a:tblGrid>
              <a:tr h="459922">
                <a:tc>
                  <a:txBody>
                    <a:bodyPr/>
                    <a:lstStyle/>
                    <a:p>
                      <a:pPr algn="ctr" fontAlgn="ct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Size</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@5</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@10</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@30</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altLang="zh-TW" sz="1000" u="none" strike="noStrike" dirty="0">
                          <a:effectLst/>
                          <a:latin typeface="Times New Roman" panose="02020603050405020304" pitchFamily="18" charset="0"/>
                          <a:cs typeface="Times New Roman" panose="02020603050405020304" pitchFamily="18" charset="0"/>
                        </a:rPr>
                        <a:t>@50</a:t>
                      </a:r>
                      <a:endPar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@65</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@5</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@10</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@30</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altLang="zh-TW" sz="1000" u="none" strike="noStrike" dirty="0">
                          <a:effectLst/>
                          <a:latin typeface="Times New Roman" panose="02020603050405020304" pitchFamily="18" charset="0"/>
                          <a:cs typeface="Times New Roman" panose="02020603050405020304" pitchFamily="18" charset="0"/>
                        </a:rPr>
                        <a:t>@50</a:t>
                      </a:r>
                      <a:endPar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@65</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67281495"/>
                  </a:ext>
                </a:extLst>
              </a:tr>
              <a:tr h="318332">
                <a:tc rowSpan="4">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err="1">
                          <a:solidFill>
                            <a:srgbClr val="000000"/>
                          </a:solidFill>
                          <a:effectLst/>
                          <a:latin typeface="Times New Roman" panose="02020603050405020304" pitchFamily="18" charset="0"/>
                          <a:ea typeface="+mn-ea"/>
                          <a:cs typeface="Times New Roman" panose="02020603050405020304" pitchFamily="18" charset="0"/>
                        </a:rPr>
                        <a:t>Tafeng</a:t>
                      </a:r>
                      <a:endPar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1</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0.0955</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0.0818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0.0559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0.0421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0.0356</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0.1241</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0.1266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0.1557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0.1652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0.1685</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10997246"/>
                  </a:ext>
                </a:extLst>
              </a:tr>
              <a:tr h="318332">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0.0958</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0.0850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0.0560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0.0422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0.0361</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0.1243</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0.1344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0.1604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0.1654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0.1695</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5652837"/>
                  </a:ext>
                </a:extLst>
              </a:tr>
              <a:tr h="318332">
                <a:tc vMerge="1">
                  <a:txBody>
                    <a:bodyPr/>
                    <a:lstStyle/>
                    <a:p>
                      <a:pPr algn="ctr" fontAlgn="ctr"/>
                      <a:endParaRPr lang="en-US" sz="1050" u="none" strike="noStrike" dirty="0">
                        <a:effectLst/>
                        <a:highlight>
                          <a:srgbClr val="FFFF00"/>
                        </a:highlight>
                        <a:latin typeface="Times New Roman" panose="02020603050405020304" pitchFamily="18" charset="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1" i="0" u="none" strike="noStrike" dirty="0">
                          <a:solidFill>
                            <a:srgbClr val="C00000"/>
                          </a:solidFill>
                          <a:effectLst/>
                          <a:latin typeface="Times New Roman" panose="02020603050405020304" pitchFamily="18" charset="0"/>
                          <a:ea typeface="新細明體" panose="02020500000000000000" pitchFamily="18" charset="-120"/>
                          <a:cs typeface="Times New Roman" panose="02020603050405020304" pitchFamily="18" charset="0"/>
                        </a:rPr>
                        <a:t>4</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0.0959</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0.0862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0.0562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0.0424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0.0364</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0.1243</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0.1362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0.1613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0.1677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0.1784</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08856358"/>
                  </a:ext>
                </a:extLst>
              </a:tr>
              <a:tr h="318332">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8</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0.0954</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0.0860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0.0560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0.0421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0.0362</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0.1241</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0.1360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0.1539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0.1677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0.1726</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85744788"/>
                  </a:ext>
                </a:extLst>
              </a:tr>
              <a:tr h="318332">
                <a:tc rowSpan="4">
                  <a:txBody>
                    <a:bodyPr/>
                    <a:lstStyle/>
                    <a:p>
                      <a:pPr algn="ctr" fontAlgn="ctr"/>
                      <a:r>
                        <a:rPr lang="en-US" altLang="zh-TW" sz="100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Dunnhumby</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1</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0.2182</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0.2244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0.1696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0.1340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0.1156</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0.3205</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0.3100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0.3411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0.3675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0.3796</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5142058"/>
                  </a:ext>
                </a:extLst>
              </a:tr>
              <a:tr h="318332">
                <a:tc vMerge="1">
                  <a:txBody>
                    <a:bodyPr/>
                    <a:lstStyle/>
                    <a:p>
                      <a:pPr algn="ctr" fontAlgn="ctr"/>
                      <a:endParaRPr lang="en-US" sz="1050" u="none" strike="noStrike" dirty="0">
                        <a:effectLst/>
                        <a:highlight>
                          <a:srgbClr val="FFFF00"/>
                        </a:highlight>
                        <a:latin typeface="Times New Roman" panose="02020603050405020304" pitchFamily="18" charset="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0.2179</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0.2245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0.1698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0.1332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0.1155</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0.3201</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0.3101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0.3412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0.3666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0.3799</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93279343"/>
                  </a:ext>
                </a:extLst>
              </a:tr>
              <a:tr h="318332">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1" i="0" u="none" strike="noStrike" dirty="0">
                          <a:solidFill>
                            <a:srgbClr val="C00000"/>
                          </a:solidFill>
                          <a:effectLst/>
                          <a:latin typeface="Times New Roman" panose="02020603050405020304" pitchFamily="18" charset="0"/>
                          <a:ea typeface="新細明體" panose="02020500000000000000" pitchFamily="18" charset="-120"/>
                          <a:cs typeface="Times New Roman" panose="02020603050405020304" pitchFamily="18" charset="0"/>
                        </a:rPr>
                        <a:t>4</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0.2191</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0.2246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0.1703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0.1343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0.1156</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0.3216</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0.3105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0.3419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0.3682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0.3800</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51635324"/>
                  </a:ext>
                </a:extLst>
              </a:tr>
              <a:tr h="318332">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8</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0.2167</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0.2243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0.1699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0.1338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0.1153</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0.3197</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0.3099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0.3414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0.3674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0.3789</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90827399"/>
                  </a:ext>
                </a:extLst>
              </a:tr>
            </a:tbl>
          </a:graphicData>
        </a:graphic>
      </p:graphicFrame>
      <p:sp>
        <p:nvSpPr>
          <p:cNvPr id="15" name="文字方塊 14">
            <a:extLst>
              <a:ext uri="{FF2B5EF4-FFF2-40B4-BE49-F238E27FC236}">
                <a16:creationId xmlns:a16="http://schemas.microsoft.com/office/drawing/2014/main" id="{246883D3-00D5-40C7-8FCA-9ADBD64B6A87}"/>
              </a:ext>
            </a:extLst>
          </p:cNvPr>
          <p:cNvSpPr txBox="1"/>
          <p:nvPr/>
        </p:nvSpPr>
        <p:spPr>
          <a:xfrm>
            <a:off x="1898248" y="1092678"/>
            <a:ext cx="5347505" cy="261610"/>
          </a:xfrm>
          <a:prstGeom prst="rect">
            <a:avLst/>
          </a:prstGeom>
          <a:noFill/>
        </p:spPr>
        <p:txBody>
          <a:bodyPr wrap="square">
            <a:spAutoFit/>
          </a:bodyPr>
          <a:lstStyle/>
          <a:p>
            <a:pPr algn="ctr"/>
            <a:r>
              <a:rPr lang="en-US" altLang="zh-TW" sz="1050" b="1" dirty="0">
                <a:latin typeface="Times New Roman" panose="02020603050405020304" pitchFamily="18" charset="0"/>
                <a:ea typeface="Microsoft JhengHei" panose="020B0604030504040204" pitchFamily="34" charset="-120"/>
                <a:cs typeface="Times New Roman" panose="02020603050405020304" pitchFamily="18" charset="0"/>
              </a:rPr>
              <a:t>Table</a:t>
            </a:r>
            <a:r>
              <a:rPr lang="zh-TW" altLang="en-US" sz="1050" b="1" dirty="0">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050" b="1" dirty="0">
                <a:latin typeface="Times New Roman" panose="02020603050405020304" pitchFamily="18" charset="0"/>
                <a:ea typeface="Microsoft JhengHei" panose="020B0604030504040204" pitchFamily="34" charset="-120"/>
                <a:cs typeface="Times New Roman" panose="02020603050405020304" pitchFamily="18" charset="0"/>
              </a:rPr>
              <a:t>13</a:t>
            </a:r>
            <a:r>
              <a:rPr lang="en-US" altLang="zh-TW" sz="1050" dirty="0">
                <a:latin typeface="Times New Roman" panose="02020603050405020304" pitchFamily="18" charset="0"/>
                <a:ea typeface="Microsoft JhengHei" panose="020B0604030504040204" pitchFamily="34" charset="-120"/>
                <a:cs typeface="Times New Roman" panose="02020603050405020304" pitchFamily="18" charset="0"/>
              </a:rPr>
              <a:t> Transformer </a:t>
            </a:r>
            <a:r>
              <a:rPr lang="zh-TW" altLang="en-US" sz="1050" dirty="0">
                <a:latin typeface="Times New Roman" panose="02020603050405020304" pitchFamily="18" charset="0"/>
                <a:ea typeface="Microsoft JhengHei" panose="020B0604030504040204" pitchFamily="34" charset="-120"/>
                <a:cs typeface="Times New Roman" panose="02020603050405020304" pitchFamily="18" charset="0"/>
              </a:rPr>
              <a:t>中不同 </a:t>
            </a:r>
            <a:r>
              <a:rPr lang="en-US" altLang="zh-TW" sz="1050" dirty="0">
                <a:latin typeface="Times New Roman" panose="02020603050405020304" pitchFamily="18" charset="0"/>
                <a:ea typeface="Microsoft JhengHei" panose="020B0604030504040204" pitchFamily="34" charset="-120"/>
                <a:cs typeface="Times New Roman" panose="02020603050405020304" pitchFamily="18" charset="0"/>
              </a:rPr>
              <a:t>Head </a:t>
            </a:r>
            <a:r>
              <a:rPr lang="zh-TW" altLang="en-US" sz="1050" dirty="0">
                <a:latin typeface="Times New Roman" panose="02020603050405020304" pitchFamily="18" charset="0"/>
                <a:ea typeface="Microsoft JhengHei" panose="020B0604030504040204" pitchFamily="34" charset="-120"/>
                <a:cs typeface="Times New Roman" panose="02020603050405020304" pitchFamily="18" charset="0"/>
              </a:rPr>
              <a:t>數量下的結果</a:t>
            </a:r>
          </a:p>
        </p:txBody>
      </p:sp>
      <p:sp>
        <p:nvSpPr>
          <p:cNvPr id="16" name="文字方塊 15">
            <a:extLst>
              <a:ext uri="{FF2B5EF4-FFF2-40B4-BE49-F238E27FC236}">
                <a16:creationId xmlns:a16="http://schemas.microsoft.com/office/drawing/2014/main" id="{B231559F-02D7-44EA-94C0-155DB1DB8B15}"/>
              </a:ext>
            </a:extLst>
          </p:cNvPr>
          <p:cNvSpPr txBox="1"/>
          <p:nvPr/>
        </p:nvSpPr>
        <p:spPr>
          <a:xfrm>
            <a:off x="8539718" y="4872599"/>
            <a:ext cx="604282" cy="246221"/>
          </a:xfrm>
          <a:prstGeom prst="rect">
            <a:avLst/>
          </a:prstGeom>
          <a:noFill/>
        </p:spPr>
        <p:txBody>
          <a:bodyPr wrap="square" rtlCol="0">
            <a:spAutoFit/>
          </a:bodyPr>
          <a:lstStyle/>
          <a:p>
            <a:pPr algn="ctr"/>
            <a:r>
              <a:rPr lang="en-US" altLang="zh-TW" sz="1000" b="1" dirty="0">
                <a:latin typeface="Times New Roman" panose="02020603050405020304" pitchFamily="18" charset="0"/>
                <a:cs typeface="Times New Roman" panose="02020603050405020304" pitchFamily="18" charset="0"/>
              </a:rPr>
              <a:t>49/ 57</a:t>
            </a:r>
            <a:endParaRPr lang="zh-TW" altLang="en-US" sz="1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76773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3082878" y="0"/>
            <a:ext cx="892500" cy="561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研究方法</a:t>
            </a:r>
            <a:endParaRPr lang="zh-TW" altLang="en-US" b="1" dirty="0">
              <a:latin typeface="Microsoft JhengHei" panose="020B0604030504040204" pitchFamily="34" charset="-120"/>
              <a:ea typeface="Microsoft JhengHei" panose="020B0604030504040204" pitchFamily="34" charset="-120"/>
            </a:endParaRP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13" name="文字方塊 12">
            <a:extLst>
              <a:ext uri="{FF2B5EF4-FFF2-40B4-BE49-F238E27FC236}">
                <a16:creationId xmlns:a16="http://schemas.microsoft.com/office/drawing/2014/main" id="{0D778901-FDAC-4ACF-B872-054A6F9BFA95}"/>
              </a:ext>
            </a:extLst>
          </p:cNvPr>
          <p:cNvSpPr txBox="1"/>
          <p:nvPr/>
        </p:nvSpPr>
        <p:spPr>
          <a:xfrm>
            <a:off x="645897" y="1200726"/>
            <a:ext cx="7335663" cy="1237647"/>
          </a:xfrm>
          <a:prstGeom prst="rect">
            <a:avLst/>
          </a:prstGeom>
          <a:noFill/>
        </p:spPr>
        <p:txBody>
          <a:bodyPr wrap="none" rtlCol="0">
            <a:spAutoFit/>
          </a:bodyPr>
          <a:lstStyle/>
          <a:p>
            <a:pPr marL="444500" marR="0" lvl="0" indent="-285750" algn="l" defTabSz="914400" rtl="0" eaLnBrk="1" fontAlgn="auto" latinLnBrk="0" hangingPunct="1">
              <a:lnSpc>
                <a:spcPct val="150000"/>
              </a:lnSpc>
              <a:spcBef>
                <a:spcPts val="0"/>
              </a:spcBef>
              <a:spcAft>
                <a:spcPts val="0"/>
              </a:spcAft>
              <a:buClr>
                <a:srgbClr val="000000"/>
              </a:buClr>
              <a:buSzPts val="1100"/>
              <a:buFont typeface="Arial" panose="020B0604020202020204" pitchFamily="34" charset="0"/>
              <a:buChar char="•"/>
              <a:tabLst/>
              <a:defRPr/>
            </a:pPr>
            <a:r>
              <a:rPr lang="zh-TW" altLang="en-US" sz="1400" b="1" i="0" dirty="0">
                <a:solidFill>
                  <a:srgbClr val="C00000"/>
                </a:solidFill>
                <a:effectLst/>
                <a:latin typeface="Arial" panose="020B0604020202020204" pitchFamily="34" charset="0"/>
                <a:ea typeface="微軟正黑體" panose="020B0604030504040204" pitchFamily="34" charset="-120"/>
                <a:cs typeface="Arial" panose="020B0604020202020204" pitchFamily="34" charset="0"/>
              </a:rPr>
              <a:t>過去</a:t>
            </a:r>
            <a:r>
              <a:rPr lang="zh-TW" altLang="en-US" b="1" dirty="0">
                <a:solidFill>
                  <a:srgbClr val="C00000"/>
                </a:solidFill>
                <a:latin typeface="Arial" panose="020B0604020202020204" pitchFamily="34" charset="0"/>
                <a:ea typeface="微軟正黑體" panose="020B0604030504040204" pitchFamily="34" charset="-120"/>
                <a:cs typeface="Arial" panose="020B0604020202020204" pitchFamily="34" charset="0"/>
              </a:rPr>
              <a:t>方法</a:t>
            </a:r>
            <a:r>
              <a:rPr lang="zh-TW" altLang="en-US" dirty="0">
                <a:solidFill>
                  <a:schemeClr val="tx1">
                    <a:lumMod val="50000"/>
                  </a:schemeClr>
                </a:solidFill>
                <a:latin typeface="Arial" panose="020B0604020202020204" pitchFamily="34" charset="0"/>
                <a:ea typeface="微軟正黑體" panose="020B0604030504040204" pitchFamily="34" charset="-120"/>
                <a:cs typeface="Arial" panose="020B0604020202020204" pitchFamily="34" charset="0"/>
              </a:rPr>
              <a:t>：</a:t>
            </a:r>
            <a:r>
              <a:rPr lang="zh-TW" altLang="en-US" sz="1400" b="0" i="0" dirty="0">
                <a:solidFill>
                  <a:schemeClr val="tx1">
                    <a:lumMod val="50000"/>
                  </a:schemeClr>
                </a:solidFill>
                <a:effectLst/>
                <a:latin typeface="Arial" panose="020B0604020202020204" pitchFamily="34" charset="0"/>
                <a:ea typeface="微軟正黑體" panose="020B0604030504040204" pitchFamily="34" charset="-120"/>
                <a:cs typeface="Arial" panose="020B0604020202020204" pitchFamily="34" charset="0"/>
              </a:rPr>
              <a:t>基於內容、協同過濾或混合方法</a:t>
            </a:r>
            <a:endParaRPr lang="en-US" altLang="zh-TW" dirty="0">
              <a:solidFill>
                <a:schemeClr val="tx1">
                  <a:lumMod val="50000"/>
                </a:schemeClr>
              </a:solidFill>
              <a:latin typeface="Arial" panose="020B0604020202020204" pitchFamily="34" charset="0"/>
              <a:ea typeface="微軟正黑體" panose="020B0604030504040204" pitchFamily="34" charset="-120"/>
              <a:cs typeface="Arial" panose="020B0604020202020204" pitchFamily="34" charset="0"/>
            </a:endParaRPr>
          </a:p>
          <a:p>
            <a:pPr marL="158750" lvl="3">
              <a:lnSpc>
                <a:spcPct val="150000"/>
              </a:lnSpc>
              <a:buSzPts val="1100"/>
              <a:defRPr/>
            </a:pPr>
            <a:r>
              <a:rPr lang="zh-TW" altLang="en-US" dirty="0">
                <a:solidFill>
                  <a:schemeClr val="tx1">
                    <a:lumMod val="50000"/>
                  </a:schemeClr>
                </a:solidFill>
                <a:latin typeface="Arial" panose="020B0604020202020204" pitchFamily="34" charset="0"/>
                <a:ea typeface="微軟正黑體" panose="020B0604030504040204" pitchFamily="34" charset="-120"/>
                <a:cs typeface="Arial" panose="020B0604020202020204" pitchFamily="34" charset="0"/>
              </a:rPr>
              <a:t>      → 未</a:t>
            </a:r>
            <a:r>
              <a:rPr lang="zh-TW" altLang="en-US" dirty="0">
                <a:latin typeface="Arial" panose="020B0604020202020204" pitchFamily="34" charset="0"/>
                <a:ea typeface="Microsoft JhengHei" panose="020B0604030504040204" pitchFamily="34" charset="-120"/>
                <a:cs typeface="Arial" panose="020B0604020202020204" pitchFamily="34" charset="0"/>
              </a:rPr>
              <a:t>考慮「</a:t>
            </a:r>
            <a:r>
              <a:rPr lang="zh-TW" altLang="en-US" b="1" dirty="0">
                <a:latin typeface="Arial" panose="020B0604020202020204" pitchFamily="34" charset="0"/>
                <a:ea typeface="Microsoft JhengHei" panose="020B0604030504040204" pitchFamily="34" charset="-120"/>
                <a:cs typeface="Arial" panose="020B0604020202020204" pitchFamily="34" charset="0"/>
              </a:rPr>
              <a:t>時間</a:t>
            </a:r>
            <a:r>
              <a:rPr lang="zh-TW" altLang="en-US" dirty="0">
                <a:latin typeface="Arial" panose="020B0604020202020204" pitchFamily="34" charset="0"/>
                <a:ea typeface="Microsoft JhengHei" panose="020B0604030504040204" pitchFamily="34" charset="-120"/>
                <a:cs typeface="Arial" panose="020B0604020202020204" pitchFamily="34" charset="0"/>
              </a:rPr>
              <a:t>」與「</a:t>
            </a:r>
            <a:r>
              <a:rPr lang="zh-TW" altLang="en-US" b="1" dirty="0">
                <a:latin typeface="Arial" panose="020B0604020202020204" pitchFamily="34" charset="0"/>
                <a:ea typeface="Microsoft JhengHei" panose="020B0604030504040204" pitchFamily="34" charset="-120"/>
                <a:cs typeface="Arial" panose="020B0604020202020204" pitchFamily="34" charset="0"/>
              </a:rPr>
              <a:t>序列</a:t>
            </a:r>
            <a:r>
              <a:rPr lang="zh-TW" altLang="en-US" dirty="0">
                <a:latin typeface="Arial" panose="020B0604020202020204" pitchFamily="34" charset="0"/>
                <a:ea typeface="Microsoft JhengHei" panose="020B0604030504040204" pitchFamily="34" charset="-120"/>
                <a:cs typeface="Arial" panose="020B0604020202020204" pitchFamily="34" charset="0"/>
              </a:rPr>
              <a:t>」因素，無法取得用戶與項目之間的複雜關係與動態資訊</a:t>
            </a:r>
            <a:endParaRPr lang="en-US" altLang="zh-TW" dirty="0">
              <a:latin typeface="Arial" panose="020B0604020202020204" pitchFamily="34" charset="0"/>
              <a:ea typeface="Microsoft JhengHei" panose="020B0604030504040204" pitchFamily="34" charset="-120"/>
              <a:cs typeface="Arial" panose="020B0604020202020204" pitchFamily="34" charset="0"/>
            </a:endParaRPr>
          </a:p>
          <a:p>
            <a:pPr marL="158750" lvl="3">
              <a:buSzPts val="1100"/>
              <a:defRPr/>
            </a:pPr>
            <a:endParaRPr lang="en-US" altLang="zh-TW" dirty="0">
              <a:latin typeface="Arial" panose="020B0604020202020204" pitchFamily="34" charset="0"/>
              <a:ea typeface="Microsoft JhengHei" panose="020B0604030504040204" pitchFamily="34" charset="-120"/>
              <a:cs typeface="Arial" panose="020B0604020202020204" pitchFamily="34" charset="0"/>
            </a:endParaRPr>
          </a:p>
          <a:p>
            <a:pPr marL="444500" lvl="3" indent="-285750">
              <a:lnSpc>
                <a:spcPct val="150000"/>
              </a:lnSpc>
              <a:buSzPts val="1100"/>
              <a:buFont typeface="Arial" panose="020B0604020202020204" pitchFamily="34" charset="0"/>
              <a:buChar char="•"/>
              <a:defRPr/>
            </a:pPr>
            <a:r>
              <a:rPr lang="zh-TW" altLang="en-US" sz="1400" b="1" dirty="0">
                <a:solidFill>
                  <a:srgbClr val="C00000"/>
                </a:solidFill>
                <a:latin typeface="Arial" panose="020B0604020202020204" pitchFamily="34" charset="0"/>
                <a:ea typeface="Microsoft JhengHei" panose="020B0604030504040204" pitchFamily="34" charset="-120"/>
                <a:cs typeface="Arial" panose="020B0604020202020204" pitchFamily="34" charset="0"/>
              </a:rPr>
              <a:t>基於會話與基於序列</a:t>
            </a:r>
            <a:r>
              <a:rPr lang="zh-TW" altLang="en-US" b="1" dirty="0">
                <a:solidFill>
                  <a:srgbClr val="C00000"/>
                </a:solidFill>
                <a:latin typeface="Arial" panose="020B0604020202020204" pitchFamily="34" charset="0"/>
                <a:ea typeface="Microsoft JhengHei" panose="020B0604030504040204" pitchFamily="34" charset="-120"/>
                <a:cs typeface="Arial" panose="020B0604020202020204" pitchFamily="34" charset="0"/>
              </a:rPr>
              <a:t>方法</a:t>
            </a:r>
            <a:r>
              <a:rPr lang="zh-TW" altLang="en-US" sz="1400" dirty="0">
                <a:latin typeface="Arial" panose="020B0604020202020204" pitchFamily="34" charset="0"/>
                <a:ea typeface="Microsoft JhengHei" panose="020B0604030504040204" pitchFamily="34" charset="-120"/>
                <a:cs typeface="Arial" panose="020B0604020202020204" pitchFamily="34" charset="0"/>
              </a:rPr>
              <a:t>改善此限制</a:t>
            </a:r>
            <a:endParaRPr lang="en-US" altLang="zh-TW" sz="1400" dirty="0">
              <a:latin typeface="Arial" panose="020B0604020202020204" pitchFamily="34" charset="0"/>
              <a:ea typeface="Microsoft JhengHei" panose="020B0604030504040204" pitchFamily="34" charset="-120"/>
              <a:cs typeface="Arial" panose="020B0604020202020204" pitchFamily="34" charset="0"/>
            </a:endParaRPr>
          </a:p>
        </p:txBody>
      </p:sp>
      <p:sp>
        <p:nvSpPr>
          <p:cNvPr id="15" name="矩形 14">
            <a:extLst>
              <a:ext uri="{FF2B5EF4-FFF2-40B4-BE49-F238E27FC236}">
                <a16:creationId xmlns:a16="http://schemas.microsoft.com/office/drawing/2014/main" id="{F85A07B2-1526-4A11-8A7B-27CA40D50E00}"/>
              </a:ext>
            </a:extLst>
          </p:cNvPr>
          <p:cNvSpPr/>
          <p:nvPr/>
        </p:nvSpPr>
        <p:spPr>
          <a:xfrm>
            <a:off x="1871851" y="4302377"/>
            <a:ext cx="2642952" cy="72546"/>
          </a:xfrm>
          <a:prstGeom prst="rect">
            <a:avLst/>
          </a:prstGeom>
          <a:solidFill>
            <a:srgbClr val="EAD23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6" name="文字方塊 15">
            <a:extLst>
              <a:ext uri="{FF2B5EF4-FFF2-40B4-BE49-F238E27FC236}">
                <a16:creationId xmlns:a16="http://schemas.microsoft.com/office/drawing/2014/main" id="{DA1C2237-F737-400D-829F-796F243B1E4E}"/>
              </a:ext>
            </a:extLst>
          </p:cNvPr>
          <p:cNvSpPr txBox="1"/>
          <p:nvPr/>
        </p:nvSpPr>
        <p:spPr>
          <a:xfrm>
            <a:off x="1511419" y="3028657"/>
            <a:ext cx="3680460" cy="134626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Top-N Items Recommendation</a:t>
            </a:r>
          </a:p>
          <a:p>
            <a:pPr marL="285750" indent="-285750">
              <a:lnSpc>
                <a:spcPct val="150000"/>
              </a:lnSpc>
              <a:buFont typeface="Arial" panose="020B0604020202020204" pitchFamily="34" charset="0"/>
              <a:buChar char="•"/>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Next-Item Recommendation</a:t>
            </a:r>
          </a:p>
          <a:p>
            <a:pPr marL="285750" indent="-285750">
              <a:lnSpc>
                <a:spcPct val="150000"/>
              </a:lnSpc>
              <a:buFont typeface="Arial" panose="020B0604020202020204" pitchFamily="34" charset="0"/>
              <a:buChar char="•"/>
            </a:pPr>
            <a:r>
              <a:rPr lang="en-US" altLang="zh-TW" dirty="0">
                <a:latin typeface="Times New Roman" panose="02020603050405020304" pitchFamily="18" charset="0"/>
                <a:ea typeface="標楷體" panose="03000509000000000000" pitchFamily="65" charset="-120"/>
                <a:cs typeface="Times New Roman" panose="02020603050405020304" pitchFamily="18" charset="0"/>
              </a:rPr>
              <a:t>Within-Basket Recommendation</a:t>
            </a:r>
          </a:p>
          <a:p>
            <a:pPr marL="285750" indent="-285750">
              <a:lnSpc>
                <a:spcPct val="150000"/>
              </a:lnSpc>
              <a:buFont typeface="Arial" panose="020B0604020202020204" pitchFamily="34" charset="0"/>
              <a:buChar char="•"/>
            </a:pPr>
            <a:r>
              <a:rPr lang="en-US" altLang="zh-TW" b="1" dirty="0">
                <a:latin typeface="Times New Roman" panose="02020603050405020304" pitchFamily="18" charset="0"/>
                <a:ea typeface="標楷體" panose="03000509000000000000" pitchFamily="65" charset="-120"/>
                <a:cs typeface="Times New Roman" panose="02020603050405020304" pitchFamily="18" charset="0"/>
              </a:rPr>
              <a:t>Next-Basket Recommendation</a:t>
            </a:r>
          </a:p>
        </p:txBody>
      </p:sp>
      <p:pic>
        <p:nvPicPr>
          <p:cNvPr id="17" name="圖片 16">
            <a:extLst>
              <a:ext uri="{FF2B5EF4-FFF2-40B4-BE49-F238E27FC236}">
                <a16:creationId xmlns:a16="http://schemas.microsoft.com/office/drawing/2014/main" id="{1876AE71-BADA-41EF-AE20-678A70B5F443}"/>
              </a:ext>
            </a:extLst>
          </p:cNvPr>
          <p:cNvPicPr>
            <a:picLocks noChangeAspect="1"/>
          </p:cNvPicPr>
          <p:nvPr/>
        </p:nvPicPr>
        <p:blipFill>
          <a:blip r:embed="rId6"/>
          <a:stretch>
            <a:fillRect/>
          </a:stretch>
        </p:blipFill>
        <p:spPr>
          <a:xfrm>
            <a:off x="4243089" y="4079932"/>
            <a:ext cx="444890" cy="444890"/>
          </a:xfrm>
          <a:prstGeom prst="rect">
            <a:avLst/>
          </a:prstGeom>
        </p:spPr>
      </p:pic>
      <p:sp>
        <p:nvSpPr>
          <p:cNvPr id="18" name="文字方塊 17">
            <a:extLst>
              <a:ext uri="{FF2B5EF4-FFF2-40B4-BE49-F238E27FC236}">
                <a16:creationId xmlns:a16="http://schemas.microsoft.com/office/drawing/2014/main" id="{126FFCB2-7470-45FB-A351-19104B14B4B0}"/>
              </a:ext>
            </a:extLst>
          </p:cNvPr>
          <p:cNvSpPr txBox="1"/>
          <p:nvPr/>
        </p:nvSpPr>
        <p:spPr>
          <a:xfrm>
            <a:off x="1008204" y="2398529"/>
            <a:ext cx="7178568" cy="1021883"/>
          </a:xfrm>
          <a:prstGeom prst="rect">
            <a:avLst/>
          </a:prstGeom>
          <a:noFill/>
        </p:spPr>
        <p:txBody>
          <a:bodyPr wrap="square">
            <a:spAutoFit/>
          </a:bodyPr>
          <a:lstStyle/>
          <a:p>
            <a:pPr marL="444500" lvl="4" indent="-285750">
              <a:lnSpc>
                <a:spcPct val="150000"/>
              </a:lnSpc>
              <a:buSzPts val="1100"/>
              <a:buFont typeface="Arial" panose="020B0604020202020204" pitchFamily="34" charset="0"/>
              <a:buChar char="•"/>
              <a:defRPr/>
            </a:pPr>
            <a:r>
              <a:rPr lang="zh-TW" altLang="en-US" sz="1400" dirty="0">
                <a:effectLst/>
                <a:latin typeface="Times New Roman" panose="02020603050405020304" pitchFamily="18" charset="0"/>
                <a:ea typeface="Microsoft JhengHei" panose="020B0604030504040204" pitchFamily="34" charset="-120"/>
                <a:cs typeface="Times New Roman" panose="02020603050405020304" pitchFamily="18" charset="0"/>
              </a:rPr>
              <a:t>模型架構多以 </a:t>
            </a:r>
            <a:r>
              <a:rPr lang="en-US" altLang="zh-TW" sz="1400" dirty="0">
                <a:effectLst/>
                <a:latin typeface="Times New Roman" panose="02020603050405020304" pitchFamily="18" charset="0"/>
                <a:ea typeface="Microsoft JhengHei" panose="020B0604030504040204" pitchFamily="34" charset="-120"/>
                <a:cs typeface="Times New Roman" panose="02020603050405020304" pitchFamily="18" charset="0"/>
              </a:rPr>
              <a:t>RNN</a:t>
            </a:r>
            <a:r>
              <a:rPr lang="zh-TW" altLang="en-US" sz="1400" dirty="0">
                <a:effectLst/>
                <a:latin typeface="Times New Roman" panose="02020603050405020304" pitchFamily="18" charset="0"/>
                <a:ea typeface="Microsoft JhengHei" panose="020B0604030504040204" pitchFamily="34" charset="-120"/>
                <a:cs typeface="Times New Roman" panose="02020603050405020304" pitchFamily="18" charset="0"/>
              </a:rPr>
              <a:t> 或 </a:t>
            </a:r>
            <a:r>
              <a:rPr lang="en-US" altLang="zh-TW" sz="1400" dirty="0">
                <a:effectLst/>
                <a:latin typeface="Times New Roman" panose="02020603050405020304" pitchFamily="18" charset="0"/>
                <a:ea typeface="Microsoft JhengHei" panose="020B0604030504040204" pitchFamily="34" charset="-120"/>
                <a:cs typeface="Times New Roman" panose="02020603050405020304" pitchFamily="18" charset="0"/>
              </a:rPr>
              <a:t>Transformer</a:t>
            </a:r>
            <a:r>
              <a:rPr lang="zh-TW" altLang="en-US" sz="1400" dirty="0">
                <a:effectLst/>
                <a:latin typeface="Times New Roman" panose="02020603050405020304" pitchFamily="18" charset="0"/>
                <a:ea typeface="Microsoft JhengHei" panose="020B0604030504040204" pitchFamily="34" charset="-120"/>
                <a:cs typeface="Times New Roman" panose="02020603050405020304" pitchFamily="18" charset="0"/>
              </a:rPr>
              <a:t> 為基礎設計</a:t>
            </a:r>
            <a:endParaRPr lang="en-US" altLang="zh-TW" sz="1400" dirty="0">
              <a:effectLst/>
              <a:latin typeface="Times New Roman" panose="02020603050405020304" pitchFamily="18" charset="0"/>
              <a:ea typeface="Microsoft JhengHei" panose="020B0604030504040204" pitchFamily="34" charset="-120"/>
              <a:cs typeface="Times New Roman" panose="02020603050405020304" pitchFamily="18" charset="0"/>
            </a:endParaRPr>
          </a:p>
          <a:p>
            <a:pPr marL="444500" lvl="4" indent="-285750">
              <a:lnSpc>
                <a:spcPct val="150000"/>
              </a:lnSpc>
              <a:buSzPts val="1100"/>
              <a:buFont typeface="Arial" panose="020B0604020202020204" pitchFamily="34" charset="0"/>
              <a:buChar char="•"/>
              <a:defRPr/>
            </a:pPr>
            <a:r>
              <a:rPr lang="zh-TW" altLang="en-US" sz="1400" dirty="0">
                <a:effectLst/>
                <a:latin typeface="Times New Roman" panose="02020603050405020304" pitchFamily="18" charset="0"/>
                <a:ea typeface="Microsoft JhengHei" panose="020B0604030504040204" pitchFamily="34" charset="-120"/>
                <a:cs typeface="Times New Roman" panose="02020603050405020304" pitchFamily="18" charset="0"/>
              </a:rPr>
              <a:t>主要分為以下幾類任務 </a:t>
            </a:r>
            <a:endParaRPr lang="zh-TW" altLang="en-US" dirty="0">
              <a:latin typeface="Times New Roman" panose="02020603050405020304" pitchFamily="18" charset="0"/>
              <a:ea typeface="Microsoft JhengHei" panose="020B0604030504040204" pitchFamily="34" charset="-120"/>
              <a:cs typeface="Times New Roman" panose="02020603050405020304" pitchFamily="18" charset="0"/>
            </a:endParaRPr>
          </a:p>
          <a:p>
            <a:pPr marL="444500" lvl="4" indent="-285750">
              <a:lnSpc>
                <a:spcPct val="150000"/>
              </a:lnSpc>
              <a:buSzPts val="1100"/>
              <a:buFont typeface="Wingdings" pitchFamily="2" charset="2"/>
              <a:buChar char="l"/>
              <a:defRPr/>
            </a:pPr>
            <a:endParaRPr lang="en-US" altLang="zh-TW" b="0" i="0" dirty="0">
              <a:solidFill>
                <a:srgbClr val="333333"/>
              </a:solidFill>
              <a:effectLst/>
              <a:latin typeface="Times New Roman" panose="02020603050405020304" pitchFamily="18" charset="0"/>
              <a:ea typeface="Microsoft JhengHei" panose="020B0604030504040204" pitchFamily="34" charset="-120"/>
              <a:cs typeface="Times New Roman" panose="02020603050405020304" pitchFamily="18" charset="0"/>
            </a:endParaRPr>
          </a:p>
        </p:txBody>
      </p:sp>
      <p:sp>
        <p:nvSpPr>
          <p:cNvPr id="20" name="矩形 19">
            <a:extLst>
              <a:ext uri="{FF2B5EF4-FFF2-40B4-BE49-F238E27FC236}">
                <a16:creationId xmlns:a16="http://schemas.microsoft.com/office/drawing/2014/main" id="{CDB3C02F-7EDD-4650-8ED3-F9CFC07E5172}"/>
              </a:ext>
            </a:extLst>
          </p:cNvPr>
          <p:cNvSpPr/>
          <p:nvPr/>
        </p:nvSpPr>
        <p:spPr>
          <a:xfrm>
            <a:off x="723015" y="1018146"/>
            <a:ext cx="1005403" cy="45719"/>
          </a:xfrm>
          <a:prstGeom prst="rect">
            <a:avLst/>
          </a:prstGeom>
          <a:solidFill>
            <a:schemeClr val="tx2">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9" name="文字方塊 18">
            <a:extLst>
              <a:ext uri="{FF2B5EF4-FFF2-40B4-BE49-F238E27FC236}">
                <a16:creationId xmlns:a16="http://schemas.microsoft.com/office/drawing/2014/main" id="{1BE639BF-10CC-469D-97B1-8F225C40C655}"/>
              </a:ext>
            </a:extLst>
          </p:cNvPr>
          <p:cNvSpPr txBox="1"/>
          <p:nvPr/>
        </p:nvSpPr>
        <p:spPr>
          <a:xfrm>
            <a:off x="723015" y="786809"/>
            <a:ext cx="1005403" cy="338554"/>
          </a:xfrm>
          <a:prstGeom prst="rect">
            <a:avLst/>
          </a:prstGeom>
          <a:noFill/>
        </p:spPr>
        <p:txBody>
          <a:bodyPr wrap="none" rtlCol="0">
            <a:spAutoFit/>
          </a:bodyPr>
          <a:lstStyle/>
          <a:p>
            <a:r>
              <a:rPr kumimoji="1" lang="zh-TW" altLang="en-US" sz="1600" b="1" dirty="0">
                <a:latin typeface="Arial" panose="020B0604020202020204" pitchFamily="34" charset="0"/>
                <a:cs typeface="Arial" panose="020B0604020202020204" pitchFamily="34" charset="0"/>
              </a:rPr>
              <a:t>研究背景</a:t>
            </a:r>
          </a:p>
        </p:txBody>
      </p:sp>
      <p:sp>
        <p:nvSpPr>
          <p:cNvPr id="21" name="文字方塊 20">
            <a:extLst>
              <a:ext uri="{FF2B5EF4-FFF2-40B4-BE49-F238E27FC236}">
                <a16:creationId xmlns:a16="http://schemas.microsoft.com/office/drawing/2014/main" id="{E0CFF48C-177D-41AA-9E01-2BB1DF101AED}"/>
              </a:ext>
            </a:extLst>
          </p:cNvPr>
          <p:cNvSpPr txBox="1"/>
          <p:nvPr/>
        </p:nvSpPr>
        <p:spPr>
          <a:xfrm>
            <a:off x="8539718" y="4872599"/>
            <a:ext cx="604282" cy="246221"/>
          </a:xfrm>
          <a:prstGeom prst="rect">
            <a:avLst/>
          </a:prstGeom>
          <a:noFill/>
        </p:spPr>
        <p:txBody>
          <a:bodyPr wrap="square" rtlCol="0">
            <a:spAutoFit/>
          </a:bodyPr>
          <a:lstStyle/>
          <a:p>
            <a:pPr algn="ctr"/>
            <a:r>
              <a:rPr lang="en-US" altLang="zh-TW" sz="1000" b="1" dirty="0">
                <a:latin typeface="Times New Roman" panose="02020603050405020304" pitchFamily="18" charset="0"/>
                <a:cs typeface="Times New Roman" panose="02020603050405020304" pitchFamily="18" charset="0"/>
              </a:rPr>
              <a:t>5 / 57</a:t>
            </a:r>
            <a:endParaRPr lang="zh-TW" altLang="en-US" sz="1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02849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33" name="Google Shape;1616;p32">
            <a:extLst>
              <a:ext uri="{FF2B5EF4-FFF2-40B4-BE49-F238E27FC236}">
                <a16:creationId xmlns:a16="http://schemas.microsoft.com/office/drawing/2014/main" id="{838A30D5-0C87-4A99-9295-11014EA7DA2C}"/>
              </a:ext>
            </a:extLst>
          </p:cNvPr>
          <p:cNvSpPr/>
          <p:nvPr/>
        </p:nvSpPr>
        <p:spPr>
          <a:xfrm>
            <a:off x="6834043" y="0"/>
            <a:ext cx="892500" cy="561300"/>
          </a:xfrm>
          <a:prstGeom prst="rect">
            <a:avLst/>
          </a:prstGeom>
          <a:solidFill>
            <a:srgbClr val="C00000">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研究方法</a:t>
            </a: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文獻探討</a:t>
            </a: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實驗結果</a:t>
            </a: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實驗設計</a:t>
            </a: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3" name="文字方塊 2">
            <a:extLst>
              <a:ext uri="{FF2B5EF4-FFF2-40B4-BE49-F238E27FC236}">
                <a16:creationId xmlns:a16="http://schemas.microsoft.com/office/drawing/2014/main" id="{F3C42C6F-98AE-B5D0-CFC3-93F1544D2056}"/>
              </a:ext>
            </a:extLst>
          </p:cNvPr>
          <p:cNvSpPr txBox="1"/>
          <p:nvPr/>
        </p:nvSpPr>
        <p:spPr>
          <a:xfrm>
            <a:off x="607925" y="647368"/>
            <a:ext cx="2474953" cy="376642"/>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rPr>
              <a:t>5.2 </a:t>
            </a:r>
            <a:r>
              <a:rPr lang="zh-TW" altLang="en-US" sz="1400" b="1" dirty="0">
                <a:latin typeface="Times New Roman" panose="02020603050405020304" pitchFamily="18" charset="0"/>
                <a:ea typeface="Microsoft JhengHei" panose="020B0604030504040204" pitchFamily="34" charset="-120"/>
                <a:cs typeface="Times New Roman" panose="02020603050405020304" pitchFamily="18" charset="0"/>
              </a:rPr>
              <a:t>敏感度分析</a:t>
            </a:r>
            <a:endPar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endParaRPr>
          </a:p>
        </p:txBody>
      </p:sp>
      <p:graphicFrame>
        <p:nvGraphicFramePr>
          <p:cNvPr id="14" name="表格 13">
            <a:extLst>
              <a:ext uri="{FF2B5EF4-FFF2-40B4-BE49-F238E27FC236}">
                <a16:creationId xmlns:a16="http://schemas.microsoft.com/office/drawing/2014/main" id="{729E9CA7-8A3E-46F2-AC01-A72B9A062680}"/>
              </a:ext>
            </a:extLst>
          </p:cNvPr>
          <p:cNvGraphicFramePr>
            <a:graphicFrameLocks noGrp="1"/>
          </p:cNvGraphicFramePr>
          <p:nvPr>
            <p:extLst>
              <p:ext uri="{D42A27DB-BD31-4B8C-83A1-F6EECF244321}">
                <p14:modId xmlns:p14="http://schemas.microsoft.com/office/powerpoint/2010/main" val="1614301796"/>
              </p:ext>
            </p:extLst>
          </p:nvPr>
        </p:nvGraphicFramePr>
        <p:xfrm>
          <a:off x="1071591" y="1383962"/>
          <a:ext cx="7000818" cy="2928008"/>
        </p:xfrm>
        <a:graphic>
          <a:graphicData uri="http://schemas.openxmlformats.org/drawingml/2006/table">
            <a:tbl>
              <a:tblPr/>
              <a:tblGrid>
                <a:gridCol w="679537">
                  <a:extLst>
                    <a:ext uri="{9D8B030D-6E8A-4147-A177-3AD203B41FA5}">
                      <a16:colId xmlns:a16="http://schemas.microsoft.com/office/drawing/2014/main" val="1653070714"/>
                    </a:ext>
                  </a:extLst>
                </a:gridCol>
                <a:gridCol w="504927">
                  <a:extLst>
                    <a:ext uri="{9D8B030D-6E8A-4147-A177-3AD203B41FA5}">
                      <a16:colId xmlns:a16="http://schemas.microsoft.com/office/drawing/2014/main" val="425010878"/>
                    </a:ext>
                  </a:extLst>
                </a:gridCol>
                <a:gridCol w="506972">
                  <a:extLst>
                    <a:ext uri="{9D8B030D-6E8A-4147-A177-3AD203B41FA5}">
                      <a16:colId xmlns:a16="http://schemas.microsoft.com/office/drawing/2014/main" val="1197077786"/>
                    </a:ext>
                  </a:extLst>
                </a:gridCol>
                <a:gridCol w="611898">
                  <a:extLst>
                    <a:ext uri="{9D8B030D-6E8A-4147-A177-3AD203B41FA5}">
                      <a16:colId xmlns:a16="http://schemas.microsoft.com/office/drawing/2014/main" val="861104371"/>
                    </a:ext>
                  </a:extLst>
                </a:gridCol>
                <a:gridCol w="611898">
                  <a:extLst>
                    <a:ext uri="{9D8B030D-6E8A-4147-A177-3AD203B41FA5}">
                      <a16:colId xmlns:a16="http://schemas.microsoft.com/office/drawing/2014/main" val="3344137658"/>
                    </a:ext>
                  </a:extLst>
                </a:gridCol>
                <a:gridCol w="611898">
                  <a:extLst>
                    <a:ext uri="{9D8B030D-6E8A-4147-A177-3AD203B41FA5}">
                      <a16:colId xmlns:a16="http://schemas.microsoft.com/office/drawing/2014/main" val="245883994"/>
                    </a:ext>
                  </a:extLst>
                </a:gridCol>
                <a:gridCol w="611898">
                  <a:extLst>
                    <a:ext uri="{9D8B030D-6E8A-4147-A177-3AD203B41FA5}">
                      <a16:colId xmlns:a16="http://schemas.microsoft.com/office/drawing/2014/main" val="2482211636"/>
                    </a:ext>
                  </a:extLst>
                </a:gridCol>
                <a:gridCol w="572358">
                  <a:extLst>
                    <a:ext uri="{9D8B030D-6E8A-4147-A177-3AD203B41FA5}">
                      <a16:colId xmlns:a16="http://schemas.microsoft.com/office/drawing/2014/main" val="2474830813"/>
                    </a:ext>
                  </a:extLst>
                </a:gridCol>
                <a:gridCol w="572358">
                  <a:extLst>
                    <a:ext uri="{9D8B030D-6E8A-4147-A177-3AD203B41FA5}">
                      <a16:colId xmlns:a16="http://schemas.microsoft.com/office/drawing/2014/main" val="132813143"/>
                    </a:ext>
                  </a:extLst>
                </a:gridCol>
                <a:gridCol w="572358">
                  <a:extLst>
                    <a:ext uri="{9D8B030D-6E8A-4147-A177-3AD203B41FA5}">
                      <a16:colId xmlns:a16="http://schemas.microsoft.com/office/drawing/2014/main" val="2121449244"/>
                    </a:ext>
                  </a:extLst>
                </a:gridCol>
                <a:gridCol w="572358">
                  <a:extLst>
                    <a:ext uri="{9D8B030D-6E8A-4147-A177-3AD203B41FA5}">
                      <a16:colId xmlns:a16="http://schemas.microsoft.com/office/drawing/2014/main" val="3741334374"/>
                    </a:ext>
                  </a:extLst>
                </a:gridCol>
                <a:gridCol w="572358">
                  <a:extLst>
                    <a:ext uri="{9D8B030D-6E8A-4147-A177-3AD203B41FA5}">
                      <a16:colId xmlns:a16="http://schemas.microsoft.com/office/drawing/2014/main" val="342699068"/>
                    </a:ext>
                  </a:extLst>
                </a:gridCol>
              </a:tblGrid>
              <a:tr h="447904">
                <a:tc>
                  <a:txBody>
                    <a:bodyPr/>
                    <a:lstStyle/>
                    <a:p>
                      <a:pPr algn="ctr" fontAlgn="ct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Size</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@5</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@10</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@30</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altLang="zh-TW" sz="1000" u="none" strike="noStrike" dirty="0">
                          <a:effectLst/>
                          <a:latin typeface="Times New Roman" panose="02020603050405020304" pitchFamily="18" charset="0"/>
                          <a:cs typeface="Times New Roman" panose="02020603050405020304" pitchFamily="18" charset="0"/>
                        </a:rPr>
                        <a:t>@50</a:t>
                      </a:r>
                      <a:endPar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F1-score</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@65</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@5</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@10</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@30</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altLang="zh-TW" sz="1000" u="none" strike="noStrike" dirty="0">
                          <a:effectLst/>
                          <a:latin typeface="Times New Roman" panose="02020603050405020304" pitchFamily="18" charset="0"/>
                          <a:cs typeface="Times New Roman" panose="02020603050405020304" pitchFamily="18" charset="0"/>
                        </a:rPr>
                        <a:t>@50</a:t>
                      </a:r>
                      <a:endPar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u="none" strike="noStrike" dirty="0">
                          <a:effectLst/>
                          <a:latin typeface="Times New Roman" panose="02020603050405020304" pitchFamily="18" charset="0"/>
                          <a:cs typeface="Times New Roman" panose="02020603050405020304" pitchFamily="18" charset="0"/>
                        </a:rPr>
                        <a:t>NDCG</a:t>
                      </a:r>
                      <a:r>
                        <a:rPr lang="zh-TW" altLang="en-US" sz="1000" u="none" strike="noStrike" dirty="0">
                          <a:effectLst/>
                          <a:latin typeface="Times New Roman" panose="02020603050405020304" pitchFamily="18" charset="0"/>
                          <a:cs typeface="Times New Roman" panose="02020603050405020304" pitchFamily="18" charset="0"/>
                        </a:rPr>
                        <a:t> </a:t>
                      </a:r>
                      <a:r>
                        <a:rPr lang="en-US" sz="1000" u="none" strike="noStrike" dirty="0">
                          <a:effectLst/>
                          <a:latin typeface="Times New Roman" panose="02020603050405020304" pitchFamily="18" charset="0"/>
                          <a:cs typeface="Times New Roman" panose="02020603050405020304" pitchFamily="18" charset="0"/>
                        </a:rPr>
                        <a:t>@65</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67281495"/>
                  </a:ext>
                </a:extLst>
              </a:tr>
              <a:tr h="310013">
                <a:tc rowSpan="4">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err="1">
                          <a:solidFill>
                            <a:srgbClr val="000000"/>
                          </a:solidFill>
                          <a:effectLst/>
                          <a:latin typeface="Times New Roman" panose="02020603050405020304" pitchFamily="18" charset="0"/>
                          <a:ea typeface="+mn-ea"/>
                          <a:cs typeface="Times New Roman" panose="02020603050405020304" pitchFamily="18" charset="0"/>
                        </a:rPr>
                        <a:t>Tafeng</a:t>
                      </a:r>
                      <a:endPar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1" u="none" strike="noStrike" dirty="0">
                          <a:solidFill>
                            <a:srgbClr val="C00000"/>
                          </a:solidFill>
                          <a:effectLst/>
                          <a:latin typeface="Times New Roman" panose="02020603050405020304" pitchFamily="18" charset="0"/>
                          <a:cs typeface="Times New Roman" panose="02020603050405020304" pitchFamily="18" charset="0"/>
                        </a:rPr>
                        <a:t>1</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0.0959</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0.0862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0.0562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0.0424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0.0364</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0.1243</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0.1362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0.1613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0.1677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0.1784</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110997246"/>
                  </a:ext>
                </a:extLst>
              </a:tr>
              <a:tr h="310013">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0.0953</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0.0851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0.0559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0.0422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0.0362</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0.1240</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0.1344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0.1599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0.1668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0.1772</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5652837"/>
                  </a:ext>
                </a:extLst>
              </a:tr>
              <a:tr h="310013">
                <a:tc vMerge="1">
                  <a:txBody>
                    <a:bodyPr/>
                    <a:lstStyle/>
                    <a:p>
                      <a:pPr algn="ctr" fontAlgn="ctr"/>
                      <a:endParaRPr lang="en-US" sz="1050" u="none" strike="noStrike" dirty="0">
                        <a:effectLst/>
                        <a:highlight>
                          <a:srgbClr val="FFFF00"/>
                        </a:highlight>
                        <a:latin typeface="Times New Roman" panose="02020603050405020304" pitchFamily="18" charset="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4</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0.0954</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0.0868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0.0546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0.0423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0.0361</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0.1240</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0.1387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0.1509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0.1655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0.1708</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08856358"/>
                  </a:ext>
                </a:extLst>
              </a:tr>
              <a:tr h="310013">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8</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0.0954</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0.0848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0.0556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0.0422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0.0362</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0.1240</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0.1342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0.1525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0.1654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0.1697</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85744788"/>
                  </a:ext>
                </a:extLst>
              </a:tr>
              <a:tr h="310013">
                <a:tc rowSpan="4">
                  <a:txBody>
                    <a:bodyPr/>
                    <a:lstStyle/>
                    <a:p>
                      <a:pPr algn="ctr" fontAlgn="ctr"/>
                      <a:r>
                        <a:rPr lang="en-US" altLang="zh-TW" sz="100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Dunnhumby</a:t>
                      </a:r>
                      <a:endPar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1" u="none" strike="noStrike" dirty="0">
                          <a:solidFill>
                            <a:srgbClr val="C00000"/>
                          </a:solidFill>
                          <a:effectLst/>
                          <a:latin typeface="Times New Roman" panose="02020603050405020304" pitchFamily="18" charset="0"/>
                          <a:cs typeface="Times New Roman" panose="02020603050405020304" pitchFamily="18" charset="0"/>
                        </a:rPr>
                        <a:t>1</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0.2191</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0.2246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0.1703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0.1343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0.1156</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0.3216</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0.3105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0.3419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0.3682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0.3800</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5142058"/>
                  </a:ext>
                </a:extLst>
              </a:tr>
              <a:tr h="310013">
                <a:tc vMerge="1">
                  <a:txBody>
                    <a:bodyPr/>
                    <a:lstStyle/>
                    <a:p>
                      <a:pPr algn="ctr" fontAlgn="ctr"/>
                      <a:endParaRPr lang="en-US" sz="1050" u="none" strike="noStrike" dirty="0">
                        <a:effectLst/>
                        <a:highlight>
                          <a:srgbClr val="FFFF00"/>
                        </a:highlight>
                        <a:latin typeface="Times New Roman" panose="02020603050405020304" pitchFamily="18" charset="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2</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0.2189</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0.2241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0.1700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0.1341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0.1155</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0.3214</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0.3101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0.3414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0.3677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0.3797</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93279343"/>
                  </a:ext>
                </a:extLst>
              </a:tr>
              <a:tr h="310013">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4</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0.2184</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0.2237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0.1702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0.1337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0.1159</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0.3208</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0.3098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0.3417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0.3676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1" i="0" u="none" strike="noStrike" dirty="0">
                          <a:solidFill>
                            <a:srgbClr val="000000"/>
                          </a:solidFill>
                          <a:effectLst/>
                          <a:latin typeface="Times New Roman" panose="02020603050405020304" pitchFamily="18" charset="0"/>
                          <a:ea typeface="+mn-ea"/>
                          <a:cs typeface="Times New Roman" panose="02020603050405020304" pitchFamily="18" charset="0"/>
                        </a:rPr>
                        <a:t>0.3800</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51635324"/>
                  </a:ext>
                </a:extLst>
              </a:tr>
              <a:tr h="310013">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0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8</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0.2189</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0.2243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0.1698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0.1340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0.1154</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0.3212</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sng" strike="noStrike" dirty="0">
                          <a:solidFill>
                            <a:srgbClr val="000000"/>
                          </a:solidFill>
                          <a:effectLst/>
                          <a:latin typeface="Times New Roman" panose="02020603050405020304" pitchFamily="18" charset="0"/>
                          <a:ea typeface="+mn-ea"/>
                          <a:cs typeface="Times New Roman" panose="02020603050405020304" pitchFamily="18" charset="0"/>
                        </a:rPr>
                        <a:t>0.3103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0.3411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0.3676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000" b="0" i="0" u="none" strike="noStrike" dirty="0">
                          <a:solidFill>
                            <a:srgbClr val="000000"/>
                          </a:solidFill>
                          <a:effectLst/>
                          <a:latin typeface="Times New Roman" panose="02020603050405020304" pitchFamily="18" charset="0"/>
                          <a:ea typeface="+mn-ea"/>
                          <a:cs typeface="Times New Roman" panose="02020603050405020304" pitchFamily="18" charset="0"/>
                        </a:rPr>
                        <a:t>0.3791</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590827399"/>
                  </a:ext>
                </a:extLst>
              </a:tr>
            </a:tbl>
          </a:graphicData>
        </a:graphic>
      </p:graphicFrame>
      <p:sp>
        <p:nvSpPr>
          <p:cNvPr id="15" name="文字方塊 14">
            <a:extLst>
              <a:ext uri="{FF2B5EF4-FFF2-40B4-BE49-F238E27FC236}">
                <a16:creationId xmlns:a16="http://schemas.microsoft.com/office/drawing/2014/main" id="{D8FBAA93-065A-4868-9A77-144E8D78352B}"/>
              </a:ext>
            </a:extLst>
          </p:cNvPr>
          <p:cNvSpPr txBox="1"/>
          <p:nvPr/>
        </p:nvSpPr>
        <p:spPr>
          <a:xfrm>
            <a:off x="1898248" y="1045644"/>
            <a:ext cx="5347505" cy="261610"/>
          </a:xfrm>
          <a:prstGeom prst="rect">
            <a:avLst/>
          </a:prstGeom>
          <a:noFill/>
        </p:spPr>
        <p:txBody>
          <a:bodyPr wrap="square">
            <a:spAutoFit/>
          </a:bodyPr>
          <a:lstStyle/>
          <a:p>
            <a:pPr algn="ctr"/>
            <a:r>
              <a:rPr lang="en-US" altLang="zh-TW" sz="1050" b="1" dirty="0">
                <a:latin typeface="Times New Roman" panose="02020603050405020304" pitchFamily="18" charset="0"/>
                <a:ea typeface="Microsoft JhengHei" panose="020B0604030504040204" pitchFamily="34" charset="-120"/>
                <a:cs typeface="Times New Roman" panose="02020603050405020304" pitchFamily="18" charset="0"/>
              </a:rPr>
              <a:t>Table</a:t>
            </a:r>
            <a:r>
              <a:rPr lang="zh-TW" altLang="en-US" sz="1050" b="1" dirty="0">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050" b="1" dirty="0">
                <a:latin typeface="Times New Roman" panose="02020603050405020304" pitchFamily="18" charset="0"/>
                <a:ea typeface="Microsoft JhengHei" panose="020B0604030504040204" pitchFamily="34" charset="-120"/>
                <a:cs typeface="Times New Roman" panose="02020603050405020304" pitchFamily="18" charset="0"/>
              </a:rPr>
              <a:t>14</a:t>
            </a:r>
            <a:r>
              <a:rPr lang="en-US" altLang="zh-TW" sz="1050" dirty="0">
                <a:latin typeface="Times New Roman" panose="02020603050405020304" pitchFamily="18" charset="0"/>
                <a:ea typeface="Microsoft JhengHei" panose="020B0604030504040204" pitchFamily="34" charset="-120"/>
                <a:cs typeface="Times New Roman" panose="02020603050405020304" pitchFamily="18" charset="0"/>
              </a:rPr>
              <a:t> Transformer </a:t>
            </a:r>
            <a:r>
              <a:rPr lang="zh-TW" altLang="en-US" sz="1050" dirty="0">
                <a:latin typeface="Times New Roman" panose="02020603050405020304" pitchFamily="18" charset="0"/>
                <a:ea typeface="Microsoft JhengHei" panose="020B0604030504040204" pitchFamily="34" charset="-120"/>
                <a:cs typeface="Times New Roman" panose="02020603050405020304" pitchFamily="18" charset="0"/>
              </a:rPr>
              <a:t>中不同層數下的結果</a:t>
            </a:r>
          </a:p>
        </p:txBody>
      </p:sp>
      <p:sp>
        <p:nvSpPr>
          <p:cNvPr id="16" name="文字方塊 15">
            <a:extLst>
              <a:ext uri="{FF2B5EF4-FFF2-40B4-BE49-F238E27FC236}">
                <a16:creationId xmlns:a16="http://schemas.microsoft.com/office/drawing/2014/main" id="{34289FCB-F7E4-47EB-A7B9-DB4F2A6E309D}"/>
              </a:ext>
            </a:extLst>
          </p:cNvPr>
          <p:cNvSpPr txBox="1"/>
          <p:nvPr/>
        </p:nvSpPr>
        <p:spPr>
          <a:xfrm>
            <a:off x="8539718" y="4872599"/>
            <a:ext cx="604282" cy="246221"/>
          </a:xfrm>
          <a:prstGeom prst="rect">
            <a:avLst/>
          </a:prstGeom>
          <a:noFill/>
        </p:spPr>
        <p:txBody>
          <a:bodyPr wrap="square" rtlCol="0">
            <a:spAutoFit/>
          </a:bodyPr>
          <a:lstStyle/>
          <a:p>
            <a:pPr algn="ctr"/>
            <a:r>
              <a:rPr lang="en-US" altLang="zh-TW" sz="1000" b="1" dirty="0">
                <a:latin typeface="Times New Roman" panose="02020603050405020304" pitchFamily="18" charset="0"/>
                <a:cs typeface="Times New Roman" panose="02020603050405020304" pitchFamily="18" charset="0"/>
              </a:rPr>
              <a:t>50 / 57</a:t>
            </a:r>
            <a:endParaRPr lang="zh-TW" altLang="en-US" sz="1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52607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33" name="Google Shape;1616;p32">
            <a:extLst>
              <a:ext uri="{FF2B5EF4-FFF2-40B4-BE49-F238E27FC236}">
                <a16:creationId xmlns:a16="http://schemas.microsoft.com/office/drawing/2014/main" id="{838A30D5-0C87-4A99-9295-11014EA7DA2C}"/>
              </a:ext>
            </a:extLst>
          </p:cNvPr>
          <p:cNvSpPr/>
          <p:nvPr/>
        </p:nvSpPr>
        <p:spPr>
          <a:xfrm>
            <a:off x="6834043" y="0"/>
            <a:ext cx="892500" cy="561300"/>
          </a:xfrm>
          <a:prstGeom prst="rect">
            <a:avLst/>
          </a:prstGeom>
          <a:solidFill>
            <a:srgbClr val="C00000">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研究方法</a:t>
            </a: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文獻探討</a:t>
            </a: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實驗結果</a:t>
            </a: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實驗設計</a:t>
            </a: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3" name="文字方塊 2">
            <a:extLst>
              <a:ext uri="{FF2B5EF4-FFF2-40B4-BE49-F238E27FC236}">
                <a16:creationId xmlns:a16="http://schemas.microsoft.com/office/drawing/2014/main" id="{F3C42C6F-98AE-B5D0-CFC3-93F1544D2056}"/>
              </a:ext>
            </a:extLst>
          </p:cNvPr>
          <p:cNvSpPr txBox="1"/>
          <p:nvPr/>
        </p:nvSpPr>
        <p:spPr>
          <a:xfrm>
            <a:off x="607925" y="647368"/>
            <a:ext cx="2474953" cy="376642"/>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rPr>
              <a:t>5.3 </a:t>
            </a:r>
            <a:r>
              <a:rPr lang="zh-TW" altLang="en-US" b="1" dirty="0">
                <a:latin typeface="Times New Roman" panose="02020603050405020304" pitchFamily="18" charset="0"/>
                <a:ea typeface="Microsoft JhengHei" panose="020B0604030504040204" pitchFamily="34" charset="-120"/>
                <a:cs typeface="Times New Roman" panose="02020603050405020304" pitchFamily="18" charset="0"/>
              </a:rPr>
              <a:t>消融實驗</a:t>
            </a:r>
            <a:endPar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endParaRPr>
          </a:p>
        </p:txBody>
      </p:sp>
      <p:graphicFrame>
        <p:nvGraphicFramePr>
          <p:cNvPr id="14" name="表格 13">
            <a:extLst>
              <a:ext uri="{FF2B5EF4-FFF2-40B4-BE49-F238E27FC236}">
                <a16:creationId xmlns:a16="http://schemas.microsoft.com/office/drawing/2014/main" id="{2D97FAF6-826A-4ED4-BF5B-999BB1039B30}"/>
              </a:ext>
            </a:extLst>
          </p:cNvPr>
          <p:cNvGraphicFramePr>
            <a:graphicFrameLocks noGrp="1"/>
          </p:cNvGraphicFramePr>
          <p:nvPr>
            <p:extLst>
              <p:ext uri="{D42A27DB-BD31-4B8C-83A1-F6EECF244321}">
                <p14:modId xmlns:p14="http://schemas.microsoft.com/office/powerpoint/2010/main" val="1152364629"/>
              </p:ext>
            </p:extLst>
          </p:nvPr>
        </p:nvGraphicFramePr>
        <p:xfrm>
          <a:off x="774552" y="1457402"/>
          <a:ext cx="7594894" cy="2592910"/>
        </p:xfrm>
        <a:graphic>
          <a:graphicData uri="http://schemas.openxmlformats.org/drawingml/2006/table">
            <a:tbl>
              <a:tblPr/>
              <a:tblGrid>
                <a:gridCol w="731684">
                  <a:extLst>
                    <a:ext uri="{9D8B030D-6E8A-4147-A177-3AD203B41FA5}">
                      <a16:colId xmlns:a16="http://schemas.microsoft.com/office/drawing/2014/main" val="2913768243"/>
                    </a:ext>
                  </a:extLst>
                </a:gridCol>
                <a:gridCol w="736450">
                  <a:extLst>
                    <a:ext uri="{9D8B030D-6E8A-4147-A177-3AD203B41FA5}">
                      <a16:colId xmlns:a16="http://schemas.microsoft.com/office/drawing/2014/main" val="425010878"/>
                    </a:ext>
                  </a:extLst>
                </a:gridCol>
                <a:gridCol w="612676">
                  <a:extLst>
                    <a:ext uri="{9D8B030D-6E8A-4147-A177-3AD203B41FA5}">
                      <a16:colId xmlns:a16="http://schemas.microsoft.com/office/drawing/2014/main" val="1197077786"/>
                    </a:ext>
                  </a:extLst>
                </a:gridCol>
                <a:gridCol w="612676">
                  <a:extLst>
                    <a:ext uri="{9D8B030D-6E8A-4147-A177-3AD203B41FA5}">
                      <a16:colId xmlns:a16="http://schemas.microsoft.com/office/drawing/2014/main" val="861104371"/>
                    </a:ext>
                  </a:extLst>
                </a:gridCol>
                <a:gridCol w="612676">
                  <a:extLst>
                    <a:ext uri="{9D8B030D-6E8A-4147-A177-3AD203B41FA5}">
                      <a16:colId xmlns:a16="http://schemas.microsoft.com/office/drawing/2014/main" val="3344137658"/>
                    </a:ext>
                  </a:extLst>
                </a:gridCol>
                <a:gridCol w="612676">
                  <a:extLst>
                    <a:ext uri="{9D8B030D-6E8A-4147-A177-3AD203B41FA5}">
                      <a16:colId xmlns:a16="http://schemas.microsoft.com/office/drawing/2014/main" val="245883994"/>
                    </a:ext>
                  </a:extLst>
                </a:gridCol>
                <a:gridCol w="612676">
                  <a:extLst>
                    <a:ext uri="{9D8B030D-6E8A-4147-A177-3AD203B41FA5}">
                      <a16:colId xmlns:a16="http://schemas.microsoft.com/office/drawing/2014/main" val="2482211636"/>
                    </a:ext>
                  </a:extLst>
                </a:gridCol>
                <a:gridCol w="612676">
                  <a:extLst>
                    <a:ext uri="{9D8B030D-6E8A-4147-A177-3AD203B41FA5}">
                      <a16:colId xmlns:a16="http://schemas.microsoft.com/office/drawing/2014/main" val="2474830813"/>
                    </a:ext>
                  </a:extLst>
                </a:gridCol>
                <a:gridCol w="612676">
                  <a:extLst>
                    <a:ext uri="{9D8B030D-6E8A-4147-A177-3AD203B41FA5}">
                      <a16:colId xmlns:a16="http://schemas.microsoft.com/office/drawing/2014/main" val="132813143"/>
                    </a:ext>
                  </a:extLst>
                </a:gridCol>
                <a:gridCol w="612676">
                  <a:extLst>
                    <a:ext uri="{9D8B030D-6E8A-4147-A177-3AD203B41FA5}">
                      <a16:colId xmlns:a16="http://schemas.microsoft.com/office/drawing/2014/main" val="2121449244"/>
                    </a:ext>
                  </a:extLst>
                </a:gridCol>
                <a:gridCol w="612676">
                  <a:extLst>
                    <a:ext uri="{9D8B030D-6E8A-4147-A177-3AD203B41FA5}">
                      <a16:colId xmlns:a16="http://schemas.microsoft.com/office/drawing/2014/main" val="3741334374"/>
                    </a:ext>
                  </a:extLst>
                </a:gridCol>
                <a:gridCol w="612676">
                  <a:extLst>
                    <a:ext uri="{9D8B030D-6E8A-4147-A177-3AD203B41FA5}">
                      <a16:colId xmlns:a16="http://schemas.microsoft.com/office/drawing/2014/main" val="342699068"/>
                    </a:ext>
                  </a:extLst>
                </a:gridCol>
              </a:tblGrid>
              <a:tr h="410416">
                <a:tc>
                  <a:txBody>
                    <a:bodyPr/>
                    <a:lstStyle/>
                    <a:p>
                      <a:pPr algn="ctr" fontAlgn="ct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Model</a:t>
                      </a: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F1-score</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@5</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F1-score</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@10</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F1-score</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@30</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u="none" strike="noStrike" dirty="0">
                          <a:effectLst/>
                          <a:latin typeface="Times New Roman" panose="02020603050405020304" pitchFamily="18" charset="0"/>
                          <a:cs typeface="Times New Roman" panose="02020603050405020304" pitchFamily="18" charset="0"/>
                        </a:rPr>
                        <a:t>F1-score</a:t>
                      </a:r>
                      <a:r>
                        <a:rPr lang="zh-TW" altLang="en-US" sz="1200" u="none" strike="noStrike" dirty="0">
                          <a:effectLst/>
                          <a:latin typeface="Times New Roman" panose="02020603050405020304" pitchFamily="18" charset="0"/>
                          <a:cs typeface="Times New Roman" panose="02020603050405020304" pitchFamily="18" charset="0"/>
                        </a:rPr>
                        <a:t> </a:t>
                      </a:r>
                      <a:r>
                        <a:rPr lang="en-US" altLang="zh-TW" sz="1200" u="none" strike="noStrike" dirty="0">
                          <a:effectLst/>
                          <a:latin typeface="Times New Roman" panose="02020603050405020304" pitchFamily="18" charset="0"/>
                          <a:cs typeface="Times New Roman" panose="02020603050405020304" pitchFamily="18" charset="0"/>
                        </a:rPr>
                        <a:t>@50</a:t>
                      </a:r>
                      <a:endPar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F1-score</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@65</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NDCG</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@5</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NDCG</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@10</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NDCG</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@30</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u="none" strike="noStrike" dirty="0">
                          <a:effectLst/>
                          <a:latin typeface="Times New Roman" panose="02020603050405020304" pitchFamily="18" charset="0"/>
                          <a:cs typeface="Times New Roman" panose="02020603050405020304" pitchFamily="18" charset="0"/>
                        </a:rPr>
                        <a:t>NDCG</a:t>
                      </a:r>
                      <a:r>
                        <a:rPr lang="zh-TW" altLang="en-US" sz="1200" u="none" strike="noStrike" dirty="0">
                          <a:effectLst/>
                          <a:latin typeface="Times New Roman" panose="02020603050405020304" pitchFamily="18" charset="0"/>
                          <a:cs typeface="Times New Roman" panose="02020603050405020304" pitchFamily="18" charset="0"/>
                        </a:rPr>
                        <a:t> </a:t>
                      </a:r>
                      <a:r>
                        <a:rPr lang="en-US" altLang="zh-TW" sz="1200" u="none" strike="noStrike" dirty="0">
                          <a:effectLst/>
                          <a:latin typeface="Times New Roman" panose="02020603050405020304" pitchFamily="18" charset="0"/>
                          <a:cs typeface="Times New Roman" panose="02020603050405020304" pitchFamily="18" charset="0"/>
                        </a:rPr>
                        <a:t>@50</a:t>
                      </a:r>
                      <a:endPar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1200" u="none" strike="noStrike" dirty="0">
                          <a:effectLst/>
                          <a:latin typeface="Times New Roman" panose="02020603050405020304" pitchFamily="18" charset="0"/>
                          <a:cs typeface="Times New Roman" panose="02020603050405020304" pitchFamily="18" charset="0"/>
                        </a:rPr>
                        <a:t>NDCG</a:t>
                      </a:r>
                      <a:r>
                        <a:rPr lang="zh-TW" altLang="en-US" sz="1200" u="none" strike="noStrike" dirty="0">
                          <a:effectLst/>
                          <a:latin typeface="Times New Roman" panose="02020603050405020304" pitchFamily="18" charset="0"/>
                          <a:cs typeface="Times New Roman" panose="02020603050405020304" pitchFamily="18" charset="0"/>
                        </a:rPr>
                        <a:t> </a:t>
                      </a:r>
                      <a:r>
                        <a:rPr lang="en-US" sz="1200" u="none" strike="noStrike" dirty="0">
                          <a:effectLst/>
                          <a:latin typeface="Times New Roman" panose="02020603050405020304" pitchFamily="18" charset="0"/>
                          <a:cs typeface="Times New Roman" panose="02020603050405020304" pitchFamily="18" charset="0"/>
                        </a:rPr>
                        <a:t>@65</a:t>
                      </a:r>
                      <a:endParaRPr lang="en-US" sz="120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67281495"/>
                  </a:ext>
                </a:extLst>
              </a:tr>
              <a:tr h="363749">
                <a:tc rowSpan="3">
                  <a:txBody>
                    <a:bodyPr/>
                    <a:lstStyle/>
                    <a:p>
                      <a:pPr algn="ctr" fontAlgn="ctr"/>
                      <a:r>
                        <a:rPr lang="en-US" altLang="zh-TW" sz="1050" b="0" i="0" u="none" strike="noStrike" dirty="0" err="1">
                          <a:solidFill>
                            <a:srgbClr val="000000"/>
                          </a:solidFill>
                          <a:effectLst/>
                          <a:latin typeface="Times New Roman" panose="02020603050405020304" pitchFamily="18" charset="0"/>
                          <a:ea typeface="+mn-ea"/>
                          <a:cs typeface="Times New Roman" panose="02020603050405020304" pitchFamily="18" charset="0"/>
                        </a:rPr>
                        <a:t>Tafeng</a:t>
                      </a:r>
                      <a:endParaRPr lang="en-US" sz="1050" u="none" strike="noStrike" dirty="0">
                        <a:effectLst/>
                        <a:latin typeface="Times New Roman" panose="02020603050405020304" pitchFamily="18" charset="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PIFTA4Rec</a:t>
                      </a:r>
                      <a:endParaRPr lang="en-US" sz="1050" u="none" strike="noStrike" dirty="0">
                        <a:effectLst/>
                        <a:latin typeface="Times New Roman" panose="02020603050405020304" pitchFamily="18" charset="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0.0959</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0.0862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0.0562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0.0424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0.0364</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0.1243</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0.1362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0.1613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0.1677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0.1784</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266079551"/>
                  </a:ext>
                </a:extLst>
              </a:tr>
              <a:tr h="363749">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KIM</a:t>
                      </a: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0.0981</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0.0870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0.0552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0.0421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0.0362</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0.1283</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0.1379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0.1518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0.1633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0.1695</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88829569"/>
                  </a:ext>
                </a:extLst>
              </a:tr>
              <a:tr h="363749">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rPr>
                        <a:t>DLIM</a:t>
                      </a: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0.0653</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0.0528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0.0359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0.0286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0.0255</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0.1014</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0.1051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0.1231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0.1326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none" strike="noStrike" dirty="0">
                          <a:solidFill>
                            <a:srgbClr val="000000"/>
                          </a:solidFill>
                          <a:effectLst/>
                          <a:latin typeface="Times New Roman" panose="02020603050405020304" pitchFamily="18" charset="0"/>
                          <a:ea typeface="+mn-ea"/>
                          <a:cs typeface="Times New Roman" panose="02020603050405020304" pitchFamily="18" charset="0"/>
                        </a:rPr>
                        <a:t>0.1373</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08856358"/>
                  </a:ext>
                </a:extLst>
              </a:tr>
              <a:tr h="363749">
                <a:tc rowSpan="3">
                  <a:txBody>
                    <a:bodyPr/>
                    <a:lstStyle/>
                    <a:p>
                      <a:pPr algn="ctr" fontAlgn="ctr"/>
                      <a:r>
                        <a:rPr lang="en-US" altLang="zh-TW" sz="105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Dunnhumby</a:t>
                      </a:r>
                      <a:endParaRPr lang="en-US" sz="1050" u="none" strike="noStrike" dirty="0">
                        <a:effectLst/>
                        <a:latin typeface="Times New Roman" panose="02020603050405020304" pitchFamily="18" charset="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5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PIFTA4Rec</a:t>
                      </a:r>
                      <a:endParaRPr lang="en-US" sz="1050" u="none" strike="noStrike" dirty="0">
                        <a:effectLst/>
                        <a:latin typeface="Times New Roman" panose="02020603050405020304" pitchFamily="18" charset="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0.2191</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0.2246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0.1703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0.1343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0.1156</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0.3216</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0.3105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0.3419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0.3682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0.3800</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784689369"/>
                  </a:ext>
                </a:extLst>
              </a:tr>
              <a:tr h="363749">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50" b="0" i="0" u="none" strike="noStrike" dirty="0">
                          <a:solidFill>
                            <a:srgbClr val="000000"/>
                          </a:solidFill>
                          <a:effectLst/>
                          <a:latin typeface="Times New Roman" panose="02020603050405020304" pitchFamily="18" charset="0"/>
                          <a:ea typeface="+mn-ea"/>
                          <a:cs typeface="Times New Roman" panose="02020603050405020304" pitchFamily="18" charset="0"/>
                        </a:rPr>
                        <a:t>KIM</a:t>
                      </a: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0.2186</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0.2245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0.1701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0.1344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0.1161</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0.3212</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0.3101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0" i="0" u="sng" strike="noStrike" dirty="0">
                          <a:solidFill>
                            <a:srgbClr val="000000"/>
                          </a:solidFill>
                          <a:effectLst/>
                          <a:latin typeface="Times New Roman" panose="02020603050405020304" pitchFamily="18" charset="0"/>
                          <a:ea typeface="+mn-ea"/>
                          <a:cs typeface="Times New Roman" panose="02020603050405020304" pitchFamily="18" charset="0"/>
                        </a:rPr>
                        <a:t>0.3415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0.3682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1200" b="1" i="0" u="none" strike="noStrike" dirty="0">
                          <a:solidFill>
                            <a:srgbClr val="000000"/>
                          </a:solidFill>
                          <a:effectLst/>
                          <a:latin typeface="Times New Roman" panose="02020603050405020304" pitchFamily="18" charset="0"/>
                          <a:ea typeface="+mn-ea"/>
                          <a:cs typeface="Times New Roman" panose="02020603050405020304" pitchFamily="18" charset="0"/>
                        </a:rPr>
                        <a:t>0.3804</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36114230"/>
                  </a:ext>
                </a:extLst>
              </a:tr>
              <a:tr h="363749">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1050" b="0" i="0" u="none" strike="noStrike" dirty="0">
                          <a:solidFill>
                            <a:srgbClr val="000000"/>
                          </a:solidFill>
                          <a:effectLst/>
                          <a:latin typeface="Times New Roman" panose="02020603050405020304" pitchFamily="18" charset="0"/>
                          <a:ea typeface="+mn-ea"/>
                          <a:cs typeface="Times New Roman" panose="02020603050405020304" pitchFamily="18" charset="0"/>
                        </a:rPr>
                        <a:t>DLIM</a:t>
                      </a: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b"/>
                      <a:r>
                        <a:rPr lang="en-US" altLang="zh-TW" sz="1200" b="0" dirty="0">
                          <a:effectLst/>
                          <a:latin typeface="Times New Roman" panose="02020603050405020304" pitchFamily="18" charset="0"/>
                          <a:cs typeface="Times New Roman" panose="02020603050405020304" pitchFamily="18" charset="0"/>
                        </a:rPr>
                        <a:t>0.0955</a:t>
                      </a:r>
                    </a:p>
                  </a:txBody>
                  <a:tcPr marL="28575" marR="28575" marT="19050" marB="1905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b"/>
                      <a:r>
                        <a:rPr lang="en-US" altLang="zh-TW" sz="1200" b="0" dirty="0">
                          <a:effectLst/>
                          <a:latin typeface="Times New Roman" panose="02020603050405020304" pitchFamily="18" charset="0"/>
                          <a:cs typeface="Times New Roman" panose="02020603050405020304" pitchFamily="18" charset="0"/>
                        </a:rPr>
                        <a:t>0.0893</a:t>
                      </a:r>
                    </a:p>
                  </a:txBody>
                  <a:tcPr marL="28575" marR="28575" marT="19050" marB="1905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b"/>
                      <a:r>
                        <a:rPr lang="en-US" altLang="zh-TW" sz="1200" b="0" dirty="0">
                          <a:solidFill>
                            <a:schemeClr val="tx1"/>
                          </a:solidFill>
                          <a:effectLst/>
                          <a:latin typeface="Times New Roman" panose="02020603050405020304" pitchFamily="18" charset="0"/>
                          <a:cs typeface="Times New Roman" panose="02020603050405020304" pitchFamily="18" charset="0"/>
                        </a:rPr>
                        <a:t>0.0683</a:t>
                      </a:r>
                    </a:p>
                  </a:txBody>
                  <a:tcPr marL="28575" marR="28575" marT="19050" marB="1905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b"/>
                      <a:r>
                        <a:rPr lang="en-US" altLang="zh-TW" sz="1200" b="0" dirty="0">
                          <a:effectLst/>
                          <a:latin typeface="Times New Roman" panose="02020603050405020304" pitchFamily="18" charset="0"/>
                          <a:cs typeface="Times New Roman" panose="02020603050405020304" pitchFamily="18" charset="0"/>
                        </a:rPr>
                        <a:t>0.0562</a:t>
                      </a:r>
                    </a:p>
                  </a:txBody>
                  <a:tcPr marL="28575" marR="28575" marT="19050" marB="1905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b"/>
                      <a:r>
                        <a:rPr lang="en-US" altLang="zh-TW" sz="1200" b="0" dirty="0">
                          <a:effectLst/>
                          <a:latin typeface="Times New Roman" panose="02020603050405020304" pitchFamily="18" charset="0"/>
                          <a:cs typeface="Times New Roman" panose="02020603050405020304" pitchFamily="18" charset="0"/>
                        </a:rPr>
                        <a:t>0.0503</a:t>
                      </a:r>
                    </a:p>
                  </a:txBody>
                  <a:tcPr marL="28575" marR="28575" marT="19050" marB="1905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b"/>
                      <a:r>
                        <a:rPr lang="en-US" altLang="zh-TW" sz="1200" b="0" dirty="0">
                          <a:effectLst/>
                          <a:latin typeface="Times New Roman" panose="02020603050405020304" pitchFamily="18" charset="0"/>
                          <a:cs typeface="Times New Roman" panose="02020603050405020304" pitchFamily="18" charset="0"/>
                        </a:rPr>
                        <a:t>0.1484</a:t>
                      </a:r>
                    </a:p>
                  </a:txBody>
                  <a:tcPr marL="28575" marR="28575" marT="19050" marB="1905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b"/>
                      <a:r>
                        <a:rPr lang="en-US" altLang="zh-TW" sz="1200" b="0" dirty="0">
                          <a:effectLst/>
                          <a:latin typeface="Times New Roman" panose="02020603050405020304" pitchFamily="18" charset="0"/>
                          <a:cs typeface="Times New Roman" panose="02020603050405020304" pitchFamily="18" charset="0"/>
                        </a:rPr>
                        <a:t>0.1311</a:t>
                      </a:r>
                    </a:p>
                  </a:txBody>
                  <a:tcPr marL="28575" marR="28575" marT="19050" marB="1905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b"/>
                      <a:r>
                        <a:rPr lang="en-US" altLang="zh-TW" sz="1200" b="0" dirty="0">
                          <a:effectLst/>
                          <a:latin typeface="Times New Roman" panose="02020603050405020304" pitchFamily="18" charset="0"/>
                          <a:cs typeface="Times New Roman" panose="02020603050405020304" pitchFamily="18" charset="0"/>
                        </a:rPr>
                        <a:t>0.1419</a:t>
                      </a:r>
                    </a:p>
                  </a:txBody>
                  <a:tcPr marL="28575" marR="28575" marT="19050" marB="1905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b"/>
                      <a:r>
                        <a:rPr lang="en-US" altLang="zh-TW" sz="1200" b="0" u="sng" dirty="0">
                          <a:effectLst/>
                          <a:latin typeface="Times New Roman" panose="02020603050405020304" pitchFamily="18" charset="0"/>
                          <a:cs typeface="Times New Roman" panose="02020603050405020304" pitchFamily="18" charset="0"/>
                        </a:rPr>
                        <a:t>0.1557</a:t>
                      </a:r>
                    </a:p>
                  </a:txBody>
                  <a:tcPr marL="28575" marR="28575" marT="19050" marB="1905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b"/>
                      <a:r>
                        <a:rPr lang="en-US" altLang="zh-TW" sz="1200" b="0" dirty="0">
                          <a:effectLst/>
                          <a:latin typeface="Times New Roman" panose="02020603050405020304" pitchFamily="18" charset="0"/>
                          <a:cs typeface="Times New Roman" panose="02020603050405020304" pitchFamily="18" charset="0"/>
                        </a:rPr>
                        <a:t>0.1630</a:t>
                      </a:r>
                    </a:p>
                  </a:txBody>
                  <a:tcPr marL="28575" marR="28575" marT="19050" marB="1905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379862896"/>
                  </a:ext>
                </a:extLst>
              </a:tr>
            </a:tbl>
          </a:graphicData>
        </a:graphic>
      </p:graphicFrame>
      <p:sp>
        <p:nvSpPr>
          <p:cNvPr id="15" name="文字方塊 14">
            <a:extLst>
              <a:ext uri="{FF2B5EF4-FFF2-40B4-BE49-F238E27FC236}">
                <a16:creationId xmlns:a16="http://schemas.microsoft.com/office/drawing/2014/main" id="{21DB9A21-4EFF-416C-BD98-73A058D07015}"/>
              </a:ext>
            </a:extLst>
          </p:cNvPr>
          <p:cNvSpPr txBox="1"/>
          <p:nvPr/>
        </p:nvSpPr>
        <p:spPr>
          <a:xfrm>
            <a:off x="1898247" y="1160551"/>
            <a:ext cx="5347505" cy="261610"/>
          </a:xfrm>
          <a:prstGeom prst="rect">
            <a:avLst/>
          </a:prstGeom>
          <a:noFill/>
        </p:spPr>
        <p:txBody>
          <a:bodyPr wrap="square">
            <a:spAutoFit/>
          </a:bodyPr>
          <a:lstStyle/>
          <a:p>
            <a:pPr algn="ctr"/>
            <a:r>
              <a:rPr lang="en-US" altLang="zh-TW" sz="1050" b="1" dirty="0">
                <a:latin typeface="Times New Roman" panose="02020603050405020304" pitchFamily="18" charset="0"/>
                <a:ea typeface="Microsoft JhengHei" panose="020B0604030504040204" pitchFamily="34" charset="-120"/>
                <a:cs typeface="Times New Roman" panose="02020603050405020304" pitchFamily="18" charset="0"/>
              </a:rPr>
              <a:t>Table</a:t>
            </a:r>
            <a:r>
              <a:rPr lang="zh-TW" altLang="en-US" sz="1050" b="1" dirty="0">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050" b="1" dirty="0">
                <a:latin typeface="Times New Roman" panose="02020603050405020304" pitchFamily="18" charset="0"/>
                <a:ea typeface="Microsoft JhengHei" panose="020B0604030504040204" pitchFamily="34" charset="-120"/>
                <a:cs typeface="Times New Roman" panose="02020603050405020304" pitchFamily="18" charset="0"/>
              </a:rPr>
              <a:t>16</a:t>
            </a:r>
            <a:r>
              <a:rPr lang="en-US" altLang="zh-TW" sz="1050" dirty="0">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050" dirty="0">
                <a:latin typeface="Times New Roman" panose="02020603050405020304" pitchFamily="18" charset="0"/>
                <a:ea typeface="Microsoft JhengHei" panose="020B0604030504040204" pitchFamily="34" charset="-120"/>
                <a:cs typeface="Times New Roman" panose="02020603050405020304" pitchFamily="18" charset="0"/>
              </a:rPr>
              <a:t>消融實驗結果比較</a:t>
            </a:r>
          </a:p>
        </p:txBody>
      </p:sp>
      <p:sp>
        <p:nvSpPr>
          <p:cNvPr id="2" name="矩形 1">
            <a:extLst>
              <a:ext uri="{FF2B5EF4-FFF2-40B4-BE49-F238E27FC236}">
                <a16:creationId xmlns:a16="http://schemas.microsoft.com/office/drawing/2014/main" id="{78F7FF28-856A-451B-94EC-7F2657A62BF4}"/>
              </a:ext>
            </a:extLst>
          </p:cNvPr>
          <p:cNvSpPr/>
          <p:nvPr/>
        </p:nvSpPr>
        <p:spPr>
          <a:xfrm>
            <a:off x="1520329" y="1861851"/>
            <a:ext cx="6849118" cy="709899"/>
          </a:xfrm>
          <a:prstGeom prst="rect">
            <a:avLst/>
          </a:prstGeom>
          <a:solidFill>
            <a:srgbClr val="C0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矩形 17">
            <a:extLst>
              <a:ext uri="{FF2B5EF4-FFF2-40B4-BE49-F238E27FC236}">
                <a16:creationId xmlns:a16="http://schemas.microsoft.com/office/drawing/2014/main" id="{FA408E8D-CD6C-4CB4-AAF4-0C9EFB838E1D}"/>
              </a:ext>
            </a:extLst>
          </p:cNvPr>
          <p:cNvSpPr/>
          <p:nvPr/>
        </p:nvSpPr>
        <p:spPr>
          <a:xfrm>
            <a:off x="1520322" y="2963464"/>
            <a:ext cx="6849118" cy="709899"/>
          </a:xfrm>
          <a:prstGeom prst="rect">
            <a:avLst/>
          </a:prstGeom>
          <a:solidFill>
            <a:srgbClr val="C0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 name="矩形 18">
            <a:extLst>
              <a:ext uri="{FF2B5EF4-FFF2-40B4-BE49-F238E27FC236}">
                <a16:creationId xmlns:a16="http://schemas.microsoft.com/office/drawing/2014/main" id="{AD651E06-32AF-4E5A-B789-B0892E9AAE2D}"/>
              </a:ext>
            </a:extLst>
          </p:cNvPr>
          <p:cNvSpPr/>
          <p:nvPr/>
        </p:nvSpPr>
        <p:spPr>
          <a:xfrm>
            <a:off x="2251173" y="2239208"/>
            <a:ext cx="1208124" cy="339899"/>
          </a:xfrm>
          <a:prstGeom prst="rect">
            <a:avLst/>
          </a:prstGeom>
          <a:solidFill>
            <a:srgbClr val="0070C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0E4174FD-60CC-41E6-BA27-D9871EE680C3}"/>
              </a:ext>
            </a:extLst>
          </p:cNvPr>
          <p:cNvSpPr/>
          <p:nvPr/>
        </p:nvSpPr>
        <p:spPr>
          <a:xfrm>
            <a:off x="5310309" y="2215995"/>
            <a:ext cx="1208124" cy="339899"/>
          </a:xfrm>
          <a:prstGeom prst="rect">
            <a:avLst/>
          </a:prstGeom>
          <a:solidFill>
            <a:srgbClr val="0070C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a:extLst>
              <a:ext uri="{FF2B5EF4-FFF2-40B4-BE49-F238E27FC236}">
                <a16:creationId xmlns:a16="http://schemas.microsoft.com/office/drawing/2014/main" id="{985F1ABE-B1BD-4F22-BFF2-59BB3822ACA6}"/>
              </a:ext>
            </a:extLst>
          </p:cNvPr>
          <p:cNvSpPr/>
          <p:nvPr/>
        </p:nvSpPr>
        <p:spPr>
          <a:xfrm>
            <a:off x="3459296" y="1888292"/>
            <a:ext cx="1851012" cy="339899"/>
          </a:xfrm>
          <a:prstGeom prst="rect">
            <a:avLst/>
          </a:prstGeom>
          <a:solidFill>
            <a:srgbClr val="0070C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42A7FE93-5317-4617-A17F-0E8BD8DB980C}"/>
              </a:ext>
            </a:extLst>
          </p:cNvPr>
          <p:cNvSpPr/>
          <p:nvPr/>
        </p:nvSpPr>
        <p:spPr>
          <a:xfrm>
            <a:off x="6518432" y="1874231"/>
            <a:ext cx="1851011" cy="339899"/>
          </a:xfrm>
          <a:prstGeom prst="rect">
            <a:avLst/>
          </a:prstGeom>
          <a:solidFill>
            <a:srgbClr val="0070C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a:extLst>
              <a:ext uri="{FF2B5EF4-FFF2-40B4-BE49-F238E27FC236}">
                <a16:creationId xmlns:a16="http://schemas.microsoft.com/office/drawing/2014/main" id="{9F854177-D787-444C-9323-292E3B1D30D8}"/>
              </a:ext>
            </a:extLst>
          </p:cNvPr>
          <p:cNvSpPr/>
          <p:nvPr/>
        </p:nvSpPr>
        <p:spPr>
          <a:xfrm>
            <a:off x="2251170" y="2963587"/>
            <a:ext cx="6118270" cy="694849"/>
          </a:xfrm>
          <a:prstGeom prst="rect">
            <a:avLst/>
          </a:prstGeom>
          <a:solidFill>
            <a:srgbClr val="0070C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4" name="文字方塊 3">
            <a:extLst>
              <a:ext uri="{FF2B5EF4-FFF2-40B4-BE49-F238E27FC236}">
                <a16:creationId xmlns:a16="http://schemas.microsoft.com/office/drawing/2014/main" id="{ECC66F7E-C91F-4BD9-B5FA-163A0ADD350C}"/>
              </a:ext>
            </a:extLst>
          </p:cNvPr>
          <p:cNvSpPr txBox="1"/>
          <p:nvPr/>
        </p:nvSpPr>
        <p:spPr>
          <a:xfrm>
            <a:off x="8369443" y="3254644"/>
            <a:ext cx="892499" cy="276999"/>
          </a:xfrm>
          <a:prstGeom prst="rect">
            <a:avLst/>
          </a:prstGeom>
          <a:noFill/>
        </p:spPr>
        <p:txBody>
          <a:bodyPr wrap="square" rtlCol="0">
            <a:spAutoFit/>
          </a:bodyPr>
          <a:lstStyle/>
          <a:p>
            <a:r>
              <a:rPr lang="zh-TW" altLang="en-US" sz="1200" b="1" dirty="0">
                <a:solidFill>
                  <a:srgbClr val="0070C0"/>
                </a:solidFill>
                <a:latin typeface="微軟正黑體" panose="020B0604030504040204" pitchFamily="34" charset="-120"/>
                <a:ea typeface="微軟正黑體" panose="020B0604030504040204" pitchFamily="34" charset="-120"/>
              </a:rPr>
              <a:t>差異小 </a:t>
            </a:r>
            <a:r>
              <a:rPr lang="en-US" altLang="zh-TW" sz="1200" b="1" dirty="0">
                <a:solidFill>
                  <a:srgbClr val="0070C0"/>
                </a:solidFill>
                <a:latin typeface="微軟正黑體" panose="020B0604030504040204" pitchFamily="34" charset="-120"/>
                <a:ea typeface="微軟正黑體" panose="020B0604030504040204" pitchFamily="34" charset="-120"/>
              </a:rPr>
              <a:t>!</a:t>
            </a:r>
          </a:p>
        </p:txBody>
      </p:sp>
      <p:sp>
        <p:nvSpPr>
          <p:cNvPr id="24" name="矩形 23">
            <a:extLst>
              <a:ext uri="{FF2B5EF4-FFF2-40B4-BE49-F238E27FC236}">
                <a16:creationId xmlns:a16="http://schemas.microsoft.com/office/drawing/2014/main" id="{8CDD7E71-F429-4D3C-992F-AFF56E6162DF}"/>
              </a:ext>
            </a:extLst>
          </p:cNvPr>
          <p:cNvSpPr/>
          <p:nvPr/>
        </p:nvSpPr>
        <p:spPr>
          <a:xfrm>
            <a:off x="1520316" y="3658436"/>
            <a:ext cx="6849118" cy="376787"/>
          </a:xfrm>
          <a:prstGeom prst="rect">
            <a:avLst/>
          </a:prstGeom>
          <a:solidFill>
            <a:srgbClr val="005828">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 name="矩形 24">
            <a:extLst>
              <a:ext uri="{FF2B5EF4-FFF2-40B4-BE49-F238E27FC236}">
                <a16:creationId xmlns:a16="http://schemas.microsoft.com/office/drawing/2014/main" id="{C9648FD8-EF6C-4414-A966-F5F89D0B3B67}"/>
              </a:ext>
            </a:extLst>
          </p:cNvPr>
          <p:cNvSpPr/>
          <p:nvPr/>
        </p:nvSpPr>
        <p:spPr>
          <a:xfrm>
            <a:off x="1520325" y="2571750"/>
            <a:ext cx="6849118" cy="376787"/>
          </a:xfrm>
          <a:prstGeom prst="rect">
            <a:avLst/>
          </a:prstGeom>
          <a:solidFill>
            <a:srgbClr val="005828">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6" name="文字方塊 25">
            <a:extLst>
              <a:ext uri="{FF2B5EF4-FFF2-40B4-BE49-F238E27FC236}">
                <a16:creationId xmlns:a16="http://schemas.microsoft.com/office/drawing/2014/main" id="{363BACD7-03B3-4BAB-AD81-09DD8D9CB135}"/>
              </a:ext>
            </a:extLst>
          </p:cNvPr>
          <p:cNvSpPr txBox="1"/>
          <p:nvPr/>
        </p:nvSpPr>
        <p:spPr>
          <a:xfrm>
            <a:off x="8539718" y="4872599"/>
            <a:ext cx="604282" cy="246221"/>
          </a:xfrm>
          <a:prstGeom prst="rect">
            <a:avLst/>
          </a:prstGeom>
          <a:noFill/>
        </p:spPr>
        <p:txBody>
          <a:bodyPr wrap="square" rtlCol="0">
            <a:spAutoFit/>
          </a:bodyPr>
          <a:lstStyle/>
          <a:p>
            <a:pPr algn="ctr"/>
            <a:r>
              <a:rPr lang="en-US" altLang="zh-TW" sz="1000" b="1" dirty="0">
                <a:latin typeface="Times New Roman" panose="02020603050405020304" pitchFamily="18" charset="0"/>
                <a:cs typeface="Times New Roman" panose="02020603050405020304" pitchFamily="18" charset="0"/>
              </a:rPr>
              <a:t>51 / 57</a:t>
            </a:r>
            <a:endParaRPr lang="zh-TW" altLang="en-US" sz="1000" b="1" dirty="0">
              <a:latin typeface="Times New Roman" panose="02020603050405020304" pitchFamily="18" charset="0"/>
              <a:cs typeface="Times New Roman" panose="02020603050405020304" pitchFamily="18" charset="0"/>
            </a:endParaRPr>
          </a:p>
        </p:txBody>
      </p:sp>
      <p:sp>
        <p:nvSpPr>
          <p:cNvPr id="27" name="文字方塊 26">
            <a:extLst>
              <a:ext uri="{FF2B5EF4-FFF2-40B4-BE49-F238E27FC236}">
                <a16:creationId xmlns:a16="http://schemas.microsoft.com/office/drawing/2014/main" id="{934004F0-31DC-4794-869D-649E0B348504}"/>
              </a:ext>
            </a:extLst>
          </p:cNvPr>
          <p:cNvSpPr txBox="1"/>
          <p:nvPr/>
        </p:nvSpPr>
        <p:spPr>
          <a:xfrm>
            <a:off x="8307093" y="3243429"/>
            <a:ext cx="892499" cy="276999"/>
          </a:xfrm>
          <a:prstGeom prst="rect">
            <a:avLst/>
          </a:prstGeom>
          <a:noFill/>
        </p:spPr>
        <p:txBody>
          <a:bodyPr wrap="square" rtlCol="0">
            <a:spAutoFit/>
          </a:bodyPr>
          <a:lstStyle/>
          <a:p>
            <a:r>
              <a:rPr lang="zh-TW" altLang="en-US" sz="1200" b="1" dirty="0">
                <a:solidFill>
                  <a:srgbClr val="C00000"/>
                </a:solidFill>
                <a:latin typeface="微軟正黑體" panose="020B0604030504040204" pitchFamily="34" charset="-120"/>
                <a:ea typeface="微軟正黑體" panose="020B0604030504040204" pitchFamily="34" charset="-120"/>
              </a:rPr>
              <a:t>性能接近 </a:t>
            </a:r>
            <a:r>
              <a:rPr lang="en-US" altLang="zh-TW" sz="1200" b="1" dirty="0">
                <a:solidFill>
                  <a:srgbClr val="C00000"/>
                </a:solidFill>
                <a:latin typeface="微軟正黑體" panose="020B0604030504040204" pitchFamily="34" charset="-120"/>
                <a:ea typeface="微軟正黑體" panose="020B0604030504040204" pitchFamily="34" charset="-120"/>
              </a:rPr>
              <a:t>!</a:t>
            </a:r>
          </a:p>
        </p:txBody>
      </p:sp>
      <p:sp>
        <p:nvSpPr>
          <p:cNvPr id="28" name="文字方塊 27">
            <a:extLst>
              <a:ext uri="{FF2B5EF4-FFF2-40B4-BE49-F238E27FC236}">
                <a16:creationId xmlns:a16="http://schemas.microsoft.com/office/drawing/2014/main" id="{23741168-096D-4DFF-8725-F6C7AA1C417A}"/>
              </a:ext>
            </a:extLst>
          </p:cNvPr>
          <p:cNvSpPr txBox="1"/>
          <p:nvPr/>
        </p:nvSpPr>
        <p:spPr>
          <a:xfrm>
            <a:off x="8307093" y="2110871"/>
            <a:ext cx="892499" cy="276999"/>
          </a:xfrm>
          <a:prstGeom prst="rect">
            <a:avLst/>
          </a:prstGeom>
          <a:noFill/>
        </p:spPr>
        <p:txBody>
          <a:bodyPr wrap="square" rtlCol="0">
            <a:spAutoFit/>
          </a:bodyPr>
          <a:lstStyle/>
          <a:p>
            <a:r>
              <a:rPr lang="zh-TW" altLang="en-US" sz="1200" b="1" dirty="0">
                <a:solidFill>
                  <a:srgbClr val="C00000"/>
                </a:solidFill>
                <a:latin typeface="微軟正黑體" panose="020B0604030504040204" pitchFamily="34" charset="-120"/>
                <a:ea typeface="微軟正黑體" panose="020B0604030504040204" pitchFamily="34" charset="-120"/>
              </a:rPr>
              <a:t>性能接近 </a:t>
            </a:r>
            <a:r>
              <a:rPr lang="en-US" altLang="zh-TW" sz="1200" b="1" dirty="0">
                <a:solidFill>
                  <a:srgbClr val="C00000"/>
                </a:solidFill>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92233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hidden"/>
                                      </p:to>
                                    </p:set>
                                  </p:childTnLst>
                                </p:cTn>
                              </p:par>
                              <p:par>
                                <p:cTn id="9" presetID="1" presetClass="exit" presetSubtype="0" fill="hold" grpId="1" nodeType="withEffect">
                                  <p:stCondLst>
                                    <p:cond delay="0"/>
                                  </p:stCondLst>
                                  <p:childTnLst>
                                    <p:set>
                                      <p:cBhvr>
                                        <p:cTn id="10" dur="1" fill="hold">
                                          <p:stCondLst>
                                            <p:cond delay="0"/>
                                          </p:stCondLst>
                                        </p:cTn>
                                        <p:tgtEl>
                                          <p:spTgt spid="27"/>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19"/>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0"/>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2"/>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23"/>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4"/>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8" grpId="0"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4" grpId="0"/>
      <p:bldP spid="4" grpId="1"/>
      <p:bldP spid="24" grpId="0" animBg="1"/>
      <p:bldP spid="25" grpId="0" animBg="1"/>
      <p:bldP spid="27" grpId="1"/>
      <p:bldP spid="2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33" name="Google Shape;1616;p32">
            <a:extLst>
              <a:ext uri="{FF2B5EF4-FFF2-40B4-BE49-F238E27FC236}">
                <a16:creationId xmlns:a16="http://schemas.microsoft.com/office/drawing/2014/main" id="{838A30D5-0C87-4A99-9295-11014EA7DA2C}"/>
              </a:ext>
            </a:extLst>
          </p:cNvPr>
          <p:cNvSpPr/>
          <p:nvPr/>
        </p:nvSpPr>
        <p:spPr>
          <a:xfrm>
            <a:off x="6834043" y="0"/>
            <a:ext cx="892500" cy="561300"/>
          </a:xfrm>
          <a:prstGeom prst="rect">
            <a:avLst/>
          </a:prstGeom>
          <a:solidFill>
            <a:srgbClr val="C00000">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研究方法</a:t>
            </a: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文獻探討</a:t>
            </a: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實驗結果</a:t>
            </a: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實驗設計</a:t>
            </a: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3" name="文字方塊 2">
            <a:extLst>
              <a:ext uri="{FF2B5EF4-FFF2-40B4-BE49-F238E27FC236}">
                <a16:creationId xmlns:a16="http://schemas.microsoft.com/office/drawing/2014/main" id="{F3C42C6F-98AE-B5D0-CFC3-93F1544D2056}"/>
              </a:ext>
            </a:extLst>
          </p:cNvPr>
          <p:cNvSpPr txBox="1"/>
          <p:nvPr/>
        </p:nvSpPr>
        <p:spPr>
          <a:xfrm>
            <a:off x="607925" y="647368"/>
            <a:ext cx="2474953" cy="376642"/>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rPr>
              <a:t>5.3 </a:t>
            </a:r>
            <a:r>
              <a:rPr lang="zh-TW" altLang="en-US" b="1" dirty="0">
                <a:latin typeface="Times New Roman" panose="02020603050405020304" pitchFamily="18" charset="0"/>
                <a:ea typeface="Microsoft JhengHei" panose="020B0604030504040204" pitchFamily="34" charset="-120"/>
                <a:cs typeface="Times New Roman" panose="02020603050405020304" pitchFamily="18" charset="0"/>
              </a:rPr>
              <a:t>消融實驗</a:t>
            </a:r>
            <a:endPar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endParaRPr>
          </a:p>
        </p:txBody>
      </p:sp>
      <p:sp>
        <p:nvSpPr>
          <p:cNvPr id="16" name="文字方塊 15">
            <a:extLst>
              <a:ext uri="{FF2B5EF4-FFF2-40B4-BE49-F238E27FC236}">
                <a16:creationId xmlns:a16="http://schemas.microsoft.com/office/drawing/2014/main" id="{7F96011C-99CA-4EB0-99A5-699250362B51}"/>
              </a:ext>
            </a:extLst>
          </p:cNvPr>
          <p:cNvSpPr txBox="1"/>
          <p:nvPr/>
        </p:nvSpPr>
        <p:spPr>
          <a:xfrm>
            <a:off x="1898247" y="1160551"/>
            <a:ext cx="5347505" cy="261610"/>
          </a:xfrm>
          <a:prstGeom prst="rect">
            <a:avLst/>
          </a:prstGeom>
          <a:noFill/>
        </p:spPr>
        <p:txBody>
          <a:bodyPr wrap="square">
            <a:spAutoFit/>
          </a:bodyPr>
          <a:lstStyle/>
          <a:p>
            <a:pPr algn="ctr"/>
            <a:r>
              <a:rPr lang="en-US" altLang="zh-TW" sz="1050" b="1" dirty="0">
                <a:latin typeface="Times New Roman" panose="02020603050405020304" pitchFamily="18" charset="0"/>
                <a:ea typeface="Microsoft JhengHei" panose="020B0604030504040204" pitchFamily="34" charset="-120"/>
                <a:cs typeface="Times New Roman" panose="02020603050405020304" pitchFamily="18" charset="0"/>
              </a:rPr>
              <a:t>Table</a:t>
            </a:r>
            <a:r>
              <a:rPr lang="zh-TW" altLang="en-US" sz="1050" b="1" dirty="0">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1050" b="1" dirty="0">
                <a:latin typeface="Times New Roman" panose="02020603050405020304" pitchFamily="18" charset="0"/>
                <a:ea typeface="Microsoft JhengHei" panose="020B0604030504040204" pitchFamily="34" charset="-120"/>
                <a:cs typeface="Times New Roman" panose="02020603050405020304" pitchFamily="18" charset="0"/>
              </a:rPr>
              <a:t>17</a:t>
            </a:r>
            <a:r>
              <a:rPr lang="en-US" altLang="zh-TW" sz="1050" dirty="0">
                <a:latin typeface="Times New Roman" panose="02020603050405020304" pitchFamily="18" charset="0"/>
                <a:ea typeface="Microsoft JhengHei" panose="020B0604030504040204" pitchFamily="34" charset="-120"/>
                <a:cs typeface="Times New Roman" panose="02020603050405020304" pitchFamily="18" charset="0"/>
              </a:rPr>
              <a:t> DLIM</a:t>
            </a:r>
            <a:r>
              <a:rPr lang="zh-TW" altLang="en-US" sz="1050" dirty="0">
                <a:latin typeface="Times New Roman" panose="02020603050405020304" pitchFamily="18" charset="0"/>
                <a:ea typeface="Microsoft JhengHei" panose="020B0604030504040204" pitchFamily="34" charset="-120"/>
                <a:cs typeface="Times New Roman" panose="02020603050405020304" pitchFamily="18" charset="0"/>
              </a:rPr>
              <a:t> 與其他神經網路基線比較</a:t>
            </a:r>
          </a:p>
        </p:txBody>
      </p:sp>
      <p:graphicFrame>
        <p:nvGraphicFramePr>
          <p:cNvPr id="17" name="表格 16">
            <a:extLst>
              <a:ext uri="{FF2B5EF4-FFF2-40B4-BE49-F238E27FC236}">
                <a16:creationId xmlns:a16="http://schemas.microsoft.com/office/drawing/2014/main" id="{4DD2D175-FEB7-41FA-92AF-5B303ADBCD91}"/>
              </a:ext>
            </a:extLst>
          </p:cNvPr>
          <p:cNvGraphicFramePr>
            <a:graphicFrameLocks noGrp="1"/>
          </p:cNvGraphicFramePr>
          <p:nvPr>
            <p:extLst>
              <p:ext uri="{D42A27DB-BD31-4B8C-83A1-F6EECF244321}">
                <p14:modId xmlns:p14="http://schemas.microsoft.com/office/powerpoint/2010/main" val="2428298941"/>
              </p:ext>
            </p:extLst>
          </p:nvPr>
        </p:nvGraphicFramePr>
        <p:xfrm>
          <a:off x="828975" y="1422161"/>
          <a:ext cx="7486052" cy="3037168"/>
        </p:xfrm>
        <a:graphic>
          <a:graphicData uri="http://schemas.openxmlformats.org/drawingml/2006/table">
            <a:tbl>
              <a:tblPr/>
              <a:tblGrid>
                <a:gridCol w="692328">
                  <a:extLst>
                    <a:ext uri="{9D8B030D-6E8A-4147-A177-3AD203B41FA5}">
                      <a16:colId xmlns:a16="http://schemas.microsoft.com/office/drawing/2014/main" val="995706297"/>
                    </a:ext>
                  </a:extLst>
                </a:gridCol>
                <a:gridCol w="574534">
                  <a:extLst>
                    <a:ext uri="{9D8B030D-6E8A-4147-A177-3AD203B41FA5}">
                      <a16:colId xmlns:a16="http://schemas.microsoft.com/office/drawing/2014/main" val="425010878"/>
                    </a:ext>
                  </a:extLst>
                </a:gridCol>
                <a:gridCol w="640380">
                  <a:extLst>
                    <a:ext uri="{9D8B030D-6E8A-4147-A177-3AD203B41FA5}">
                      <a16:colId xmlns:a16="http://schemas.microsoft.com/office/drawing/2014/main" val="1197077786"/>
                    </a:ext>
                  </a:extLst>
                </a:gridCol>
                <a:gridCol w="640380">
                  <a:extLst>
                    <a:ext uri="{9D8B030D-6E8A-4147-A177-3AD203B41FA5}">
                      <a16:colId xmlns:a16="http://schemas.microsoft.com/office/drawing/2014/main" val="861104371"/>
                    </a:ext>
                  </a:extLst>
                </a:gridCol>
                <a:gridCol w="640380">
                  <a:extLst>
                    <a:ext uri="{9D8B030D-6E8A-4147-A177-3AD203B41FA5}">
                      <a16:colId xmlns:a16="http://schemas.microsoft.com/office/drawing/2014/main" val="3344137658"/>
                    </a:ext>
                  </a:extLst>
                </a:gridCol>
                <a:gridCol w="640380">
                  <a:extLst>
                    <a:ext uri="{9D8B030D-6E8A-4147-A177-3AD203B41FA5}">
                      <a16:colId xmlns:a16="http://schemas.microsoft.com/office/drawing/2014/main" val="245883994"/>
                    </a:ext>
                  </a:extLst>
                </a:gridCol>
                <a:gridCol w="640380">
                  <a:extLst>
                    <a:ext uri="{9D8B030D-6E8A-4147-A177-3AD203B41FA5}">
                      <a16:colId xmlns:a16="http://schemas.microsoft.com/office/drawing/2014/main" val="2482211636"/>
                    </a:ext>
                  </a:extLst>
                </a:gridCol>
                <a:gridCol w="603458">
                  <a:extLst>
                    <a:ext uri="{9D8B030D-6E8A-4147-A177-3AD203B41FA5}">
                      <a16:colId xmlns:a16="http://schemas.microsoft.com/office/drawing/2014/main" val="2474830813"/>
                    </a:ext>
                  </a:extLst>
                </a:gridCol>
                <a:gridCol w="603458">
                  <a:extLst>
                    <a:ext uri="{9D8B030D-6E8A-4147-A177-3AD203B41FA5}">
                      <a16:colId xmlns:a16="http://schemas.microsoft.com/office/drawing/2014/main" val="132813143"/>
                    </a:ext>
                  </a:extLst>
                </a:gridCol>
                <a:gridCol w="603458">
                  <a:extLst>
                    <a:ext uri="{9D8B030D-6E8A-4147-A177-3AD203B41FA5}">
                      <a16:colId xmlns:a16="http://schemas.microsoft.com/office/drawing/2014/main" val="2121449244"/>
                    </a:ext>
                  </a:extLst>
                </a:gridCol>
                <a:gridCol w="603458">
                  <a:extLst>
                    <a:ext uri="{9D8B030D-6E8A-4147-A177-3AD203B41FA5}">
                      <a16:colId xmlns:a16="http://schemas.microsoft.com/office/drawing/2014/main" val="3741334374"/>
                    </a:ext>
                  </a:extLst>
                </a:gridCol>
                <a:gridCol w="603458">
                  <a:extLst>
                    <a:ext uri="{9D8B030D-6E8A-4147-A177-3AD203B41FA5}">
                      <a16:colId xmlns:a16="http://schemas.microsoft.com/office/drawing/2014/main" val="342699068"/>
                    </a:ext>
                  </a:extLst>
                </a:gridCol>
              </a:tblGrid>
              <a:tr h="429083">
                <a:tc>
                  <a:txBody>
                    <a:bodyPr/>
                    <a:lstStyle/>
                    <a:p>
                      <a:pPr algn="ctr" fontAlgn="ctr"/>
                      <a:endParaRPr lang="en-US"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Baseline</a:t>
                      </a:r>
                      <a:endParaRPr lang="en-US"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F1-score</a:t>
                      </a:r>
                      <a:r>
                        <a:rPr lang="zh-TW" alt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 </a:t>
                      </a:r>
                      <a:r>
                        <a:rPr 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@5</a:t>
                      </a:r>
                      <a:endParaRPr lang="en-US"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F1-score</a:t>
                      </a:r>
                      <a:r>
                        <a:rPr lang="zh-TW" alt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 </a:t>
                      </a:r>
                      <a:r>
                        <a:rPr 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@10</a:t>
                      </a:r>
                      <a:endParaRPr lang="en-US"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F1-score</a:t>
                      </a:r>
                      <a:r>
                        <a:rPr lang="zh-TW" alt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 </a:t>
                      </a:r>
                      <a:r>
                        <a:rPr 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@30</a:t>
                      </a:r>
                      <a:endParaRPr lang="en-US"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F1-score</a:t>
                      </a:r>
                      <a:r>
                        <a:rPr lang="zh-TW" alt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@50</a:t>
                      </a:r>
                      <a:endPar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F1-score</a:t>
                      </a:r>
                      <a:r>
                        <a:rPr lang="zh-TW" alt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 </a:t>
                      </a:r>
                      <a:r>
                        <a:rPr 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@65</a:t>
                      </a:r>
                      <a:endParaRPr lang="en-US"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NDCG</a:t>
                      </a:r>
                      <a:r>
                        <a:rPr lang="zh-TW" alt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 </a:t>
                      </a:r>
                      <a:r>
                        <a:rPr 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@5</a:t>
                      </a:r>
                      <a:endParaRPr lang="en-US"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NDCG</a:t>
                      </a:r>
                      <a:r>
                        <a:rPr lang="zh-TW" alt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 </a:t>
                      </a:r>
                      <a:r>
                        <a:rPr 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@10</a:t>
                      </a:r>
                      <a:endParaRPr lang="en-US"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NDCG</a:t>
                      </a:r>
                      <a:r>
                        <a:rPr lang="zh-TW" alt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 </a:t>
                      </a:r>
                      <a:r>
                        <a:rPr 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@30</a:t>
                      </a:r>
                      <a:endParaRPr lang="en-US"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NDCG</a:t>
                      </a:r>
                      <a:r>
                        <a:rPr lang="zh-TW" alt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 </a:t>
                      </a:r>
                      <a:r>
                        <a:rPr lang="en-US" altLang="zh-TW"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@50</a:t>
                      </a:r>
                      <a:endPar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NDCG</a:t>
                      </a:r>
                      <a:r>
                        <a:rPr lang="zh-TW" alt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 </a:t>
                      </a:r>
                      <a:r>
                        <a:rPr 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@65</a:t>
                      </a:r>
                      <a:endParaRPr lang="en-US"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endParaRP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67281495"/>
                  </a:ext>
                </a:extLst>
              </a:tr>
              <a:tr h="218324">
                <a:tc rowSpan="6">
                  <a:txBody>
                    <a:bodyPr/>
                    <a:lstStyle/>
                    <a:p>
                      <a:pPr algn="ctr" fontAlgn="ctr"/>
                      <a:r>
                        <a:rPr lang="en-US" altLang="zh-TW" sz="800" b="0" i="0" u="none" strike="noStrike" dirty="0" err="1">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Tafeng</a:t>
                      </a:r>
                      <a:endParaRPr lang="en-US"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DREAM</a:t>
                      </a:r>
                      <a:endParaRPr lang="en-US"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0.0506</a:t>
                      </a:r>
                    </a:p>
                  </a:txBody>
                  <a:tcPr marL="5606" marR="5606" marT="5606"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FBCB44">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0.0410</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FBCB44">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0.0287</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FBCB44">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0.0252</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FBCB44">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0.0233</a:t>
                      </a:r>
                    </a:p>
                  </a:txBody>
                  <a:tcPr marL="5606" marR="5606" marT="5606"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FBCB44">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0.0715</a:t>
                      </a:r>
                    </a:p>
                  </a:txBody>
                  <a:tcPr marL="5606" marR="5606" marT="5606"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FBCB44">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0.0742</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FBCB44">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0.0779</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FBCB44">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0.0800</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FBCB44">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0.0810</a:t>
                      </a:r>
                    </a:p>
                  </a:txBody>
                  <a:tcPr marL="5606" marR="5606" marT="5606"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FBCB44">
                        <a:alpha val="20000"/>
                      </a:srgbClr>
                    </a:solidFill>
                  </a:tcPr>
                </a:tc>
                <a:extLst>
                  <a:ext uri="{0D108BD9-81ED-4DB2-BD59-A6C34878D82A}">
                    <a16:rowId xmlns:a16="http://schemas.microsoft.com/office/drawing/2014/main" val="1888829569"/>
                  </a:ext>
                </a:extLst>
              </a:tr>
              <a:tr h="217251">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CLEA</a:t>
                      </a:r>
                      <a:endParaRPr lang="en-US"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0.0501</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CB44">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0.0422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CB44">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0.0289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CB44">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0.0235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CB44">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0.0210</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CB44">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0.0813</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CB44">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0.0922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CB44">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0.1089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CB44">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0.1175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CB44">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0.1223</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CB44">
                        <a:alpha val="20000"/>
                      </a:srgbClr>
                    </a:solidFill>
                  </a:tcPr>
                </a:tc>
                <a:extLst>
                  <a:ext uri="{0D108BD9-81ED-4DB2-BD59-A6C34878D82A}">
                    <a16:rowId xmlns:a16="http://schemas.microsoft.com/office/drawing/2014/main" val="3608856358"/>
                  </a:ext>
                </a:extLst>
              </a:tr>
              <a:tr h="217251">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Beacon</a:t>
                      </a:r>
                      <a:endParaRPr lang="en-US"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800" b="0" i="0" u="sng"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0.0553</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CB44">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0.0480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CB44">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0.0316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CB44">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0.0259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CB44">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0.0233</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CB44">
                        <a:alpha val="20000"/>
                      </a:srgbClr>
                    </a:solidFill>
                  </a:tcPr>
                </a:tc>
                <a:tc>
                  <a:txBody>
                    <a:bodyPr/>
                    <a:lstStyle/>
                    <a:p>
                      <a:pPr algn="ctr" fontAlgn="ctr"/>
                      <a:r>
                        <a:rPr lang="en-US" altLang="zh-TW" sz="800" b="1"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0.1065</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800" b="1"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0.1117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800" b="1"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0.1248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alpha val="20000"/>
                      </a:schemeClr>
                    </a:solidFill>
                  </a:tcPr>
                </a:tc>
                <a:tc>
                  <a:txBody>
                    <a:bodyPr/>
                    <a:lstStyle/>
                    <a:p>
                      <a:pPr algn="ctr" fontAlgn="ctr"/>
                      <a:r>
                        <a:rPr lang="en-US" altLang="zh-TW" sz="800" b="1"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0.1335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alpha val="20000"/>
                      </a:schemeClr>
                    </a:solidFill>
                  </a:tcPr>
                </a:tc>
                <a:tc>
                  <a:txBody>
                    <a:bodyPr/>
                    <a:lstStyle/>
                    <a:p>
                      <a:pPr algn="ctr" fontAlgn="ctr"/>
                      <a:r>
                        <a:rPr lang="en-US" altLang="zh-TW" sz="800" b="1"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0.1383</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alpha val="20000"/>
                      </a:schemeClr>
                    </a:solidFill>
                  </a:tcPr>
                </a:tc>
                <a:extLst>
                  <a:ext uri="{0D108BD9-81ED-4DB2-BD59-A6C34878D82A}">
                    <a16:rowId xmlns:a16="http://schemas.microsoft.com/office/drawing/2014/main" val="2653044209"/>
                  </a:ext>
                </a:extLst>
              </a:tr>
              <a:tr h="217251">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SHAN</a:t>
                      </a:r>
                      <a:endParaRPr lang="en-US"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0.0509</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CB44">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0.0387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CB44">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0.0273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CB44">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0.0230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CB44">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0.0216</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CB44">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0.0839</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CB44">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0.0892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CB44">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0.1028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CB44">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0.1112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CB44">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0.1170</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FBCB44">
                        <a:alpha val="20000"/>
                      </a:srgbClr>
                    </a:solidFill>
                  </a:tcPr>
                </a:tc>
                <a:extLst>
                  <a:ext uri="{0D108BD9-81ED-4DB2-BD59-A6C34878D82A}">
                    <a16:rowId xmlns:a16="http://schemas.microsoft.com/office/drawing/2014/main" val="1898542985"/>
                  </a:ext>
                </a:extLst>
              </a:tr>
              <a:tr h="217251">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800" b="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Sets2Sets</a:t>
                      </a:r>
                      <a:endParaRPr lang="en-US"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0.0536</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BCB44">
                        <a:alpha val="20000"/>
                      </a:srgb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800" b="0" i="0" u="sng"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0.0508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BCB44">
                        <a:alpha val="20000"/>
                      </a:srgb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800" b="1"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0.0391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800" b="1"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0.0310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800" b="1"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0.0274</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0.0740</a:t>
                      </a:r>
                      <a:endParaRPr lang="en-US" altLang="zh-TW" sz="800" b="1"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BCB44">
                        <a:alpha val="20000"/>
                      </a:srgb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0.0885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BCB44">
                        <a:alpha val="20000"/>
                      </a:srgb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0.1140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BCB44">
                        <a:alpha val="20000"/>
                      </a:srgb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0.1232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BCB44">
                        <a:alpha val="20000"/>
                      </a:srgb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0.1279</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BCB44">
                        <a:alpha val="20000"/>
                      </a:srgbClr>
                    </a:solidFill>
                  </a:tcPr>
                </a:tc>
                <a:extLst>
                  <a:ext uri="{0D108BD9-81ED-4DB2-BD59-A6C34878D82A}">
                    <a16:rowId xmlns:a16="http://schemas.microsoft.com/office/drawing/2014/main" val="2789587119"/>
                  </a:ext>
                </a:extLst>
              </a:tr>
              <a:tr h="217251">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DLIM</a:t>
                      </a:r>
                      <a:endParaRPr lang="en-US"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800" b="1"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0.0653</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800" b="1"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0.0528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800" b="0" i="0" u="sng"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0.0359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800" b="0" i="0" u="sng"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0.0286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800" b="0" i="0" u="sng"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0.0255</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800" b="0" i="0" u="sng"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0.1014</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800" b="0" i="0" u="sng"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0.1051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800" b="0" i="0" u="sng"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0.1231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800" b="0" i="0" u="sng"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0.1326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800" b="0" i="0" u="sng"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0.1373</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525473974"/>
                  </a:ext>
                </a:extLst>
              </a:tr>
              <a:tr h="217251">
                <a:tc rowSpan="6">
                  <a:txBody>
                    <a:bodyPr/>
                    <a:lstStyle/>
                    <a:p>
                      <a:pPr algn="ctr" fontAlgn="ctr"/>
                      <a:r>
                        <a:rPr lang="en-US" altLang="zh-TW" sz="800" dirty="0" err="1">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Dunnhumby</a:t>
                      </a:r>
                      <a:endParaRPr lang="en-US"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DREAM</a:t>
                      </a:r>
                      <a:endParaRPr lang="en-US"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0.0842</a:t>
                      </a:r>
                    </a:p>
                  </a:txBody>
                  <a:tcPr marL="5606" marR="5606" marT="5606"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CB44">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0.0789</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CB44">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0.0581</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CB44">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0.0474</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CB44">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0.0420</a:t>
                      </a:r>
                    </a:p>
                  </a:txBody>
                  <a:tcPr marL="5606" marR="5606" marT="5606"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CB44">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0.0841</a:t>
                      </a:r>
                    </a:p>
                  </a:txBody>
                  <a:tcPr marL="5606" marR="5606" marT="5606"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CB44">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0.0893</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CB44">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0.0949</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CB44">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0.0971</a:t>
                      </a:r>
                    </a:p>
                  </a:txBody>
                  <a:tcPr marL="5606" marR="5606" marT="5606"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CB44">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0.0982</a:t>
                      </a:r>
                    </a:p>
                  </a:txBody>
                  <a:tcPr marL="5606" marR="5606" marT="5606"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CB44">
                        <a:alpha val="20000"/>
                      </a:srgbClr>
                    </a:solidFill>
                  </a:tcPr>
                </a:tc>
                <a:extLst>
                  <a:ext uri="{0D108BD9-81ED-4DB2-BD59-A6C34878D82A}">
                    <a16:rowId xmlns:a16="http://schemas.microsoft.com/office/drawing/2014/main" val="2437160339"/>
                  </a:ext>
                </a:extLst>
              </a:tr>
              <a:tr h="217251">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CLEA</a:t>
                      </a:r>
                      <a:endParaRPr lang="en-US"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800" b="1"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0.1313</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algn="ctr" fontAlgn="ctr"/>
                      <a:r>
                        <a:rPr lang="en-US" altLang="zh-TW" sz="800" b="1"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0.1168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20000"/>
                      </a:schemeClr>
                    </a:solidFill>
                  </a:tcPr>
                </a:tc>
                <a:tc>
                  <a:txBody>
                    <a:bodyPr/>
                    <a:lstStyle/>
                    <a:p>
                      <a:pPr algn="ctr" fontAlgn="ctr"/>
                      <a:r>
                        <a:rPr lang="en-US" altLang="zh-TW" sz="800" b="1"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0.0849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20000"/>
                      </a:schemeClr>
                    </a:solidFill>
                  </a:tcPr>
                </a:tc>
                <a:tc>
                  <a:txBody>
                    <a:bodyPr/>
                    <a:lstStyle/>
                    <a:p>
                      <a:pPr algn="ctr" fontAlgn="ctr"/>
                      <a:r>
                        <a:rPr lang="en-US" altLang="zh-TW" sz="800" b="1"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0.0701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20000"/>
                      </a:schemeClr>
                    </a:solidFill>
                  </a:tcPr>
                </a:tc>
                <a:tc>
                  <a:txBody>
                    <a:bodyPr/>
                    <a:lstStyle/>
                    <a:p>
                      <a:pPr algn="ctr" fontAlgn="ctr"/>
                      <a:r>
                        <a:rPr lang="en-US" altLang="zh-TW" sz="800" b="1"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0.0619</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20000"/>
                      </a:schemeClr>
                    </a:solidFill>
                  </a:tcPr>
                </a:tc>
                <a:tc>
                  <a:txBody>
                    <a:bodyPr/>
                    <a:lstStyle/>
                    <a:p>
                      <a:pPr algn="ctr" fontAlgn="ctr"/>
                      <a:r>
                        <a:rPr lang="en-US" altLang="zh-TW" sz="800" b="1"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0.1766</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20000"/>
                      </a:schemeClr>
                    </a:solidFill>
                  </a:tcPr>
                </a:tc>
                <a:tc>
                  <a:txBody>
                    <a:bodyPr/>
                    <a:lstStyle/>
                    <a:p>
                      <a:pPr algn="ctr" fontAlgn="ctr"/>
                      <a:r>
                        <a:rPr lang="en-US" altLang="zh-TW" sz="800" b="1"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0.1957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20000"/>
                      </a:schemeClr>
                    </a:solidFill>
                  </a:tcPr>
                </a:tc>
                <a:tc>
                  <a:txBody>
                    <a:bodyPr/>
                    <a:lstStyle/>
                    <a:p>
                      <a:pPr algn="ctr" fontAlgn="ctr"/>
                      <a:r>
                        <a:rPr lang="en-US" altLang="zh-TW" sz="800" b="1"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0.2276</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20000"/>
                      </a:schemeClr>
                    </a:solidFill>
                  </a:tcPr>
                </a:tc>
                <a:tc>
                  <a:txBody>
                    <a:bodyPr/>
                    <a:lstStyle/>
                    <a:p>
                      <a:pPr algn="ctr" fontAlgn="ctr"/>
                      <a:r>
                        <a:rPr lang="en-US" altLang="zh-TW" sz="800" b="1"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0.2452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20000"/>
                      </a:schemeClr>
                    </a:solidFill>
                  </a:tcPr>
                </a:tc>
                <a:tc>
                  <a:txBody>
                    <a:bodyPr/>
                    <a:lstStyle/>
                    <a:p>
                      <a:pPr algn="ctr" fontAlgn="ctr"/>
                      <a:r>
                        <a:rPr lang="en-US" altLang="zh-TW" sz="800" b="1"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0.2537</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20000"/>
                      </a:schemeClr>
                    </a:solidFill>
                  </a:tcPr>
                </a:tc>
                <a:extLst>
                  <a:ext uri="{0D108BD9-81ED-4DB2-BD59-A6C34878D82A}">
                    <a16:rowId xmlns:a16="http://schemas.microsoft.com/office/drawing/2014/main" val="2999133749"/>
                  </a:ext>
                </a:extLst>
              </a:tr>
              <a:tr h="217251">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Beacon</a:t>
                      </a:r>
                      <a:endParaRPr lang="en-US"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0.0819</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CB44">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0.0770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CB44">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0.0588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CB44">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0.0490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CB44">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0.0443</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CB44">
                        <a:alpha val="20000"/>
                      </a:srgbClr>
                    </a:solidFill>
                  </a:tcPr>
                </a:tc>
                <a:tc>
                  <a:txBody>
                    <a:bodyPr/>
                    <a:lstStyle/>
                    <a:p>
                      <a:pPr algn="ctr" fontAlgn="ctr"/>
                      <a:r>
                        <a:rPr lang="en-US" altLang="zh-TW" sz="800" b="0" i="0" u="sng"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0.1516</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20000"/>
                      </a:schemeClr>
                    </a:solidFill>
                  </a:tcPr>
                </a:tc>
                <a:tc>
                  <a:txBody>
                    <a:bodyPr/>
                    <a:lstStyle/>
                    <a:p>
                      <a:pPr algn="ctr" fontAlgn="ctr"/>
                      <a:r>
                        <a:rPr lang="en-US" altLang="zh-TW" sz="800" b="0" i="0" u="sng"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0.1349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20000"/>
                      </a:scheme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0.1427</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20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0.1548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CB44">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0.1621</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CB44">
                        <a:alpha val="20000"/>
                      </a:srgbClr>
                    </a:solidFill>
                  </a:tcPr>
                </a:tc>
                <a:extLst>
                  <a:ext uri="{0D108BD9-81ED-4DB2-BD59-A6C34878D82A}">
                    <a16:rowId xmlns:a16="http://schemas.microsoft.com/office/drawing/2014/main" val="2083403007"/>
                  </a:ext>
                </a:extLst>
              </a:tr>
              <a:tr h="217251">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sz="80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SHAN</a:t>
                      </a:r>
                      <a:endParaRPr lang="en-US"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0.0822</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CB44">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0.0784</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CB44">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0.0581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CB44">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0.0492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CB44">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0.0442</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CB44">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0.1035</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CB44">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0.1198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BCB44">
                        <a:alpha val="20000"/>
                      </a:srgb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0.1430</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20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0.1569</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20000"/>
                      </a:scheme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0.1641</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alpha val="20000"/>
                      </a:schemeClr>
                    </a:solidFill>
                  </a:tcPr>
                </a:tc>
                <a:extLst>
                  <a:ext uri="{0D108BD9-81ED-4DB2-BD59-A6C34878D82A}">
                    <a16:rowId xmlns:a16="http://schemas.microsoft.com/office/drawing/2014/main" val="1023156366"/>
                  </a:ext>
                </a:extLst>
              </a:tr>
              <a:tr h="217251">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800" b="0" u="none" strike="noStrike" dirty="0">
                          <a:effectLst/>
                          <a:latin typeface="Times New Roman" panose="02020603050405020304" pitchFamily="18" charset="0"/>
                          <a:ea typeface="Microsoft JhengHei" panose="020B0604030504040204" pitchFamily="34" charset="-120"/>
                          <a:cs typeface="Times New Roman" panose="02020603050405020304" pitchFamily="18" charset="0"/>
                        </a:rPr>
                        <a:t>Sets2Sets</a:t>
                      </a:r>
                      <a:endParaRPr lang="en-US"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0.0806</a:t>
                      </a: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BCB44">
                        <a:alpha val="20000"/>
                      </a:srgb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0.0878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BCB44">
                        <a:alpha val="20000"/>
                      </a:srgb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800" b="0" i="0" u="sng"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0.0752</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20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800" b="0" i="0" u="sng"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0.0613</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20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800" b="0" i="0" u="sng"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0.0554</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20000"/>
                      </a:scheme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0.0958</a:t>
                      </a:r>
                      <a:endParaRPr lang="en-US" altLang="zh-TW" sz="800" b="1"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BCB44">
                        <a:alpha val="20000"/>
                      </a:srgb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0.1231</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BCB44">
                        <a:alpha val="20000"/>
                      </a:srgb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800" b="0" i="0" u="sng"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0.1648</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20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800" b="0" i="0" u="sng"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0.1805</a:t>
                      </a:r>
                    </a:p>
                  </a:txBody>
                  <a:tcPr marL="4679" marR="4679" marT="4679" marB="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20000"/>
                      </a:schemeClr>
                    </a:solidFill>
                  </a:tcPr>
                </a:tc>
                <a:tc>
                  <a:txBody>
                    <a:bodyPr/>
                    <a:lstStyle/>
                    <a:p>
                      <a:pPr marL="0" marR="0" lvl="0" indent="0" algn="ctr" defTabSz="914400" rtl="0" eaLnBrk="1" fontAlgn="ctr" latinLnBrk="0" hangingPunct="1">
                        <a:lnSpc>
                          <a:spcPct val="100000"/>
                        </a:lnSpc>
                        <a:spcBef>
                          <a:spcPts val="0"/>
                        </a:spcBef>
                        <a:spcAft>
                          <a:spcPts val="0"/>
                        </a:spcAft>
                        <a:buClr>
                          <a:srgbClr val="000000"/>
                        </a:buClr>
                        <a:buSzTx/>
                        <a:buFont typeface="Arial"/>
                        <a:buNone/>
                        <a:tabLst/>
                        <a:defRPr/>
                      </a:pPr>
                      <a:r>
                        <a:rPr lang="en-US" altLang="zh-TW" sz="800" b="0" i="0" u="sng"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0.1892</a:t>
                      </a:r>
                    </a:p>
                  </a:txBody>
                  <a:tcPr marL="4679" marR="4679" marT="4679" marB="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20000"/>
                      </a:schemeClr>
                    </a:solidFill>
                  </a:tcPr>
                </a:tc>
                <a:extLst>
                  <a:ext uri="{0D108BD9-81ED-4DB2-BD59-A6C34878D82A}">
                    <a16:rowId xmlns:a16="http://schemas.microsoft.com/office/drawing/2014/main" val="2778742432"/>
                  </a:ext>
                </a:extLst>
              </a:tr>
              <a:tr h="217251">
                <a:tc vMerge="1">
                  <a:txBody>
                    <a:bodyPr/>
                    <a:lstStyle/>
                    <a:p>
                      <a:pPr algn="ctr" fontAlgn="ctr"/>
                      <a:endParaRPr lang="en-US" sz="1050" b="0" i="0" u="none" strike="noStrike" dirty="0">
                        <a:solidFill>
                          <a:srgbClr val="000000"/>
                        </a:solidFill>
                        <a:effectLst/>
                        <a:latin typeface="Times New Roman" panose="02020603050405020304" pitchFamily="18" charset="0"/>
                        <a:ea typeface="新細明體" panose="02020500000000000000" pitchFamily="18"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fontAlgn="ctr"/>
                      <a:r>
                        <a:rPr lang="en-US" altLang="zh-TW"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rPr>
                        <a:t>DLIM</a:t>
                      </a:r>
                      <a:endParaRPr lang="en-US" sz="800" b="0" i="0" u="none" strike="noStrike" dirty="0">
                        <a:solidFill>
                          <a:srgbClr val="000000"/>
                        </a:solidFill>
                        <a:effectLst/>
                        <a:latin typeface="Times New Roman" panose="02020603050405020304" pitchFamily="18" charset="0"/>
                        <a:ea typeface="Microsoft JhengHei" panose="020B0604030504040204" pitchFamily="34" charset="-120"/>
                        <a:cs typeface="Times New Roman" panose="02020603050405020304" pitchFamily="18" charset="0"/>
                      </a:endParaRPr>
                    </a:p>
                  </a:txBody>
                  <a:tcPr marL="4679" marR="4679" marT="467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b"/>
                      <a:r>
                        <a:rPr lang="en-US" altLang="zh-TW" sz="800" b="0" u="sng" dirty="0">
                          <a:effectLst/>
                          <a:latin typeface="Times New Roman" panose="02020603050405020304" pitchFamily="18" charset="0"/>
                          <a:ea typeface="Microsoft JhengHei" panose="020B0604030504040204" pitchFamily="34" charset="-120"/>
                          <a:cs typeface="Times New Roman" panose="02020603050405020304" pitchFamily="18" charset="0"/>
                        </a:rPr>
                        <a:t>0.0955</a:t>
                      </a:r>
                    </a:p>
                  </a:txBody>
                  <a:tcPr marL="28575" marR="28575" marT="19050" marB="1905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b"/>
                      <a:r>
                        <a:rPr lang="en-US" altLang="zh-TW" sz="800" b="0" u="sng" dirty="0">
                          <a:effectLst/>
                          <a:latin typeface="Times New Roman" panose="02020603050405020304" pitchFamily="18" charset="0"/>
                          <a:ea typeface="Microsoft JhengHei" panose="020B0604030504040204" pitchFamily="34" charset="-120"/>
                          <a:cs typeface="Times New Roman" panose="02020603050405020304" pitchFamily="18" charset="0"/>
                        </a:rPr>
                        <a:t>0.0893</a:t>
                      </a:r>
                    </a:p>
                  </a:txBody>
                  <a:tcPr marL="28575" marR="28575" marT="19050" marB="1905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b"/>
                      <a:r>
                        <a:rPr lang="en-US" altLang="zh-TW" sz="800" b="0" u="none" dirty="0">
                          <a:solidFill>
                            <a:schemeClr val="tx1"/>
                          </a:solidFill>
                          <a:effectLst/>
                          <a:latin typeface="Times New Roman" panose="02020603050405020304" pitchFamily="18" charset="0"/>
                          <a:ea typeface="Microsoft JhengHei" panose="020B0604030504040204" pitchFamily="34" charset="-120"/>
                          <a:cs typeface="Times New Roman" panose="02020603050405020304" pitchFamily="18" charset="0"/>
                        </a:rPr>
                        <a:t>0.0683</a:t>
                      </a:r>
                    </a:p>
                  </a:txBody>
                  <a:tcPr marL="28575" marR="28575" marT="19050" marB="1905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b"/>
                      <a:r>
                        <a:rPr lang="en-US" altLang="zh-TW" sz="800" b="0" u="none" dirty="0">
                          <a:effectLst/>
                          <a:latin typeface="Times New Roman" panose="02020603050405020304" pitchFamily="18" charset="0"/>
                          <a:ea typeface="Microsoft JhengHei" panose="020B0604030504040204" pitchFamily="34" charset="-120"/>
                          <a:cs typeface="Times New Roman" panose="02020603050405020304" pitchFamily="18" charset="0"/>
                        </a:rPr>
                        <a:t>0.0562</a:t>
                      </a:r>
                    </a:p>
                  </a:txBody>
                  <a:tcPr marL="28575" marR="28575" marT="19050" marB="1905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b"/>
                      <a:r>
                        <a:rPr lang="en-US" altLang="zh-TW" sz="800" b="0" u="none" dirty="0">
                          <a:effectLst/>
                          <a:latin typeface="Times New Roman" panose="02020603050405020304" pitchFamily="18" charset="0"/>
                          <a:ea typeface="Microsoft JhengHei" panose="020B0604030504040204" pitchFamily="34" charset="-120"/>
                          <a:cs typeface="Times New Roman" panose="02020603050405020304" pitchFamily="18" charset="0"/>
                        </a:rPr>
                        <a:t>0.0503</a:t>
                      </a:r>
                    </a:p>
                  </a:txBody>
                  <a:tcPr marL="28575" marR="28575" marT="19050" marB="1905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b"/>
                      <a:r>
                        <a:rPr lang="en-US" altLang="zh-TW" sz="800" b="0" u="none" dirty="0">
                          <a:effectLst/>
                          <a:latin typeface="Times New Roman" panose="02020603050405020304" pitchFamily="18" charset="0"/>
                          <a:ea typeface="Microsoft JhengHei" panose="020B0604030504040204" pitchFamily="34" charset="-120"/>
                          <a:cs typeface="Times New Roman" panose="02020603050405020304" pitchFamily="18" charset="0"/>
                        </a:rPr>
                        <a:t>0.1484</a:t>
                      </a:r>
                    </a:p>
                  </a:txBody>
                  <a:tcPr marL="28575" marR="28575" marT="19050" marB="19050" anchor="ct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b"/>
                      <a:r>
                        <a:rPr lang="en-US" altLang="zh-TW" sz="800" b="0" u="none" dirty="0">
                          <a:effectLst/>
                          <a:latin typeface="Times New Roman" panose="02020603050405020304" pitchFamily="18" charset="0"/>
                          <a:ea typeface="Microsoft JhengHei" panose="020B0604030504040204" pitchFamily="34" charset="-120"/>
                          <a:cs typeface="Times New Roman" panose="02020603050405020304" pitchFamily="18" charset="0"/>
                        </a:rPr>
                        <a:t>0.1311</a:t>
                      </a:r>
                    </a:p>
                  </a:txBody>
                  <a:tcPr marL="28575" marR="28575" marT="19050" marB="1905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b"/>
                      <a:r>
                        <a:rPr lang="en-US" altLang="zh-TW" sz="800" b="0" u="none" dirty="0">
                          <a:effectLst/>
                          <a:latin typeface="Times New Roman" panose="02020603050405020304" pitchFamily="18" charset="0"/>
                          <a:ea typeface="Microsoft JhengHei" panose="020B0604030504040204" pitchFamily="34" charset="-120"/>
                          <a:cs typeface="Times New Roman" panose="02020603050405020304" pitchFamily="18" charset="0"/>
                        </a:rPr>
                        <a:t>0.1419</a:t>
                      </a:r>
                    </a:p>
                  </a:txBody>
                  <a:tcPr marL="28575" marR="28575" marT="19050" marB="1905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b"/>
                      <a:r>
                        <a:rPr lang="en-US" altLang="zh-TW" sz="800" b="0" u="none" dirty="0">
                          <a:effectLst/>
                          <a:latin typeface="Times New Roman" panose="02020603050405020304" pitchFamily="18" charset="0"/>
                          <a:ea typeface="Microsoft JhengHei" panose="020B0604030504040204" pitchFamily="34" charset="-120"/>
                          <a:cs typeface="Times New Roman" panose="02020603050405020304" pitchFamily="18" charset="0"/>
                        </a:rPr>
                        <a:t>0.1557</a:t>
                      </a:r>
                    </a:p>
                  </a:txBody>
                  <a:tcPr marL="28575" marR="28575" marT="19050" marB="19050" anchor="ctr">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rtl="0" fontAlgn="b"/>
                      <a:r>
                        <a:rPr lang="en-US" altLang="zh-TW" sz="800" b="0" u="none" dirty="0">
                          <a:effectLst/>
                          <a:latin typeface="Times New Roman" panose="02020603050405020304" pitchFamily="18" charset="0"/>
                          <a:ea typeface="Microsoft JhengHei" panose="020B0604030504040204" pitchFamily="34" charset="-120"/>
                          <a:cs typeface="Times New Roman" panose="02020603050405020304" pitchFamily="18" charset="0"/>
                        </a:rPr>
                        <a:t>0.1630</a:t>
                      </a:r>
                    </a:p>
                  </a:txBody>
                  <a:tcPr marL="28575" marR="28575" marT="19050" marB="19050" anchor="ct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917837249"/>
                  </a:ext>
                </a:extLst>
              </a:tr>
            </a:tbl>
          </a:graphicData>
        </a:graphic>
      </p:graphicFrame>
      <p:sp>
        <p:nvSpPr>
          <p:cNvPr id="18" name="文字方塊 17">
            <a:extLst>
              <a:ext uri="{FF2B5EF4-FFF2-40B4-BE49-F238E27FC236}">
                <a16:creationId xmlns:a16="http://schemas.microsoft.com/office/drawing/2014/main" id="{F59E5693-C33B-4D8E-B8F3-7D0ACD8DDA66}"/>
              </a:ext>
            </a:extLst>
          </p:cNvPr>
          <p:cNvSpPr txBox="1"/>
          <p:nvPr/>
        </p:nvSpPr>
        <p:spPr>
          <a:xfrm>
            <a:off x="8539718" y="4872599"/>
            <a:ext cx="604282" cy="246221"/>
          </a:xfrm>
          <a:prstGeom prst="rect">
            <a:avLst/>
          </a:prstGeom>
          <a:noFill/>
        </p:spPr>
        <p:txBody>
          <a:bodyPr wrap="square" rtlCol="0">
            <a:spAutoFit/>
          </a:bodyPr>
          <a:lstStyle/>
          <a:p>
            <a:pPr algn="ctr"/>
            <a:r>
              <a:rPr lang="en-US" altLang="zh-TW" sz="1000" b="1" dirty="0">
                <a:latin typeface="Times New Roman" panose="02020603050405020304" pitchFamily="18" charset="0"/>
                <a:cs typeface="Times New Roman" panose="02020603050405020304" pitchFamily="18" charset="0"/>
              </a:rPr>
              <a:t>52 / 57</a:t>
            </a:r>
            <a:endParaRPr lang="zh-TW" altLang="en-US" sz="1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34165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3" name="矩形 2">
            <a:extLst>
              <a:ext uri="{FF2B5EF4-FFF2-40B4-BE49-F238E27FC236}">
                <a16:creationId xmlns:a16="http://schemas.microsoft.com/office/drawing/2014/main" id="{4423E5F2-FB2B-B0B2-3F48-00DFC0E50F4B}"/>
              </a:ext>
            </a:extLst>
          </p:cNvPr>
          <p:cNvSpPr/>
          <p:nvPr/>
        </p:nvSpPr>
        <p:spPr>
          <a:xfrm>
            <a:off x="4675270" y="3300004"/>
            <a:ext cx="2922449" cy="193167"/>
          </a:xfrm>
          <a:prstGeom prst="rect">
            <a:avLst/>
          </a:prstGeom>
          <a:solidFill>
            <a:srgbClr val="FF8AD8">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rgbClr val="7030A0"/>
              </a:solidFill>
            </a:endParaRPr>
          </a:p>
        </p:txBody>
      </p:sp>
      <p:sp>
        <p:nvSpPr>
          <p:cNvPr id="687" name="Google Shape;687;p43"/>
          <p:cNvSpPr txBox="1">
            <a:spLocks noGrp="1"/>
          </p:cNvSpPr>
          <p:nvPr>
            <p:ph type="subTitle" idx="1"/>
          </p:nvPr>
        </p:nvSpPr>
        <p:spPr>
          <a:xfrm>
            <a:off x="4136094" y="2851075"/>
            <a:ext cx="4000800" cy="870275"/>
          </a:xfrm>
          <a:prstGeom prst="rect">
            <a:avLst/>
          </a:prstGeom>
        </p:spPr>
        <p:txBody>
          <a:bodyPr spcFirstLastPara="1" wrap="square" lIns="91425" tIns="91425" rIns="91425" bIns="91425" anchor="ctr" anchorCtr="0">
            <a:noAutofit/>
          </a:bodyPr>
          <a:lstStyle/>
          <a:p>
            <a:pPr marL="0" indent="0" algn="ctr"/>
            <a:r>
              <a:rPr lang="en-US" sz="2400" b="1" dirty="0">
                <a:latin typeface="Times New Roman" panose="02020603050405020304" pitchFamily="18" charset="0"/>
                <a:ea typeface="Microsoft JhengHei" panose="020B0604030504040204" pitchFamily="34" charset="-120"/>
                <a:cs typeface="Times New Roman" panose="02020603050405020304" pitchFamily="18" charset="0"/>
              </a:rPr>
              <a:t>Summary</a:t>
            </a:r>
          </a:p>
        </p:txBody>
      </p:sp>
      <p:sp>
        <p:nvSpPr>
          <p:cNvPr id="688" name="Google Shape;688;p43"/>
          <p:cNvSpPr txBox="1">
            <a:spLocks noGrp="1"/>
          </p:cNvSpPr>
          <p:nvPr>
            <p:ph type="title"/>
          </p:nvPr>
        </p:nvSpPr>
        <p:spPr>
          <a:xfrm>
            <a:off x="4055777" y="1721851"/>
            <a:ext cx="4000800" cy="105652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zh-TW" altLang="en-US" sz="7200" dirty="0">
                <a:latin typeface="Microsoft JhengHei" panose="020B0604030504040204" pitchFamily="34" charset="-120"/>
                <a:ea typeface="Microsoft JhengHei" panose="020B0604030504040204" pitchFamily="34" charset="-120"/>
              </a:rPr>
              <a:t>總結</a:t>
            </a:r>
            <a:endParaRPr sz="7200" dirty="0">
              <a:latin typeface="Microsoft JhengHei" panose="020B0604030504040204" pitchFamily="34" charset="-120"/>
              <a:ea typeface="Microsoft JhengHei" panose="020B0604030504040204" pitchFamily="34" charset="-120"/>
            </a:endParaRPr>
          </a:p>
        </p:txBody>
      </p:sp>
      <p:grpSp>
        <p:nvGrpSpPr>
          <p:cNvPr id="689" name="Google Shape;689;p43"/>
          <p:cNvGrpSpPr/>
          <p:nvPr/>
        </p:nvGrpSpPr>
        <p:grpSpPr>
          <a:xfrm>
            <a:off x="715099" y="1515229"/>
            <a:ext cx="3133446" cy="2113042"/>
            <a:chOff x="529525" y="559475"/>
            <a:chExt cx="2773452" cy="1870279"/>
          </a:xfrm>
        </p:grpSpPr>
        <p:sp>
          <p:nvSpPr>
            <p:cNvPr id="690" name="Google Shape;690;p43"/>
            <p:cNvSpPr/>
            <p:nvPr/>
          </p:nvSpPr>
          <p:spPr>
            <a:xfrm>
              <a:off x="1938431" y="1328879"/>
              <a:ext cx="766516" cy="582190"/>
            </a:xfrm>
            <a:custGeom>
              <a:avLst/>
              <a:gdLst/>
              <a:ahLst/>
              <a:cxnLst/>
              <a:rect l="l" t="t" r="r" b="b"/>
              <a:pathLst>
                <a:path w="7689" h="5840" extrusionOk="0">
                  <a:moveTo>
                    <a:pt x="1" y="1"/>
                  </a:moveTo>
                  <a:lnTo>
                    <a:pt x="1" y="5840"/>
                  </a:lnTo>
                  <a:lnTo>
                    <a:pt x="7688" y="5840"/>
                  </a:lnTo>
                  <a:lnTo>
                    <a:pt x="7688"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1" name="Google Shape;691;p43"/>
            <p:cNvSpPr/>
            <p:nvPr/>
          </p:nvSpPr>
          <p:spPr>
            <a:xfrm>
              <a:off x="1913010" y="1299570"/>
              <a:ext cx="817259" cy="97098"/>
            </a:xfrm>
            <a:custGeom>
              <a:avLst/>
              <a:gdLst/>
              <a:ahLst/>
              <a:cxnLst/>
              <a:rect l="l" t="t" r="r" b="b"/>
              <a:pathLst>
                <a:path w="8198" h="974" extrusionOk="0">
                  <a:moveTo>
                    <a:pt x="1" y="0"/>
                  </a:moveTo>
                  <a:lnTo>
                    <a:pt x="1" y="974"/>
                  </a:lnTo>
                  <a:lnTo>
                    <a:pt x="8198" y="974"/>
                  </a:lnTo>
                  <a:lnTo>
                    <a:pt x="8198" y="0"/>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2" name="Google Shape;692;p43"/>
            <p:cNvSpPr/>
            <p:nvPr/>
          </p:nvSpPr>
          <p:spPr>
            <a:xfrm>
              <a:off x="1938431" y="1396568"/>
              <a:ext cx="766516" cy="53234"/>
            </a:xfrm>
            <a:custGeom>
              <a:avLst/>
              <a:gdLst/>
              <a:ahLst/>
              <a:cxnLst/>
              <a:rect l="l" t="t" r="r" b="b"/>
              <a:pathLst>
                <a:path w="7689" h="534" extrusionOk="0">
                  <a:moveTo>
                    <a:pt x="1" y="1"/>
                  </a:moveTo>
                  <a:lnTo>
                    <a:pt x="1" y="534"/>
                  </a:lnTo>
                  <a:lnTo>
                    <a:pt x="7688" y="534"/>
                  </a:lnTo>
                  <a:lnTo>
                    <a:pt x="7688" y="1"/>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3" name="Google Shape;693;p43"/>
            <p:cNvSpPr/>
            <p:nvPr/>
          </p:nvSpPr>
          <p:spPr>
            <a:xfrm>
              <a:off x="2288140" y="1299570"/>
              <a:ext cx="67490" cy="611897"/>
            </a:xfrm>
            <a:custGeom>
              <a:avLst/>
              <a:gdLst/>
              <a:ahLst/>
              <a:cxnLst/>
              <a:rect l="l" t="t" r="r" b="b"/>
              <a:pathLst>
                <a:path w="677" h="6138" extrusionOk="0">
                  <a:moveTo>
                    <a:pt x="1" y="0"/>
                  </a:moveTo>
                  <a:lnTo>
                    <a:pt x="1" y="6137"/>
                  </a:lnTo>
                  <a:lnTo>
                    <a:pt x="676" y="6137"/>
                  </a:lnTo>
                  <a:lnTo>
                    <a:pt x="676"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4" name="Google Shape;694;p43"/>
            <p:cNvSpPr/>
            <p:nvPr/>
          </p:nvSpPr>
          <p:spPr>
            <a:xfrm>
              <a:off x="2288140" y="1446313"/>
              <a:ext cx="67490" cy="465154"/>
            </a:xfrm>
            <a:custGeom>
              <a:avLst/>
              <a:gdLst/>
              <a:ahLst/>
              <a:cxnLst/>
              <a:rect l="l" t="t" r="r" b="b"/>
              <a:pathLst>
                <a:path w="677" h="4666" extrusionOk="0">
                  <a:moveTo>
                    <a:pt x="1" y="0"/>
                  </a:moveTo>
                  <a:lnTo>
                    <a:pt x="1" y="4665"/>
                  </a:lnTo>
                  <a:lnTo>
                    <a:pt x="676" y="4665"/>
                  </a:lnTo>
                  <a:lnTo>
                    <a:pt x="676"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5" name="Google Shape;695;p43"/>
            <p:cNvSpPr/>
            <p:nvPr/>
          </p:nvSpPr>
          <p:spPr>
            <a:xfrm>
              <a:off x="2288140" y="1396568"/>
              <a:ext cx="67490" cy="53234"/>
            </a:xfrm>
            <a:custGeom>
              <a:avLst/>
              <a:gdLst/>
              <a:ahLst/>
              <a:cxnLst/>
              <a:rect l="l" t="t" r="r" b="b"/>
              <a:pathLst>
                <a:path w="677" h="534" extrusionOk="0">
                  <a:moveTo>
                    <a:pt x="1" y="1"/>
                  </a:moveTo>
                  <a:lnTo>
                    <a:pt x="1" y="534"/>
                  </a:lnTo>
                  <a:lnTo>
                    <a:pt x="676" y="534"/>
                  </a:lnTo>
                  <a:lnTo>
                    <a:pt x="67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6" name="Google Shape;696;p43"/>
            <p:cNvSpPr/>
            <p:nvPr/>
          </p:nvSpPr>
          <p:spPr>
            <a:xfrm>
              <a:off x="1375586" y="596260"/>
              <a:ext cx="938482" cy="847365"/>
            </a:xfrm>
            <a:custGeom>
              <a:avLst/>
              <a:gdLst/>
              <a:ahLst/>
              <a:cxnLst/>
              <a:rect l="l" t="t" r="r" b="b"/>
              <a:pathLst>
                <a:path w="9414" h="8500" extrusionOk="0">
                  <a:moveTo>
                    <a:pt x="6996" y="1"/>
                  </a:moveTo>
                  <a:lnTo>
                    <a:pt x="0" y="3183"/>
                  </a:lnTo>
                  <a:lnTo>
                    <a:pt x="2414" y="8500"/>
                  </a:lnTo>
                  <a:lnTo>
                    <a:pt x="9414" y="5318"/>
                  </a:lnTo>
                  <a:lnTo>
                    <a:pt x="6996"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7" name="Google Shape;697;p43"/>
            <p:cNvSpPr/>
            <p:nvPr/>
          </p:nvSpPr>
          <p:spPr>
            <a:xfrm>
              <a:off x="1340396" y="559475"/>
              <a:ext cx="783962" cy="426474"/>
            </a:xfrm>
            <a:custGeom>
              <a:avLst/>
              <a:gdLst/>
              <a:ahLst/>
              <a:cxnLst/>
              <a:rect l="l" t="t" r="r" b="b"/>
              <a:pathLst>
                <a:path w="7864" h="4278" extrusionOk="0">
                  <a:moveTo>
                    <a:pt x="7463" y="1"/>
                  </a:moveTo>
                  <a:lnTo>
                    <a:pt x="0" y="3391"/>
                  </a:lnTo>
                  <a:lnTo>
                    <a:pt x="400" y="4278"/>
                  </a:lnTo>
                  <a:lnTo>
                    <a:pt x="7864" y="884"/>
                  </a:lnTo>
                  <a:lnTo>
                    <a:pt x="7463" y="1"/>
                  </a:ln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8" name="Google Shape;698;p43"/>
            <p:cNvSpPr/>
            <p:nvPr/>
          </p:nvSpPr>
          <p:spPr>
            <a:xfrm>
              <a:off x="1403400" y="658068"/>
              <a:ext cx="719861" cy="365862"/>
            </a:xfrm>
            <a:custGeom>
              <a:avLst/>
              <a:gdLst/>
              <a:ahLst/>
              <a:cxnLst/>
              <a:rect l="l" t="t" r="r" b="b"/>
              <a:pathLst>
                <a:path w="7221" h="3670" extrusionOk="0">
                  <a:moveTo>
                    <a:pt x="7000" y="0"/>
                  </a:moveTo>
                  <a:lnTo>
                    <a:pt x="1884" y="2327"/>
                  </a:lnTo>
                  <a:lnTo>
                    <a:pt x="0" y="3182"/>
                  </a:lnTo>
                  <a:lnTo>
                    <a:pt x="224" y="3669"/>
                  </a:lnTo>
                  <a:lnTo>
                    <a:pt x="7220" y="487"/>
                  </a:lnTo>
                  <a:lnTo>
                    <a:pt x="7000"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99" name="Google Shape;699;p43"/>
            <p:cNvSpPr/>
            <p:nvPr/>
          </p:nvSpPr>
          <p:spPr>
            <a:xfrm>
              <a:off x="1681532" y="714791"/>
              <a:ext cx="314622" cy="584482"/>
            </a:xfrm>
            <a:custGeom>
              <a:avLst/>
              <a:gdLst/>
              <a:ahLst/>
              <a:cxnLst/>
              <a:rect l="l" t="t" r="r" b="b"/>
              <a:pathLst>
                <a:path w="3156" h="5863" extrusionOk="0">
                  <a:moveTo>
                    <a:pt x="616" y="0"/>
                  </a:moveTo>
                  <a:lnTo>
                    <a:pt x="0" y="279"/>
                  </a:lnTo>
                  <a:lnTo>
                    <a:pt x="2543" y="5862"/>
                  </a:lnTo>
                  <a:lnTo>
                    <a:pt x="3155" y="5584"/>
                  </a:lnTo>
                  <a:lnTo>
                    <a:pt x="616"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0" name="Google Shape;700;p43"/>
            <p:cNvSpPr/>
            <p:nvPr/>
          </p:nvSpPr>
          <p:spPr>
            <a:xfrm>
              <a:off x="1721806" y="802817"/>
              <a:ext cx="83341" cy="76363"/>
            </a:xfrm>
            <a:custGeom>
              <a:avLst/>
              <a:gdLst/>
              <a:ahLst/>
              <a:cxnLst/>
              <a:rect l="l" t="t" r="r" b="b"/>
              <a:pathLst>
                <a:path w="836" h="766" extrusionOk="0">
                  <a:moveTo>
                    <a:pt x="613" y="1"/>
                  </a:moveTo>
                  <a:lnTo>
                    <a:pt x="0" y="279"/>
                  </a:lnTo>
                  <a:lnTo>
                    <a:pt x="220" y="765"/>
                  </a:lnTo>
                  <a:lnTo>
                    <a:pt x="836" y="486"/>
                  </a:lnTo>
                  <a:lnTo>
                    <a:pt x="6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1" name="Google Shape;701;p43"/>
            <p:cNvSpPr/>
            <p:nvPr/>
          </p:nvSpPr>
          <p:spPr>
            <a:xfrm>
              <a:off x="1750318" y="2224689"/>
              <a:ext cx="204265" cy="204664"/>
            </a:xfrm>
            <a:custGeom>
              <a:avLst/>
              <a:gdLst/>
              <a:ahLst/>
              <a:cxnLst/>
              <a:rect l="l" t="t" r="r" b="b"/>
              <a:pathLst>
                <a:path w="2049" h="2053" extrusionOk="0">
                  <a:moveTo>
                    <a:pt x="1024" y="1"/>
                  </a:moveTo>
                  <a:cubicBezTo>
                    <a:pt x="456" y="1"/>
                    <a:pt x="1" y="460"/>
                    <a:pt x="1" y="1028"/>
                  </a:cubicBezTo>
                  <a:cubicBezTo>
                    <a:pt x="1" y="1593"/>
                    <a:pt x="456" y="2053"/>
                    <a:pt x="1024" y="2053"/>
                  </a:cubicBezTo>
                  <a:cubicBezTo>
                    <a:pt x="1589" y="2053"/>
                    <a:pt x="2049" y="1593"/>
                    <a:pt x="2049" y="1028"/>
                  </a:cubicBezTo>
                  <a:cubicBezTo>
                    <a:pt x="2049" y="460"/>
                    <a:pt x="1589" y="1"/>
                    <a:pt x="1024"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2" name="Google Shape;702;p43"/>
            <p:cNvSpPr/>
            <p:nvPr/>
          </p:nvSpPr>
          <p:spPr>
            <a:xfrm>
              <a:off x="1788299" y="2263069"/>
              <a:ext cx="128002" cy="127902"/>
            </a:xfrm>
            <a:custGeom>
              <a:avLst/>
              <a:gdLst/>
              <a:ahLst/>
              <a:cxnLst/>
              <a:rect l="l" t="t" r="r" b="b"/>
              <a:pathLst>
                <a:path w="1284" h="1283" extrusionOk="0">
                  <a:moveTo>
                    <a:pt x="643" y="0"/>
                  </a:moveTo>
                  <a:cubicBezTo>
                    <a:pt x="290" y="0"/>
                    <a:pt x="0" y="286"/>
                    <a:pt x="0" y="643"/>
                  </a:cubicBezTo>
                  <a:cubicBezTo>
                    <a:pt x="0" y="996"/>
                    <a:pt x="290" y="1283"/>
                    <a:pt x="643" y="1283"/>
                  </a:cubicBezTo>
                  <a:cubicBezTo>
                    <a:pt x="997" y="1283"/>
                    <a:pt x="1284" y="996"/>
                    <a:pt x="1284" y="643"/>
                  </a:cubicBezTo>
                  <a:cubicBezTo>
                    <a:pt x="1284" y="286"/>
                    <a:pt x="997" y="0"/>
                    <a:pt x="643"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3" name="Google Shape;703;p43"/>
            <p:cNvSpPr/>
            <p:nvPr/>
          </p:nvSpPr>
          <p:spPr>
            <a:xfrm>
              <a:off x="2307679" y="2224689"/>
              <a:ext cx="204265" cy="204664"/>
            </a:xfrm>
            <a:custGeom>
              <a:avLst/>
              <a:gdLst/>
              <a:ahLst/>
              <a:cxnLst/>
              <a:rect l="l" t="t" r="r" b="b"/>
              <a:pathLst>
                <a:path w="2049" h="2053" extrusionOk="0">
                  <a:moveTo>
                    <a:pt x="1025" y="1"/>
                  </a:moveTo>
                  <a:cubicBezTo>
                    <a:pt x="460" y="1"/>
                    <a:pt x="1" y="460"/>
                    <a:pt x="1" y="1028"/>
                  </a:cubicBezTo>
                  <a:cubicBezTo>
                    <a:pt x="1" y="1593"/>
                    <a:pt x="460" y="2053"/>
                    <a:pt x="1025" y="2053"/>
                  </a:cubicBezTo>
                  <a:cubicBezTo>
                    <a:pt x="1594" y="2053"/>
                    <a:pt x="2049" y="1593"/>
                    <a:pt x="2049" y="1028"/>
                  </a:cubicBezTo>
                  <a:cubicBezTo>
                    <a:pt x="2049" y="460"/>
                    <a:pt x="1594" y="1"/>
                    <a:pt x="1025" y="1"/>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4" name="Google Shape;704;p43"/>
            <p:cNvSpPr/>
            <p:nvPr/>
          </p:nvSpPr>
          <p:spPr>
            <a:xfrm>
              <a:off x="2346059" y="2263069"/>
              <a:ext cx="128002" cy="127902"/>
            </a:xfrm>
            <a:custGeom>
              <a:avLst/>
              <a:gdLst/>
              <a:ahLst/>
              <a:cxnLst/>
              <a:rect l="l" t="t" r="r" b="b"/>
              <a:pathLst>
                <a:path w="1284" h="1283" extrusionOk="0">
                  <a:moveTo>
                    <a:pt x="640" y="0"/>
                  </a:moveTo>
                  <a:cubicBezTo>
                    <a:pt x="287" y="0"/>
                    <a:pt x="1" y="286"/>
                    <a:pt x="1" y="643"/>
                  </a:cubicBezTo>
                  <a:cubicBezTo>
                    <a:pt x="1" y="996"/>
                    <a:pt x="287" y="1283"/>
                    <a:pt x="640" y="1283"/>
                  </a:cubicBezTo>
                  <a:cubicBezTo>
                    <a:pt x="993" y="1283"/>
                    <a:pt x="1284" y="996"/>
                    <a:pt x="1284" y="643"/>
                  </a:cubicBezTo>
                  <a:cubicBezTo>
                    <a:pt x="1284" y="286"/>
                    <a:pt x="993" y="0"/>
                    <a:pt x="640"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5" name="Google Shape;705;p43"/>
            <p:cNvSpPr/>
            <p:nvPr/>
          </p:nvSpPr>
          <p:spPr>
            <a:xfrm>
              <a:off x="1398315" y="891640"/>
              <a:ext cx="1745472" cy="1349603"/>
            </a:xfrm>
            <a:custGeom>
              <a:avLst/>
              <a:gdLst/>
              <a:ahLst/>
              <a:cxnLst/>
              <a:rect l="l" t="t" r="r" b="b"/>
              <a:pathLst>
                <a:path w="17509" h="13538" extrusionOk="0">
                  <a:moveTo>
                    <a:pt x="15244" y="1593"/>
                  </a:moveTo>
                  <a:lnTo>
                    <a:pt x="14876" y="2911"/>
                  </a:lnTo>
                  <a:lnTo>
                    <a:pt x="754" y="2911"/>
                  </a:lnTo>
                  <a:lnTo>
                    <a:pt x="569" y="1593"/>
                  </a:lnTo>
                  <a:close/>
                  <a:moveTo>
                    <a:pt x="14731" y="3433"/>
                  </a:moveTo>
                  <a:lnTo>
                    <a:pt x="14157" y="5501"/>
                  </a:lnTo>
                  <a:lnTo>
                    <a:pt x="1114" y="5501"/>
                  </a:lnTo>
                  <a:lnTo>
                    <a:pt x="824" y="3433"/>
                  </a:lnTo>
                  <a:close/>
                  <a:moveTo>
                    <a:pt x="14008" y="6023"/>
                  </a:moveTo>
                  <a:lnTo>
                    <a:pt x="13436" y="8091"/>
                  </a:lnTo>
                  <a:lnTo>
                    <a:pt x="1476" y="8091"/>
                  </a:lnTo>
                  <a:lnTo>
                    <a:pt x="1185" y="6023"/>
                  </a:lnTo>
                  <a:close/>
                  <a:moveTo>
                    <a:pt x="13290" y="8612"/>
                  </a:moveTo>
                  <a:lnTo>
                    <a:pt x="13228" y="8829"/>
                  </a:lnTo>
                  <a:lnTo>
                    <a:pt x="13228" y="8833"/>
                  </a:lnTo>
                  <a:cubicBezTo>
                    <a:pt x="13224" y="8840"/>
                    <a:pt x="13219" y="8853"/>
                    <a:pt x="13215" y="8864"/>
                  </a:cubicBezTo>
                  <a:lnTo>
                    <a:pt x="12859" y="10147"/>
                  </a:lnTo>
                  <a:lnTo>
                    <a:pt x="1762" y="10147"/>
                  </a:lnTo>
                  <a:lnTo>
                    <a:pt x="1547" y="8612"/>
                  </a:lnTo>
                  <a:close/>
                  <a:moveTo>
                    <a:pt x="15876" y="0"/>
                  </a:moveTo>
                  <a:cubicBezTo>
                    <a:pt x="15754" y="0"/>
                    <a:pt x="15653" y="79"/>
                    <a:pt x="15621" y="192"/>
                  </a:cubicBezTo>
                  <a:lnTo>
                    <a:pt x="15381" y="1071"/>
                  </a:lnTo>
                  <a:lnTo>
                    <a:pt x="271" y="1071"/>
                  </a:lnTo>
                  <a:cubicBezTo>
                    <a:pt x="196" y="1071"/>
                    <a:pt x="122" y="1107"/>
                    <a:pt x="75" y="1162"/>
                  </a:cubicBezTo>
                  <a:cubicBezTo>
                    <a:pt x="24" y="1220"/>
                    <a:pt x="0" y="1295"/>
                    <a:pt x="12" y="1370"/>
                  </a:cubicBezTo>
                  <a:lnTo>
                    <a:pt x="255" y="3108"/>
                  </a:lnTo>
                  <a:cubicBezTo>
                    <a:pt x="247" y="3127"/>
                    <a:pt x="247" y="3147"/>
                    <a:pt x="247" y="3170"/>
                  </a:cubicBezTo>
                  <a:cubicBezTo>
                    <a:pt x="247" y="3221"/>
                    <a:pt x="259" y="3264"/>
                    <a:pt x="283" y="3304"/>
                  </a:cubicBezTo>
                  <a:lnTo>
                    <a:pt x="589" y="5501"/>
                  </a:lnTo>
                  <a:lnTo>
                    <a:pt x="659" y="6023"/>
                  </a:lnTo>
                  <a:lnTo>
                    <a:pt x="950" y="8091"/>
                  </a:lnTo>
                  <a:lnTo>
                    <a:pt x="1020" y="8612"/>
                  </a:lnTo>
                  <a:lnTo>
                    <a:pt x="1275" y="10441"/>
                  </a:lnTo>
                  <a:cubicBezTo>
                    <a:pt x="1295" y="10571"/>
                    <a:pt x="1405" y="10669"/>
                    <a:pt x="1534" y="10669"/>
                  </a:cubicBezTo>
                  <a:lnTo>
                    <a:pt x="12714" y="10669"/>
                  </a:lnTo>
                  <a:lnTo>
                    <a:pt x="12348" y="11975"/>
                  </a:lnTo>
                  <a:cubicBezTo>
                    <a:pt x="12180" y="12587"/>
                    <a:pt x="11615" y="13015"/>
                    <a:pt x="10979" y="13015"/>
                  </a:cubicBezTo>
                  <a:lnTo>
                    <a:pt x="3010" y="13015"/>
                  </a:lnTo>
                  <a:cubicBezTo>
                    <a:pt x="2865" y="13015"/>
                    <a:pt x="2751" y="13133"/>
                    <a:pt x="2751" y="13279"/>
                  </a:cubicBezTo>
                  <a:cubicBezTo>
                    <a:pt x="2751" y="13420"/>
                    <a:pt x="2865" y="13538"/>
                    <a:pt x="3010" y="13538"/>
                  </a:cubicBezTo>
                  <a:lnTo>
                    <a:pt x="10979" y="13538"/>
                  </a:lnTo>
                  <a:cubicBezTo>
                    <a:pt x="11850" y="13538"/>
                    <a:pt x="12619" y="12953"/>
                    <a:pt x="12851" y="12117"/>
                  </a:cubicBezTo>
                  <a:lnTo>
                    <a:pt x="13298" y="10512"/>
                  </a:lnTo>
                  <a:lnTo>
                    <a:pt x="13298" y="10508"/>
                  </a:lnTo>
                  <a:cubicBezTo>
                    <a:pt x="13302" y="10501"/>
                    <a:pt x="13306" y="10488"/>
                    <a:pt x="13310" y="10477"/>
                  </a:cubicBezTo>
                  <a:lnTo>
                    <a:pt x="13828" y="8612"/>
                  </a:lnTo>
                  <a:lnTo>
                    <a:pt x="13973" y="8091"/>
                  </a:lnTo>
                  <a:lnTo>
                    <a:pt x="14550" y="6023"/>
                  </a:lnTo>
                  <a:lnTo>
                    <a:pt x="14695" y="5501"/>
                  </a:lnTo>
                  <a:lnTo>
                    <a:pt x="15291" y="3362"/>
                  </a:lnTo>
                  <a:lnTo>
                    <a:pt x="15366" y="3100"/>
                  </a:lnTo>
                  <a:lnTo>
                    <a:pt x="15837" y="1401"/>
                  </a:lnTo>
                  <a:cubicBezTo>
                    <a:pt x="15841" y="1393"/>
                    <a:pt x="15841" y="1385"/>
                    <a:pt x="15841" y="1377"/>
                  </a:cubicBezTo>
                  <a:lnTo>
                    <a:pt x="16076" y="526"/>
                  </a:lnTo>
                  <a:lnTo>
                    <a:pt x="17509" y="526"/>
                  </a:lnTo>
                  <a:lnTo>
                    <a:pt x="17509" y="0"/>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6" name="Google Shape;706;p43"/>
            <p:cNvSpPr/>
            <p:nvPr/>
          </p:nvSpPr>
          <p:spPr>
            <a:xfrm>
              <a:off x="3095522" y="891640"/>
              <a:ext cx="207455" cy="52437"/>
            </a:xfrm>
            <a:custGeom>
              <a:avLst/>
              <a:gdLst/>
              <a:ahLst/>
              <a:cxnLst/>
              <a:rect l="l" t="t" r="r" b="b"/>
              <a:pathLst>
                <a:path w="2081" h="526" extrusionOk="0">
                  <a:moveTo>
                    <a:pt x="1" y="0"/>
                  </a:moveTo>
                  <a:lnTo>
                    <a:pt x="1" y="526"/>
                  </a:lnTo>
                  <a:lnTo>
                    <a:pt x="1817" y="526"/>
                  </a:lnTo>
                  <a:cubicBezTo>
                    <a:pt x="1962" y="526"/>
                    <a:pt x="2080" y="408"/>
                    <a:pt x="2080" y="263"/>
                  </a:cubicBezTo>
                  <a:cubicBezTo>
                    <a:pt x="2080" y="118"/>
                    <a:pt x="1962" y="0"/>
                    <a:pt x="1817" y="0"/>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7" name="Google Shape;707;p43"/>
            <p:cNvSpPr/>
            <p:nvPr/>
          </p:nvSpPr>
          <p:spPr>
            <a:xfrm>
              <a:off x="976930" y="1231482"/>
              <a:ext cx="522376" cy="455882"/>
            </a:xfrm>
            <a:custGeom>
              <a:avLst/>
              <a:gdLst/>
              <a:ahLst/>
              <a:cxnLst/>
              <a:rect l="l" t="t" r="r" b="b"/>
              <a:pathLst>
                <a:path w="5240" h="4573" extrusionOk="0">
                  <a:moveTo>
                    <a:pt x="2661" y="0"/>
                  </a:moveTo>
                  <a:cubicBezTo>
                    <a:pt x="1606" y="0"/>
                    <a:pt x="810" y="797"/>
                    <a:pt x="359" y="2304"/>
                  </a:cubicBezTo>
                  <a:cubicBezTo>
                    <a:pt x="107" y="3144"/>
                    <a:pt x="33" y="3975"/>
                    <a:pt x="9" y="4352"/>
                  </a:cubicBezTo>
                  <a:cubicBezTo>
                    <a:pt x="1" y="4470"/>
                    <a:pt x="60" y="4568"/>
                    <a:pt x="138" y="4573"/>
                  </a:cubicBezTo>
                  <a:cubicBezTo>
                    <a:pt x="209" y="4573"/>
                    <a:pt x="268" y="4493"/>
                    <a:pt x="272" y="4388"/>
                  </a:cubicBezTo>
                  <a:cubicBezTo>
                    <a:pt x="296" y="4039"/>
                    <a:pt x="366" y="3249"/>
                    <a:pt x="602" y="2469"/>
                  </a:cubicBezTo>
                  <a:cubicBezTo>
                    <a:pt x="1009" y="1096"/>
                    <a:pt x="1704" y="401"/>
                    <a:pt x="2661" y="401"/>
                  </a:cubicBezTo>
                  <a:cubicBezTo>
                    <a:pt x="3615" y="401"/>
                    <a:pt x="4294" y="1092"/>
                    <a:pt x="4678" y="2454"/>
                  </a:cubicBezTo>
                  <a:cubicBezTo>
                    <a:pt x="4898" y="3238"/>
                    <a:pt x="4957" y="4031"/>
                    <a:pt x="4968" y="4384"/>
                  </a:cubicBezTo>
                  <a:cubicBezTo>
                    <a:pt x="4977" y="4490"/>
                    <a:pt x="5031" y="4573"/>
                    <a:pt x="5102" y="4573"/>
                  </a:cubicBezTo>
                  <a:cubicBezTo>
                    <a:pt x="5180" y="4573"/>
                    <a:pt x="5240" y="4474"/>
                    <a:pt x="5236" y="4361"/>
                  </a:cubicBezTo>
                  <a:cubicBezTo>
                    <a:pt x="5220" y="3979"/>
                    <a:pt x="5161" y="3148"/>
                    <a:pt x="4926" y="2308"/>
                  </a:cubicBezTo>
                  <a:cubicBezTo>
                    <a:pt x="4502" y="801"/>
                    <a:pt x="3721" y="0"/>
                    <a:pt x="2661"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8" name="Google Shape;708;p43"/>
            <p:cNvSpPr/>
            <p:nvPr/>
          </p:nvSpPr>
          <p:spPr>
            <a:xfrm>
              <a:off x="596416" y="1535435"/>
              <a:ext cx="1268655" cy="894319"/>
            </a:xfrm>
            <a:custGeom>
              <a:avLst/>
              <a:gdLst/>
              <a:ahLst/>
              <a:cxnLst/>
              <a:rect l="l" t="t" r="r" b="b"/>
              <a:pathLst>
                <a:path w="12726" h="8971" extrusionOk="0">
                  <a:moveTo>
                    <a:pt x="1170" y="1"/>
                  </a:moveTo>
                  <a:lnTo>
                    <a:pt x="0" y="8971"/>
                  </a:lnTo>
                  <a:lnTo>
                    <a:pt x="12726" y="8971"/>
                  </a:lnTo>
                  <a:lnTo>
                    <a:pt x="11552" y="1"/>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09" name="Google Shape;709;p43"/>
            <p:cNvSpPr/>
            <p:nvPr/>
          </p:nvSpPr>
          <p:spPr>
            <a:xfrm>
              <a:off x="529525" y="1535435"/>
              <a:ext cx="1268655" cy="894319"/>
            </a:xfrm>
            <a:custGeom>
              <a:avLst/>
              <a:gdLst/>
              <a:ahLst/>
              <a:cxnLst/>
              <a:rect l="l" t="t" r="r" b="b"/>
              <a:pathLst>
                <a:path w="12726" h="8971" extrusionOk="0">
                  <a:moveTo>
                    <a:pt x="1169" y="1"/>
                  </a:moveTo>
                  <a:lnTo>
                    <a:pt x="1" y="8971"/>
                  </a:lnTo>
                  <a:lnTo>
                    <a:pt x="12725" y="8971"/>
                  </a:lnTo>
                  <a:lnTo>
                    <a:pt x="11552" y="1"/>
                  </a:ln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1" name="Google Shape;711;p43"/>
            <p:cNvSpPr/>
            <p:nvPr/>
          </p:nvSpPr>
          <p:spPr>
            <a:xfrm>
              <a:off x="1367013" y="1573716"/>
              <a:ext cx="81447" cy="85833"/>
            </a:xfrm>
            <a:custGeom>
              <a:avLst/>
              <a:gdLst/>
              <a:ahLst/>
              <a:cxnLst/>
              <a:rect l="l" t="t" r="r" b="b"/>
              <a:pathLst>
                <a:path w="817" h="861" extrusionOk="0">
                  <a:moveTo>
                    <a:pt x="408" y="1"/>
                  </a:moveTo>
                  <a:cubicBezTo>
                    <a:pt x="184" y="1"/>
                    <a:pt x="1" y="193"/>
                    <a:pt x="1" y="433"/>
                  </a:cubicBezTo>
                  <a:cubicBezTo>
                    <a:pt x="1" y="669"/>
                    <a:pt x="184" y="861"/>
                    <a:pt x="408" y="861"/>
                  </a:cubicBezTo>
                  <a:cubicBezTo>
                    <a:pt x="632" y="861"/>
                    <a:pt x="816" y="669"/>
                    <a:pt x="816" y="433"/>
                  </a:cubicBezTo>
                  <a:cubicBezTo>
                    <a:pt x="816" y="193"/>
                    <a:pt x="632" y="1"/>
                    <a:pt x="408"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2" name="Google Shape;712;p43"/>
            <p:cNvSpPr/>
            <p:nvPr/>
          </p:nvSpPr>
          <p:spPr>
            <a:xfrm>
              <a:off x="876842" y="1573716"/>
              <a:ext cx="81447" cy="85833"/>
            </a:xfrm>
            <a:custGeom>
              <a:avLst/>
              <a:gdLst/>
              <a:ahLst/>
              <a:cxnLst/>
              <a:rect l="l" t="t" r="r" b="b"/>
              <a:pathLst>
                <a:path w="817" h="861" extrusionOk="0">
                  <a:moveTo>
                    <a:pt x="409" y="1"/>
                  </a:moveTo>
                  <a:cubicBezTo>
                    <a:pt x="185" y="1"/>
                    <a:pt x="1" y="193"/>
                    <a:pt x="1" y="433"/>
                  </a:cubicBezTo>
                  <a:cubicBezTo>
                    <a:pt x="1" y="669"/>
                    <a:pt x="185" y="861"/>
                    <a:pt x="409" y="861"/>
                  </a:cubicBezTo>
                  <a:cubicBezTo>
                    <a:pt x="633" y="861"/>
                    <a:pt x="816" y="669"/>
                    <a:pt x="816" y="433"/>
                  </a:cubicBezTo>
                  <a:cubicBezTo>
                    <a:pt x="816" y="193"/>
                    <a:pt x="633" y="1"/>
                    <a:pt x="409" y="1"/>
                  </a:cubicBezTo>
                  <a:close/>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13" name="Google Shape;713;p43"/>
            <p:cNvSpPr/>
            <p:nvPr/>
          </p:nvSpPr>
          <p:spPr>
            <a:xfrm>
              <a:off x="902362" y="1221712"/>
              <a:ext cx="516793" cy="406935"/>
            </a:xfrm>
            <a:custGeom>
              <a:avLst/>
              <a:gdLst/>
              <a:ahLst/>
              <a:cxnLst/>
              <a:rect l="l" t="t" r="r" b="b"/>
              <a:pathLst>
                <a:path w="5184" h="4082" extrusionOk="0">
                  <a:moveTo>
                    <a:pt x="2628" y="0"/>
                  </a:moveTo>
                  <a:cubicBezTo>
                    <a:pt x="1569" y="0"/>
                    <a:pt x="772" y="797"/>
                    <a:pt x="325" y="2300"/>
                  </a:cubicBezTo>
                  <a:cubicBezTo>
                    <a:pt x="145" y="2905"/>
                    <a:pt x="55" y="3505"/>
                    <a:pt x="8" y="3936"/>
                  </a:cubicBezTo>
                  <a:cubicBezTo>
                    <a:pt x="0" y="4015"/>
                    <a:pt x="62" y="4082"/>
                    <a:pt x="141" y="4082"/>
                  </a:cubicBezTo>
                  <a:cubicBezTo>
                    <a:pt x="212" y="4082"/>
                    <a:pt x="267" y="4030"/>
                    <a:pt x="274" y="3964"/>
                  </a:cubicBezTo>
                  <a:cubicBezTo>
                    <a:pt x="317" y="3564"/>
                    <a:pt x="404" y="3014"/>
                    <a:pt x="565" y="2465"/>
                  </a:cubicBezTo>
                  <a:cubicBezTo>
                    <a:pt x="977" y="1096"/>
                    <a:pt x="1672" y="397"/>
                    <a:pt x="2628" y="397"/>
                  </a:cubicBezTo>
                  <a:cubicBezTo>
                    <a:pt x="3582" y="397"/>
                    <a:pt x="4261" y="1087"/>
                    <a:pt x="4642" y="2453"/>
                  </a:cubicBezTo>
                  <a:cubicBezTo>
                    <a:pt x="4798" y="3003"/>
                    <a:pt x="4874" y="3556"/>
                    <a:pt x="4908" y="3960"/>
                  </a:cubicBezTo>
                  <a:cubicBezTo>
                    <a:pt x="4916" y="4030"/>
                    <a:pt x="4971" y="4082"/>
                    <a:pt x="5042" y="4082"/>
                  </a:cubicBezTo>
                  <a:cubicBezTo>
                    <a:pt x="5120" y="4082"/>
                    <a:pt x="5183" y="4015"/>
                    <a:pt x="5175" y="3936"/>
                  </a:cubicBezTo>
                  <a:cubicBezTo>
                    <a:pt x="5140" y="3508"/>
                    <a:pt x="5062" y="2912"/>
                    <a:pt x="4889" y="2308"/>
                  </a:cubicBezTo>
                  <a:cubicBezTo>
                    <a:pt x="4469" y="797"/>
                    <a:pt x="3684" y="0"/>
                    <a:pt x="2628" y="0"/>
                  </a:cubicBezTo>
                  <a:close/>
                </a:path>
              </a:pathLst>
            </a:cu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 name="圖片 1">
            <a:extLst>
              <a:ext uri="{FF2B5EF4-FFF2-40B4-BE49-F238E27FC236}">
                <a16:creationId xmlns:a16="http://schemas.microsoft.com/office/drawing/2014/main" id="{761ACBB5-B68E-8DA2-260C-F38988FFC7C1}"/>
              </a:ext>
            </a:extLst>
          </p:cNvPr>
          <p:cNvPicPr>
            <a:picLocks noChangeAspect="1"/>
          </p:cNvPicPr>
          <p:nvPr/>
        </p:nvPicPr>
        <p:blipFill>
          <a:blip r:embed="rId3"/>
          <a:stretch>
            <a:fillRect/>
          </a:stretch>
        </p:blipFill>
        <p:spPr>
          <a:xfrm>
            <a:off x="1235462" y="2989717"/>
            <a:ext cx="393617" cy="393617"/>
          </a:xfrm>
          <a:prstGeom prst="rect">
            <a:avLst/>
          </a:prstGeom>
        </p:spPr>
      </p:pic>
    </p:spTree>
    <p:extLst>
      <p:ext uri="{BB962C8B-B14F-4D97-AF65-F5344CB8AC3E}">
        <p14:creationId xmlns:p14="http://schemas.microsoft.com/office/powerpoint/2010/main" val="19075887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3" name="Google Shape;1616;p32">
            <a:extLst>
              <a:ext uri="{FF2B5EF4-FFF2-40B4-BE49-F238E27FC236}">
                <a16:creationId xmlns:a16="http://schemas.microsoft.com/office/drawing/2014/main" id="{41633F87-69B4-6B78-8FA6-F1961B73EC26}"/>
              </a:ext>
            </a:extLst>
          </p:cNvPr>
          <p:cNvSpPr/>
          <p:nvPr/>
        </p:nvSpPr>
        <p:spPr>
          <a:xfrm>
            <a:off x="7664055" y="0"/>
            <a:ext cx="892500" cy="561300"/>
          </a:xfrm>
          <a:prstGeom prst="rect">
            <a:avLst/>
          </a:prstGeom>
          <a:solidFill>
            <a:srgbClr val="FF8AD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研究方法</a:t>
            </a:r>
            <a:endParaRPr lang="zh-TW" altLang="en-US" b="1" dirty="0">
              <a:latin typeface="Microsoft JhengHei" panose="020B0604030504040204" pitchFamily="34" charset="-120"/>
              <a:ea typeface="Microsoft JhengHei" panose="020B0604030504040204" pitchFamily="34" charset="-120"/>
            </a:endParaRP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2" name="文字方塊 1">
            <a:extLst>
              <a:ext uri="{FF2B5EF4-FFF2-40B4-BE49-F238E27FC236}">
                <a16:creationId xmlns:a16="http://schemas.microsoft.com/office/drawing/2014/main" id="{FD43E585-63C9-67AC-8BA8-51EB7FAF1DFB}"/>
              </a:ext>
            </a:extLst>
          </p:cNvPr>
          <p:cNvSpPr txBox="1"/>
          <p:nvPr/>
        </p:nvSpPr>
        <p:spPr>
          <a:xfrm>
            <a:off x="607925" y="647394"/>
            <a:ext cx="5238307" cy="376642"/>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rPr>
              <a:t>5.1 </a:t>
            </a:r>
            <a:r>
              <a:rPr lang="zh-TW" altLang="en-US" sz="1400" b="1" dirty="0">
                <a:latin typeface="Times New Roman" panose="02020603050405020304" pitchFamily="18" charset="0"/>
                <a:ea typeface="Microsoft JhengHei" panose="020B0604030504040204" pitchFamily="34" charset="-120"/>
                <a:cs typeface="Times New Roman" panose="02020603050405020304" pitchFamily="18" charset="0"/>
              </a:rPr>
              <a:t>結論</a:t>
            </a:r>
          </a:p>
        </p:txBody>
      </p:sp>
      <p:sp>
        <p:nvSpPr>
          <p:cNvPr id="11" name="文字方塊 10">
            <a:extLst>
              <a:ext uri="{FF2B5EF4-FFF2-40B4-BE49-F238E27FC236}">
                <a16:creationId xmlns:a16="http://schemas.microsoft.com/office/drawing/2014/main" id="{40A69BBE-C883-4F4C-90DB-A1D7C432FFC7}"/>
              </a:ext>
            </a:extLst>
          </p:cNvPr>
          <p:cNvSpPr txBox="1"/>
          <p:nvPr/>
        </p:nvSpPr>
        <p:spPr>
          <a:xfrm>
            <a:off x="740229" y="1252350"/>
            <a:ext cx="7580811" cy="2961965"/>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本研究專為下一個購物籃推薦任務提出一個結合傳統資料檢索技術與當代深度學習方法的混合推薦模型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PIFTA4Rec</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，其通過兩個子模型</a:t>
            </a:r>
            <a:r>
              <a:rPr lang="zh-TW" altLang="en-US" sz="14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專注於融合個性化項目頻率資訊與注意力機制</a:t>
            </a:r>
            <a:endParaRPr lang="en-US" altLang="zh-TW" sz="14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285750" indent="-285750" algn="just">
              <a:lnSpc>
                <a:spcPct val="150000"/>
              </a:lnSpc>
              <a:buFont typeface="Arial" panose="020B0604020202020204" pitchFamily="34" charset="0"/>
              <a:buChar char="•"/>
            </a:pPr>
            <a:endParaRPr lang="en-US" altLang="zh-TW"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285750" indent="-285750" algn="just">
              <a:lnSpc>
                <a:spcPct val="150000"/>
              </a:lnSpc>
              <a:buFont typeface="Arial" panose="020B0604020202020204" pitchFamily="34" charset="0"/>
              <a:buChar char="•"/>
            </a:pPr>
            <a:r>
              <a:rPr lang="zh-TW" altLang="en-US" sz="14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消融研究揭示了兩個子模型在不同特性資料集上的反應，在項目數量較少的資料集中，</a:t>
            </a:r>
            <a:r>
              <a:rPr lang="en-US" altLang="zh-TW" sz="14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KIM </a:t>
            </a:r>
            <a:r>
              <a:rPr lang="zh-TW" altLang="en-US"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展現傑出</a:t>
            </a:r>
            <a:r>
              <a:rPr lang="zh-TW" altLang="en-US" sz="14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推薦表現。在項目數量增加時，加入第二個子模型 </a:t>
            </a:r>
            <a:r>
              <a:rPr lang="en-US" altLang="zh-TW" sz="14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DLIM </a:t>
            </a:r>
            <a:r>
              <a:rPr lang="zh-TW" altLang="en-US" sz="14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後的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PIFTA4Rec</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4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則使表現更卓越穩健</a:t>
            </a:r>
            <a:endParaRPr lang="en-US" altLang="zh-TW"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285750" indent="-285750" algn="just">
              <a:lnSpc>
                <a:spcPct val="150000"/>
              </a:lnSpc>
              <a:buFont typeface="Arial" panose="020B0604020202020204" pitchFamily="34" charset="0"/>
              <a:buChar char="•"/>
            </a:pPr>
            <a:endParaRPr lang="en-US" altLang="zh-TW" sz="14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285750" indent="-285750" algn="just">
              <a:lnSpc>
                <a:spcPct val="150000"/>
              </a:lnSpc>
              <a:buFont typeface="Arial" panose="020B0604020202020204" pitchFamily="34" charset="0"/>
              <a:buChar char="•"/>
            </a:pPr>
            <a:r>
              <a:rPr lang="zh-TW" altLang="en-US" sz="14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在兩個真實世界資料集中進行的實驗結果證明了 </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PIFTA4Rec</a:t>
            </a:r>
            <a:r>
              <a:rPr lang="zh-TW" altLang="en-US" dirty="0">
                <a:latin typeface="Times New Roman" panose="02020603050405020304" pitchFamily="18" charset="0"/>
                <a:ea typeface="微軟正黑體" panose="020B0604030504040204" pitchFamily="34" charset="-120"/>
                <a:cs typeface="Times New Roman" panose="02020603050405020304" pitchFamily="18" charset="0"/>
              </a:rPr>
              <a:t> </a:t>
            </a:r>
            <a:r>
              <a:rPr lang="zh-TW" altLang="en-US" sz="14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在下一個購物籃的預測中優於所有的基線方法</a:t>
            </a:r>
            <a:endParaRPr lang="en-US" altLang="zh-TW" sz="14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5" name="文字方塊 14">
            <a:extLst>
              <a:ext uri="{FF2B5EF4-FFF2-40B4-BE49-F238E27FC236}">
                <a16:creationId xmlns:a16="http://schemas.microsoft.com/office/drawing/2014/main" id="{B22F867F-7486-45EC-ACBC-A57E9B9D4E6C}"/>
              </a:ext>
            </a:extLst>
          </p:cNvPr>
          <p:cNvSpPr txBox="1"/>
          <p:nvPr/>
        </p:nvSpPr>
        <p:spPr>
          <a:xfrm>
            <a:off x="8539718" y="4872599"/>
            <a:ext cx="604282" cy="246221"/>
          </a:xfrm>
          <a:prstGeom prst="rect">
            <a:avLst/>
          </a:prstGeom>
          <a:noFill/>
        </p:spPr>
        <p:txBody>
          <a:bodyPr wrap="square" rtlCol="0">
            <a:spAutoFit/>
          </a:bodyPr>
          <a:lstStyle/>
          <a:p>
            <a:pPr algn="ctr"/>
            <a:r>
              <a:rPr lang="en-US" altLang="zh-TW" sz="1000" b="1" dirty="0">
                <a:latin typeface="Times New Roman" panose="02020603050405020304" pitchFamily="18" charset="0"/>
                <a:cs typeface="Times New Roman" panose="02020603050405020304" pitchFamily="18" charset="0"/>
              </a:rPr>
              <a:t>54 / 57</a:t>
            </a:r>
            <a:endParaRPr lang="zh-TW" altLang="en-US" sz="1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226529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pic>
        <p:nvPicPr>
          <p:cNvPr id="2050" name="Picture 2" descr="労働組合のイラスト（笑顔） | かわいいフリー素材集 いらすとや">
            <a:extLst>
              <a:ext uri="{FF2B5EF4-FFF2-40B4-BE49-F238E27FC236}">
                <a16:creationId xmlns:a16="http://schemas.microsoft.com/office/drawing/2014/main" id="{70355D1F-FA56-4A91-8E86-B1592E9D4E39}"/>
              </a:ext>
            </a:extLst>
          </p:cNvPr>
          <p:cNvPicPr>
            <a:picLocks noChangeAspect="1" noChangeArrowheads="1"/>
          </p:cNvPicPr>
          <p:nvPr/>
        </p:nvPicPr>
        <p:blipFill>
          <a:blip r:embed="rId3">
            <a:alphaModFix amt="13000"/>
            <a:extLst>
              <a:ext uri="{28A0092B-C50C-407E-A947-70E740481C1C}">
                <a14:useLocalDpi xmlns:a14="http://schemas.microsoft.com/office/drawing/2010/main" val="0"/>
              </a:ext>
            </a:extLst>
          </a:blip>
          <a:srcRect/>
          <a:stretch>
            <a:fillRect/>
          </a:stretch>
        </p:blipFill>
        <p:spPr bwMode="auto">
          <a:xfrm>
            <a:off x="4878449" y="2706216"/>
            <a:ext cx="3600740" cy="1888512"/>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616;p32">
            <a:extLst>
              <a:ext uri="{FF2B5EF4-FFF2-40B4-BE49-F238E27FC236}">
                <a16:creationId xmlns:a16="http://schemas.microsoft.com/office/drawing/2014/main" id="{41633F87-69B4-6B78-8FA6-F1961B73EC26}"/>
              </a:ext>
            </a:extLst>
          </p:cNvPr>
          <p:cNvSpPr/>
          <p:nvPr/>
        </p:nvSpPr>
        <p:spPr>
          <a:xfrm>
            <a:off x="7664055" y="0"/>
            <a:ext cx="892500" cy="561300"/>
          </a:xfrm>
          <a:prstGeom prst="rect">
            <a:avLst/>
          </a:prstGeom>
          <a:solidFill>
            <a:srgbClr val="FF8AD8">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35;p30">
            <a:hlinkClick r:id="rId4"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研究方法</a:t>
            </a:r>
            <a:endParaRPr lang="zh-TW" altLang="en-US" b="1" dirty="0">
              <a:latin typeface="Microsoft JhengHei" panose="020B0604030504040204" pitchFamily="34" charset="-120"/>
              <a:ea typeface="Microsoft JhengHei" panose="020B0604030504040204" pitchFamily="34" charset="-120"/>
            </a:endParaRPr>
          </a:p>
        </p:txBody>
      </p:sp>
      <p:sp>
        <p:nvSpPr>
          <p:cNvPr id="6" name="Google Shape;236;p30">
            <a:hlinkClick r:id="rId5"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6"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6"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2" name="文字方塊 1">
            <a:extLst>
              <a:ext uri="{FF2B5EF4-FFF2-40B4-BE49-F238E27FC236}">
                <a16:creationId xmlns:a16="http://schemas.microsoft.com/office/drawing/2014/main" id="{FD43E585-63C9-67AC-8BA8-51EB7FAF1DFB}"/>
              </a:ext>
            </a:extLst>
          </p:cNvPr>
          <p:cNvSpPr txBox="1"/>
          <p:nvPr/>
        </p:nvSpPr>
        <p:spPr>
          <a:xfrm>
            <a:off x="607925" y="647368"/>
            <a:ext cx="5238307" cy="376642"/>
          </a:xfrm>
          <a:prstGeom prst="rect">
            <a:avLst/>
          </a:prstGeom>
          <a:noFill/>
        </p:spPr>
        <p:txBody>
          <a:bodyPr wrap="square">
            <a:spAutoFit/>
          </a:bodyPr>
          <a:lstStyle/>
          <a:p>
            <a:pPr>
              <a:lnSpc>
                <a:spcPct val="150000"/>
              </a:lnSpc>
            </a:pPr>
            <a:r>
              <a:rPr lang="en-US" altLang="zh-TW" sz="1400" b="1" dirty="0">
                <a:latin typeface="Times New Roman" panose="02020603050405020304" pitchFamily="18" charset="0"/>
                <a:ea typeface="Microsoft JhengHei" panose="020B0604030504040204" pitchFamily="34" charset="-120"/>
                <a:cs typeface="Times New Roman" panose="02020603050405020304" pitchFamily="18" charset="0"/>
              </a:rPr>
              <a:t>5.2 </a:t>
            </a:r>
            <a:r>
              <a:rPr lang="zh-TW" altLang="en-US" sz="1400" b="1" dirty="0">
                <a:latin typeface="Times New Roman" panose="02020603050405020304" pitchFamily="18" charset="0"/>
                <a:ea typeface="Microsoft JhengHei" panose="020B0604030504040204" pitchFamily="34" charset="-120"/>
                <a:cs typeface="Times New Roman" panose="02020603050405020304" pitchFamily="18" charset="0"/>
              </a:rPr>
              <a:t>未來展望</a:t>
            </a:r>
          </a:p>
        </p:txBody>
      </p:sp>
      <p:sp>
        <p:nvSpPr>
          <p:cNvPr id="15" name="文字方塊 14">
            <a:extLst>
              <a:ext uri="{FF2B5EF4-FFF2-40B4-BE49-F238E27FC236}">
                <a16:creationId xmlns:a16="http://schemas.microsoft.com/office/drawing/2014/main" id="{CA9E3BA9-3FF7-417B-B8BE-A2EF000EA3F1}"/>
              </a:ext>
            </a:extLst>
          </p:cNvPr>
          <p:cNvSpPr txBox="1"/>
          <p:nvPr/>
        </p:nvSpPr>
        <p:spPr>
          <a:xfrm>
            <a:off x="740229" y="1152591"/>
            <a:ext cx="7663542" cy="3115084"/>
          </a:xfrm>
          <a:prstGeom prst="rect">
            <a:avLst/>
          </a:prstGeom>
          <a:noFill/>
        </p:spPr>
        <p:txBody>
          <a:bodyPr wrap="square" rtlCol="0">
            <a:spAutoFit/>
          </a:bodyPr>
          <a:lstStyle/>
          <a:p>
            <a:pPr>
              <a:lnSpc>
                <a:spcPct val="150000"/>
              </a:lnSpc>
            </a:pPr>
            <a:r>
              <a:rPr lang="zh-TW" altLang="en-US" sz="1800" b="1" dirty="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rPr>
              <a:t>引入更多的特徵和數據來源來豐富向量表示</a:t>
            </a:r>
            <a:endParaRPr lang="en-US" altLang="zh-TW" sz="1800" b="1" dirty="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endParaRPr>
          </a:p>
          <a:p>
            <a:pPr marL="285750" indent="-285750">
              <a:lnSpc>
                <a:spcPct val="150000"/>
              </a:lnSpc>
              <a:buFont typeface="Arial" panose="020B0604020202020204" pitchFamily="34" charset="0"/>
              <a:buChar char="•"/>
            </a:pPr>
            <a:r>
              <a:rPr lang="zh-TW" altLang="en-US" sz="14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考慮用戶的瀏覽歷史、點擊行為、評分數據，加入節日、地點、天氣等上下文資訊</a:t>
            </a:r>
            <a:endParaRPr lang="en-US" altLang="zh-TW" sz="14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marL="285750" indent="-285750">
              <a:buFont typeface="Arial" panose="020B0604020202020204" pitchFamily="34" charset="0"/>
              <a:buChar char="•"/>
            </a:pPr>
            <a:endParaRPr lang="en-US" altLang="zh-TW"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1800" b="1" dirty="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rPr>
              <a:t>增強捕捉時間特徵資訊之能力</a:t>
            </a:r>
            <a:endParaRPr lang="en-US" altLang="zh-TW" sz="1800" b="1" dirty="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endParaRPr>
          </a:p>
          <a:p>
            <a:pPr marL="285750" indent="-285750">
              <a:lnSpc>
                <a:spcPct val="150000"/>
              </a:lnSpc>
              <a:buFont typeface="Arial" panose="020B0604020202020204" pitchFamily="34" charset="0"/>
              <a:buChar char="•"/>
            </a:pPr>
            <a:r>
              <a:rPr lang="zh-TW" altLang="en-US" sz="14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引入更多層次的時間衰減</a:t>
            </a:r>
            <a:r>
              <a:rPr lang="zh-TW" altLang="en-US" sz="1800" b="0" i="0" u="none" strike="noStrike" baseline="0" dirty="0">
                <a:solidFill>
                  <a:srgbClr val="000000"/>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sz="14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結合時間嵌入和多頭時間注意力機制</a:t>
            </a:r>
            <a:endParaRPr lang="zh-TW" altLang="en-US" sz="1800" b="0" i="0" u="none" strike="noStrike" baseline="0" dirty="0">
              <a:solidFill>
                <a:srgbClr val="000000"/>
              </a:solidFill>
              <a:latin typeface="Times New Roman" panose="02020603050405020304" pitchFamily="18" charset="0"/>
              <a:ea typeface="微軟正黑體" panose="020B0604030504040204" pitchFamily="34" charset="-120"/>
              <a:cs typeface="Times New Roman" panose="02020603050405020304" pitchFamily="18" charset="0"/>
            </a:endParaRPr>
          </a:p>
          <a:p>
            <a:pPr marL="285750" indent="-285750">
              <a:lnSpc>
                <a:spcPct val="150000"/>
              </a:lnSpc>
              <a:buFont typeface="Arial" panose="020B0604020202020204" pitchFamily="34" charset="0"/>
              <a:buChar char="•"/>
            </a:pPr>
            <a:r>
              <a:rPr lang="zh-TW" altLang="en-US"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結合在處理時間序列數據非常有效的模型，如</a:t>
            </a:r>
            <a:r>
              <a:rPr lang="en-US" altLang="zh-TW"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a:t>
            </a:r>
            <a:r>
              <a:rPr lang="zh-TW" altLang="en-US"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a:t>
            </a:r>
            <a:r>
              <a:rPr lang="en-US" altLang="zh-TW"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LSTM</a:t>
            </a:r>
            <a:r>
              <a:rPr lang="zh-TW" altLang="en-US" b="0" i="0" u="none" strike="noStrike" baseline="0" dirty="0">
                <a:solidFill>
                  <a:srgbClr val="000000"/>
                </a:solidFill>
                <a:latin typeface="Times New Roman" panose="02020603050405020304" pitchFamily="18" charset="0"/>
                <a:ea typeface="微軟正黑體" panose="020B0604030504040204" pitchFamily="34" charset="-120"/>
                <a:cs typeface="Times New Roman" panose="02020603050405020304" pitchFamily="18" charset="0"/>
              </a:rPr>
              <a:t>、</a:t>
            </a:r>
            <a:r>
              <a:rPr lang="en-US" altLang="zh-TW" dirty="0">
                <a:latin typeface="Times New Roman" panose="02020603050405020304" pitchFamily="18" charset="0"/>
                <a:ea typeface="微軟正黑體" panose="020B0604030504040204" pitchFamily="34" charset="-120"/>
                <a:cs typeface="Times New Roman" panose="02020603050405020304" pitchFamily="18" charset="0"/>
              </a:rPr>
              <a:t>GRU</a:t>
            </a:r>
            <a:r>
              <a:rPr lang="zh-TW" altLang="en-US" b="0" i="0" u="none" strike="noStrike" baseline="0" dirty="0">
                <a:solidFill>
                  <a:srgbClr val="000000"/>
                </a:solidFill>
                <a:latin typeface="Times New Roman" panose="02020603050405020304" pitchFamily="18" charset="0"/>
                <a:ea typeface="微軟正黑體" panose="020B0604030504040204" pitchFamily="34" charset="-120"/>
                <a:cs typeface="Times New Roman" panose="02020603050405020304" pitchFamily="18" charset="0"/>
              </a:rPr>
              <a:t>、</a:t>
            </a:r>
            <a:r>
              <a:rPr lang="en-US" altLang="zh-TW"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TCN</a:t>
            </a:r>
          </a:p>
          <a:p>
            <a:pPr marL="285750" indent="-285750">
              <a:buFont typeface="Arial" panose="020B0604020202020204" pitchFamily="34" charset="0"/>
              <a:buChar char="•"/>
            </a:pPr>
            <a:endParaRPr lang="en-US" altLang="zh-TW"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a:lnSpc>
                <a:spcPct val="150000"/>
              </a:lnSpc>
            </a:pPr>
            <a:r>
              <a:rPr lang="zh-TW" altLang="en-US" sz="1800" b="1" dirty="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rPr>
              <a:t>擴展資料集</a:t>
            </a:r>
            <a:endParaRPr lang="en-US" altLang="zh-TW" sz="1800" b="1" dirty="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endParaRPr>
          </a:p>
          <a:p>
            <a:pPr marL="285750" indent="-285750">
              <a:lnSpc>
                <a:spcPct val="150000"/>
              </a:lnSpc>
              <a:buFont typeface="Arial" panose="020B0604020202020204" pitchFamily="34" charset="0"/>
              <a:buChar char="•"/>
            </a:pPr>
            <a:r>
              <a:rPr lang="zh-TW" altLang="en-US"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以</a:t>
            </a:r>
            <a:r>
              <a:rPr lang="zh-TW" altLang="en-US" sz="1400"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更多樣化的資料集來進行訓練並對模型進行優化，來增強不同應用場景下的表現和可靠性</a:t>
            </a:r>
            <a:endParaRPr lang="en-US" altLang="zh-TW"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p:txBody>
      </p:sp>
      <p:sp>
        <p:nvSpPr>
          <p:cNvPr id="16" name="文字方塊 15">
            <a:extLst>
              <a:ext uri="{FF2B5EF4-FFF2-40B4-BE49-F238E27FC236}">
                <a16:creationId xmlns:a16="http://schemas.microsoft.com/office/drawing/2014/main" id="{AAF63D4F-1E35-47D0-B889-1A1C65841FB6}"/>
              </a:ext>
            </a:extLst>
          </p:cNvPr>
          <p:cNvSpPr txBox="1"/>
          <p:nvPr/>
        </p:nvSpPr>
        <p:spPr>
          <a:xfrm>
            <a:off x="8539718" y="4872599"/>
            <a:ext cx="604282" cy="246221"/>
          </a:xfrm>
          <a:prstGeom prst="rect">
            <a:avLst/>
          </a:prstGeom>
          <a:noFill/>
        </p:spPr>
        <p:txBody>
          <a:bodyPr wrap="square" rtlCol="0">
            <a:spAutoFit/>
          </a:bodyPr>
          <a:lstStyle/>
          <a:p>
            <a:pPr algn="ctr"/>
            <a:r>
              <a:rPr lang="en-US" altLang="zh-TW" sz="1000" b="1" dirty="0">
                <a:latin typeface="Times New Roman" panose="02020603050405020304" pitchFamily="18" charset="0"/>
                <a:cs typeface="Times New Roman" panose="02020603050405020304" pitchFamily="18" charset="0"/>
              </a:rPr>
              <a:t>55 / 57</a:t>
            </a:r>
            <a:endParaRPr lang="zh-TW" altLang="en-US" sz="1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81402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8" name="Google Shape;688;p43"/>
          <p:cNvSpPr txBox="1">
            <a:spLocks noGrp="1"/>
          </p:cNvSpPr>
          <p:nvPr>
            <p:ph type="title"/>
          </p:nvPr>
        </p:nvSpPr>
        <p:spPr>
          <a:xfrm>
            <a:off x="4461642" y="2043489"/>
            <a:ext cx="4000800" cy="1056521"/>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TW" sz="7200" dirty="0">
                <a:latin typeface="Times New Roman" panose="02020603050405020304" pitchFamily="18" charset="0"/>
                <a:ea typeface="Microsoft JhengHei" panose="020B0604030504040204" pitchFamily="34" charset="-120"/>
                <a:cs typeface="Times New Roman" panose="02020603050405020304" pitchFamily="18" charset="0"/>
              </a:rPr>
              <a:t>Q&amp;A</a:t>
            </a:r>
            <a:endParaRPr sz="7200" dirty="0">
              <a:latin typeface="Times New Roman" panose="02020603050405020304" pitchFamily="18" charset="0"/>
              <a:ea typeface="Microsoft JhengHei" panose="020B0604030504040204" pitchFamily="34" charset="-120"/>
              <a:cs typeface="Times New Roman" panose="02020603050405020304" pitchFamily="18" charset="0"/>
            </a:endParaRPr>
          </a:p>
        </p:txBody>
      </p:sp>
      <p:pic>
        <p:nvPicPr>
          <p:cNvPr id="1026" name="Picture 2" descr="アンケートに答える人のイラスト（男性） | かわいいフリー素材集 ...">
            <a:extLst>
              <a:ext uri="{FF2B5EF4-FFF2-40B4-BE49-F238E27FC236}">
                <a16:creationId xmlns:a16="http://schemas.microsoft.com/office/drawing/2014/main" id="{0DB8A28F-0F5A-443D-AAC2-6F634047B2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3676" y="886500"/>
            <a:ext cx="1917966" cy="29038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アンケートに答える人のイラスト（女性） | かわいいフリー素材集 ...">
            <a:extLst>
              <a:ext uri="{FF2B5EF4-FFF2-40B4-BE49-F238E27FC236}">
                <a16:creationId xmlns:a16="http://schemas.microsoft.com/office/drawing/2014/main" id="{89CFF959-68F0-46AD-832D-B33F60937A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9955" y="886501"/>
            <a:ext cx="1917966" cy="2903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35793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880"/>
        <p:cNvGrpSpPr/>
        <p:nvPr/>
      </p:nvGrpSpPr>
      <p:grpSpPr>
        <a:xfrm>
          <a:off x="0" y="0"/>
          <a:ext cx="0" cy="0"/>
          <a:chOff x="0" y="0"/>
          <a:chExt cx="0" cy="0"/>
        </a:xfrm>
      </p:grpSpPr>
      <p:sp>
        <p:nvSpPr>
          <p:cNvPr id="4881" name="Google Shape;4881;p46"/>
          <p:cNvSpPr txBox="1">
            <a:spLocks noGrp="1"/>
          </p:cNvSpPr>
          <p:nvPr>
            <p:ph type="title"/>
          </p:nvPr>
        </p:nvSpPr>
        <p:spPr>
          <a:xfrm>
            <a:off x="773723" y="496039"/>
            <a:ext cx="4296600"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THANKS!</a:t>
            </a:r>
            <a:endParaRPr dirty="0">
              <a:latin typeface="Times New Roman" panose="02020603050405020304" pitchFamily="18" charset="0"/>
              <a:cs typeface="Times New Roman" panose="02020603050405020304" pitchFamily="18" charset="0"/>
            </a:endParaRPr>
          </a:p>
        </p:txBody>
      </p:sp>
      <p:sp>
        <p:nvSpPr>
          <p:cNvPr id="4898" name="Google Shape;4898;p46"/>
          <p:cNvSpPr/>
          <p:nvPr/>
        </p:nvSpPr>
        <p:spPr>
          <a:xfrm>
            <a:off x="0" y="1734325"/>
            <a:ext cx="5431200" cy="67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46">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46"/>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16" name="Google Shape;1616;p32"/>
          <p:cNvSpPr/>
          <p:nvPr/>
        </p:nvSpPr>
        <p:spPr>
          <a:xfrm>
            <a:off x="3082878" y="0"/>
            <a:ext cx="892500" cy="561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235;p30">
            <a:hlinkClick r:id="rId3" action="ppaction://hlinksldjump"/>
            <a:extLst>
              <a:ext uri="{FF2B5EF4-FFF2-40B4-BE49-F238E27FC236}">
                <a16:creationId xmlns:a16="http://schemas.microsoft.com/office/drawing/2014/main" id="{ABDBF805-B610-96C9-E01C-D2F005912259}"/>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研究方法</a:t>
            </a:r>
            <a:endParaRPr lang="zh-TW" altLang="en-US" b="1" dirty="0">
              <a:latin typeface="Microsoft JhengHei" panose="020B0604030504040204" pitchFamily="34" charset="-120"/>
              <a:ea typeface="Microsoft JhengHei" panose="020B0604030504040204" pitchFamily="34" charset="-120"/>
            </a:endParaRPr>
          </a:p>
        </p:txBody>
      </p:sp>
      <p:sp>
        <p:nvSpPr>
          <p:cNvPr id="6" name="Google Shape;236;p30">
            <a:hlinkClick r:id="rId4" action="ppaction://hlinksldjump"/>
            <a:extLst>
              <a:ext uri="{FF2B5EF4-FFF2-40B4-BE49-F238E27FC236}">
                <a16:creationId xmlns:a16="http://schemas.microsoft.com/office/drawing/2014/main" id="{F408263F-DB5A-0D45-F1B1-D3A55147B33B}"/>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7" name="Google Shape;237;p30">
            <a:hlinkClick r:id="rId5" action="ppaction://hlinksldjump"/>
            <a:extLst>
              <a:ext uri="{FF2B5EF4-FFF2-40B4-BE49-F238E27FC236}">
                <a16:creationId xmlns:a16="http://schemas.microsoft.com/office/drawing/2014/main" id="{55755DD4-09DF-E04D-2336-DB9C5CCFC71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8" name="Google Shape;239;p30">
            <a:hlinkClick r:id="" action="ppaction://noaction"/>
            <a:extLst>
              <a:ext uri="{FF2B5EF4-FFF2-40B4-BE49-F238E27FC236}">
                <a16:creationId xmlns:a16="http://schemas.microsoft.com/office/drawing/2014/main" id="{094FA355-0845-3EE2-B1A1-FC0536C57111}"/>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9" name="Google Shape;240;p30">
            <a:hlinkClick r:id="" action="ppaction://noaction"/>
            <a:extLst>
              <a:ext uri="{FF2B5EF4-FFF2-40B4-BE49-F238E27FC236}">
                <a16:creationId xmlns:a16="http://schemas.microsoft.com/office/drawing/2014/main" id="{8C26019A-78CC-F929-699A-90DAB100DD6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10" name="Google Shape;237;p30">
            <a:hlinkClick r:id="rId5" action="ppaction://hlinksldjump"/>
            <a:extLst>
              <a:ext uri="{FF2B5EF4-FFF2-40B4-BE49-F238E27FC236}">
                <a16:creationId xmlns:a16="http://schemas.microsoft.com/office/drawing/2014/main" id="{E2682C37-C0D3-D2EE-FF49-8ACDF0E58534}"/>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grpSp>
        <p:nvGrpSpPr>
          <p:cNvPr id="13" name="群組 12">
            <a:extLst>
              <a:ext uri="{FF2B5EF4-FFF2-40B4-BE49-F238E27FC236}">
                <a16:creationId xmlns:a16="http://schemas.microsoft.com/office/drawing/2014/main" id="{7D78A0AE-70D6-4ABE-9BE7-9C183AF8F8C5}"/>
              </a:ext>
            </a:extLst>
          </p:cNvPr>
          <p:cNvGrpSpPr/>
          <p:nvPr/>
        </p:nvGrpSpPr>
        <p:grpSpPr>
          <a:xfrm>
            <a:off x="863940" y="1666576"/>
            <a:ext cx="7377435" cy="2157654"/>
            <a:chOff x="1593785" y="2661167"/>
            <a:chExt cx="6070270" cy="1852187"/>
          </a:xfrm>
        </p:grpSpPr>
        <p:grpSp>
          <p:nvGrpSpPr>
            <p:cNvPr id="14" name="群組 13">
              <a:extLst>
                <a:ext uri="{FF2B5EF4-FFF2-40B4-BE49-F238E27FC236}">
                  <a16:creationId xmlns:a16="http://schemas.microsoft.com/office/drawing/2014/main" id="{FC5D42BC-3728-46BC-8E19-674908BA44B0}"/>
                </a:ext>
              </a:extLst>
            </p:cNvPr>
            <p:cNvGrpSpPr/>
            <p:nvPr/>
          </p:nvGrpSpPr>
          <p:grpSpPr>
            <a:xfrm>
              <a:off x="1593785" y="2661167"/>
              <a:ext cx="6070270" cy="1852187"/>
              <a:chOff x="1593785" y="2661167"/>
              <a:chExt cx="6070270" cy="1852187"/>
            </a:xfrm>
          </p:grpSpPr>
          <p:grpSp>
            <p:nvGrpSpPr>
              <p:cNvPr id="16" name="群組 15">
                <a:extLst>
                  <a:ext uri="{FF2B5EF4-FFF2-40B4-BE49-F238E27FC236}">
                    <a16:creationId xmlns:a16="http://schemas.microsoft.com/office/drawing/2014/main" id="{A12981BD-D62B-49A5-821C-307A2409DC7C}"/>
                  </a:ext>
                </a:extLst>
              </p:cNvPr>
              <p:cNvGrpSpPr/>
              <p:nvPr/>
            </p:nvGrpSpPr>
            <p:grpSpPr>
              <a:xfrm>
                <a:off x="1593785" y="2661167"/>
                <a:ext cx="6070270" cy="1479721"/>
                <a:chOff x="1072995" y="2848191"/>
                <a:chExt cx="6398659" cy="1534752"/>
              </a:xfrm>
            </p:grpSpPr>
            <p:grpSp>
              <p:nvGrpSpPr>
                <p:cNvPr id="21" name="群組 20">
                  <a:extLst>
                    <a:ext uri="{FF2B5EF4-FFF2-40B4-BE49-F238E27FC236}">
                      <a16:creationId xmlns:a16="http://schemas.microsoft.com/office/drawing/2014/main" id="{9502A2C7-0241-4373-B74B-12EB84655986}"/>
                    </a:ext>
                  </a:extLst>
                </p:cNvPr>
                <p:cNvGrpSpPr/>
                <p:nvPr/>
              </p:nvGrpSpPr>
              <p:grpSpPr>
                <a:xfrm>
                  <a:off x="1739592" y="2851211"/>
                  <a:ext cx="3691053" cy="1160963"/>
                  <a:chOff x="1628079" y="2831174"/>
                  <a:chExt cx="4364399" cy="1301051"/>
                </a:xfrm>
              </p:grpSpPr>
              <p:sp>
                <p:nvSpPr>
                  <p:cNvPr id="37" name="矩形 36">
                    <a:extLst>
                      <a:ext uri="{FF2B5EF4-FFF2-40B4-BE49-F238E27FC236}">
                        <a16:creationId xmlns:a16="http://schemas.microsoft.com/office/drawing/2014/main" id="{1E4D89A5-2799-439F-B45C-6223E30AC27C}"/>
                      </a:ext>
                    </a:extLst>
                  </p:cNvPr>
                  <p:cNvSpPr/>
                  <p:nvPr/>
                </p:nvSpPr>
                <p:spPr>
                  <a:xfrm>
                    <a:off x="1628079" y="2831176"/>
                    <a:ext cx="1454800" cy="1301049"/>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8" name="矩形 37">
                    <a:extLst>
                      <a:ext uri="{FF2B5EF4-FFF2-40B4-BE49-F238E27FC236}">
                        <a16:creationId xmlns:a16="http://schemas.microsoft.com/office/drawing/2014/main" id="{4E275EAB-B9AE-4F22-B453-AABB7238E3FF}"/>
                      </a:ext>
                    </a:extLst>
                  </p:cNvPr>
                  <p:cNvSpPr/>
                  <p:nvPr/>
                </p:nvSpPr>
                <p:spPr>
                  <a:xfrm>
                    <a:off x="3082878" y="2831175"/>
                    <a:ext cx="1454800" cy="1301049"/>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39" name="矩形 38">
                    <a:extLst>
                      <a:ext uri="{FF2B5EF4-FFF2-40B4-BE49-F238E27FC236}">
                        <a16:creationId xmlns:a16="http://schemas.microsoft.com/office/drawing/2014/main" id="{20539CEA-363F-4D53-BF1F-26E507AD1B60}"/>
                      </a:ext>
                    </a:extLst>
                  </p:cNvPr>
                  <p:cNvSpPr/>
                  <p:nvPr/>
                </p:nvSpPr>
                <p:spPr>
                  <a:xfrm>
                    <a:off x="4537678" y="2831174"/>
                    <a:ext cx="1454800" cy="1301049"/>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grpSp>
            <p:pic>
              <p:nvPicPr>
                <p:cNvPr id="22" name="圖片 21">
                  <a:extLst>
                    <a:ext uri="{FF2B5EF4-FFF2-40B4-BE49-F238E27FC236}">
                      <a16:creationId xmlns:a16="http://schemas.microsoft.com/office/drawing/2014/main" id="{E62CAF6D-A5BA-4A09-99F3-1C5BAD879C69}"/>
                    </a:ext>
                  </a:extLst>
                </p:cNvPr>
                <p:cNvPicPr>
                  <a:picLocks noChangeAspect="1"/>
                </p:cNvPicPr>
                <p:nvPr/>
              </p:nvPicPr>
              <p:blipFill>
                <a:blip r:embed="rId6"/>
                <a:stretch>
                  <a:fillRect/>
                </a:stretch>
              </p:blipFill>
              <p:spPr>
                <a:xfrm>
                  <a:off x="1072995" y="3165301"/>
                  <a:ext cx="532780" cy="532780"/>
                </a:xfrm>
                <a:prstGeom prst="rect">
                  <a:avLst/>
                </a:prstGeom>
              </p:spPr>
            </p:pic>
            <p:pic>
              <p:nvPicPr>
                <p:cNvPr id="23" name="圖片 22">
                  <a:extLst>
                    <a:ext uri="{FF2B5EF4-FFF2-40B4-BE49-F238E27FC236}">
                      <a16:creationId xmlns:a16="http://schemas.microsoft.com/office/drawing/2014/main" id="{E976CDDC-6533-418D-AE2E-8F7CB01FE4F7}"/>
                    </a:ext>
                  </a:extLst>
                </p:cNvPr>
                <p:cNvPicPr>
                  <a:picLocks noChangeAspect="1"/>
                </p:cNvPicPr>
                <p:nvPr/>
              </p:nvPicPr>
              <p:blipFill>
                <a:blip r:embed="rId7"/>
                <a:stretch>
                  <a:fillRect/>
                </a:stretch>
              </p:blipFill>
              <p:spPr>
                <a:xfrm>
                  <a:off x="5150246" y="4085575"/>
                  <a:ext cx="297368" cy="297368"/>
                </a:xfrm>
                <a:prstGeom prst="rect">
                  <a:avLst/>
                </a:prstGeom>
              </p:spPr>
            </p:pic>
            <p:cxnSp>
              <p:nvCxnSpPr>
                <p:cNvPr id="24" name="直線箭頭接點 16">
                  <a:extLst>
                    <a:ext uri="{FF2B5EF4-FFF2-40B4-BE49-F238E27FC236}">
                      <a16:creationId xmlns:a16="http://schemas.microsoft.com/office/drawing/2014/main" id="{AA09828C-82DA-4A10-B588-9D0C392F6D5A}"/>
                    </a:ext>
                  </a:extLst>
                </p:cNvPr>
                <p:cNvCxnSpPr>
                  <a:cxnSpLocks/>
                </p:cNvCxnSpPr>
                <p:nvPr/>
              </p:nvCxnSpPr>
              <p:spPr>
                <a:xfrm>
                  <a:off x="2050786" y="4245818"/>
                  <a:ext cx="3111214"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向右箭號 17">
                  <a:extLst>
                    <a:ext uri="{FF2B5EF4-FFF2-40B4-BE49-F238E27FC236}">
                      <a16:creationId xmlns:a16="http://schemas.microsoft.com/office/drawing/2014/main" id="{8CA50572-85A1-4D69-B17B-E1AFF0FFAE77}"/>
                    </a:ext>
                  </a:extLst>
                </p:cNvPr>
                <p:cNvSpPr/>
                <p:nvPr/>
              </p:nvSpPr>
              <p:spPr>
                <a:xfrm>
                  <a:off x="5600905" y="3326977"/>
                  <a:ext cx="490654" cy="258123"/>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26" name="矩形 25">
                  <a:extLst>
                    <a:ext uri="{FF2B5EF4-FFF2-40B4-BE49-F238E27FC236}">
                      <a16:creationId xmlns:a16="http://schemas.microsoft.com/office/drawing/2014/main" id="{182716E4-8102-4150-A3AC-6080CE7644B2}"/>
                    </a:ext>
                  </a:extLst>
                </p:cNvPr>
                <p:cNvSpPr/>
                <p:nvPr/>
              </p:nvSpPr>
              <p:spPr>
                <a:xfrm>
                  <a:off x="6241303" y="2848191"/>
                  <a:ext cx="1230351" cy="1160961"/>
                </a:xfrm>
                <a:prstGeom prst="rect">
                  <a:avLst/>
                </a:prstGeom>
                <a:noFill/>
                <a:ln w="28575">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sp>
              <p:nvSpPr>
                <p:cNvPr id="27" name="文字方塊 26">
                  <a:extLst>
                    <a:ext uri="{FF2B5EF4-FFF2-40B4-BE49-F238E27FC236}">
                      <a16:creationId xmlns:a16="http://schemas.microsoft.com/office/drawing/2014/main" id="{8867E69F-838E-4F5F-8E2C-135E2A028A7F}"/>
                    </a:ext>
                  </a:extLst>
                </p:cNvPr>
                <p:cNvSpPr txBox="1"/>
                <p:nvPr/>
              </p:nvSpPr>
              <p:spPr>
                <a:xfrm>
                  <a:off x="3322064" y="3000325"/>
                  <a:ext cx="526106" cy="584775"/>
                </a:xfrm>
                <a:prstGeom prst="rect">
                  <a:avLst/>
                </a:prstGeom>
                <a:noFill/>
              </p:spPr>
              <p:txBody>
                <a:bodyPr wrap="none" rtlCol="0">
                  <a:spAutoFit/>
                </a:bodyPr>
                <a:lstStyle/>
                <a:p>
                  <a:pPr algn="ctr"/>
                  <a:r>
                    <a:rPr kumimoji="1" lang="en-US" altLang="zh-TW" sz="3200" b="1" dirty="0"/>
                    <a:t>...</a:t>
                  </a:r>
                  <a:endParaRPr kumimoji="1" lang="zh-TW" altLang="en-US" sz="3200" b="1" dirty="0"/>
                </a:p>
              </p:txBody>
            </p:sp>
            <p:pic>
              <p:nvPicPr>
                <p:cNvPr id="28" name="圖片 27">
                  <a:extLst>
                    <a:ext uri="{FF2B5EF4-FFF2-40B4-BE49-F238E27FC236}">
                      <a16:creationId xmlns:a16="http://schemas.microsoft.com/office/drawing/2014/main" id="{F3C42911-9F55-4F5C-BBA2-DC4BE6D66B09}"/>
                    </a:ext>
                  </a:extLst>
                </p:cNvPr>
                <p:cNvPicPr>
                  <a:picLocks noChangeAspect="1"/>
                </p:cNvPicPr>
                <p:nvPr/>
              </p:nvPicPr>
              <p:blipFill>
                <a:blip r:embed="rId8"/>
                <a:stretch>
                  <a:fillRect/>
                </a:stretch>
              </p:blipFill>
              <p:spPr>
                <a:xfrm>
                  <a:off x="2578967" y="3602115"/>
                  <a:ext cx="312451" cy="312451"/>
                </a:xfrm>
                <a:prstGeom prst="rect">
                  <a:avLst/>
                </a:prstGeom>
              </p:spPr>
            </p:pic>
            <p:pic>
              <p:nvPicPr>
                <p:cNvPr id="29" name="圖片 28">
                  <a:extLst>
                    <a:ext uri="{FF2B5EF4-FFF2-40B4-BE49-F238E27FC236}">
                      <a16:creationId xmlns:a16="http://schemas.microsoft.com/office/drawing/2014/main" id="{FF84C308-A6E3-450A-AE82-4DE3C1B18451}"/>
                    </a:ext>
                  </a:extLst>
                </p:cNvPr>
                <p:cNvPicPr>
                  <a:picLocks noChangeAspect="1"/>
                </p:cNvPicPr>
                <p:nvPr/>
              </p:nvPicPr>
              <p:blipFill>
                <a:blip r:embed="rId9"/>
                <a:stretch>
                  <a:fillRect/>
                </a:stretch>
              </p:blipFill>
              <p:spPr>
                <a:xfrm>
                  <a:off x="2586169" y="2921974"/>
                  <a:ext cx="312451" cy="312451"/>
                </a:xfrm>
                <a:prstGeom prst="rect">
                  <a:avLst/>
                </a:prstGeom>
              </p:spPr>
            </p:pic>
            <p:pic>
              <p:nvPicPr>
                <p:cNvPr id="30" name="圖片 29">
                  <a:extLst>
                    <a:ext uri="{FF2B5EF4-FFF2-40B4-BE49-F238E27FC236}">
                      <a16:creationId xmlns:a16="http://schemas.microsoft.com/office/drawing/2014/main" id="{96A97C59-052A-47F9-B647-E488590F4D3A}"/>
                    </a:ext>
                  </a:extLst>
                </p:cNvPr>
                <p:cNvPicPr>
                  <a:picLocks noChangeAspect="1"/>
                </p:cNvPicPr>
                <p:nvPr/>
              </p:nvPicPr>
              <p:blipFill>
                <a:blip r:embed="rId10"/>
                <a:stretch>
                  <a:fillRect/>
                </a:stretch>
              </p:blipFill>
              <p:spPr>
                <a:xfrm>
                  <a:off x="4342938" y="2953909"/>
                  <a:ext cx="410653" cy="410653"/>
                </a:xfrm>
                <a:prstGeom prst="rect">
                  <a:avLst/>
                </a:prstGeom>
              </p:spPr>
            </p:pic>
            <p:pic>
              <p:nvPicPr>
                <p:cNvPr id="31" name="圖片 30">
                  <a:extLst>
                    <a:ext uri="{FF2B5EF4-FFF2-40B4-BE49-F238E27FC236}">
                      <a16:creationId xmlns:a16="http://schemas.microsoft.com/office/drawing/2014/main" id="{4ECB05ED-DA87-4CEA-8283-D84ADA5EA16A}"/>
                    </a:ext>
                  </a:extLst>
                </p:cNvPr>
                <p:cNvPicPr>
                  <a:picLocks noChangeAspect="1"/>
                </p:cNvPicPr>
                <p:nvPr/>
              </p:nvPicPr>
              <p:blipFill>
                <a:blip r:embed="rId11"/>
                <a:stretch>
                  <a:fillRect/>
                </a:stretch>
              </p:blipFill>
              <p:spPr>
                <a:xfrm>
                  <a:off x="4370553" y="3481990"/>
                  <a:ext cx="410653" cy="410653"/>
                </a:xfrm>
                <a:prstGeom prst="rect">
                  <a:avLst/>
                </a:prstGeom>
              </p:spPr>
            </p:pic>
            <p:pic>
              <p:nvPicPr>
                <p:cNvPr id="32" name="圖片 31">
                  <a:extLst>
                    <a:ext uri="{FF2B5EF4-FFF2-40B4-BE49-F238E27FC236}">
                      <a16:creationId xmlns:a16="http://schemas.microsoft.com/office/drawing/2014/main" id="{13996348-2F89-42E4-B975-BF950F86345B}"/>
                    </a:ext>
                  </a:extLst>
                </p:cNvPr>
                <p:cNvPicPr>
                  <a:picLocks noChangeAspect="1"/>
                </p:cNvPicPr>
                <p:nvPr/>
              </p:nvPicPr>
              <p:blipFill>
                <a:blip r:embed="rId12"/>
                <a:stretch>
                  <a:fillRect/>
                </a:stretch>
              </p:blipFill>
              <p:spPr>
                <a:xfrm>
                  <a:off x="4867086" y="2963240"/>
                  <a:ext cx="410652" cy="410652"/>
                </a:xfrm>
                <a:prstGeom prst="rect">
                  <a:avLst/>
                </a:prstGeom>
              </p:spPr>
            </p:pic>
            <p:pic>
              <p:nvPicPr>
                <p:cNvPr id="33" name="圖片 32">
                  <a:extLst>
                    <a:ext uri="{FF2B5EF4-FFF2-40B4-BE49-F238E27FC236}">
                      <a16:creationId xmlns:a16="http://schemas.microsoft.com/office/drawing/2014/main" id="{A888EFF1-9A7B-4C07-A696-70AC67A3C35B}"/>
                    </a:ext>
                  </a:extLst>
                </p:cNvPr>
                <p:cNvPicPr>
                  <a:picLocks noChangeAspect="1"/>
                </p:cNvPicPr>
                <p:nvPr/>
              </p:nvPicPr>
              <p:blipFill>
                <a:blip r:embed="rId13"/>
                <a:stretch>
                  <a:fillRect/>
                </a:stretch>
              </p:blipFill>
              <p:spPr>
                <a:xfrm>
                  <a:off x="2163363" y="3213508"/>
                  <a:ext cx="463137" cy="463137"/>
                </a:xfrm>
                <a:prstGeom prst="rect">
                  <a:avLst/>
                </a:prstGeom>
              </p:spPr>
            </p:pic>
            <p:pic>
              <p:nvPicPr>
                <p:cNvPr id="34" name="圖片 33">
                  <a:extLst>
                    <a:ext uri="{FF2B5EF4-FFF2-40B4-BE49-F238E27FC236}">
                      <a16:creationId xmlns:a16="http://schemas.microsoft.com/office/drawing/2014/main" id="{54100695-17BD-45C4-A01F-F2035359DB1D}"/>
                    </a:ext>
                  </a:extLst>
                </p:cNvPr>
                <p:cNvPicPr>
                  <a:picLocks noChangeAspect="1"/>
                </p:cNvPicPr>
                <p:nvPr/>
              </p:nvPicPr>
              <p:blipFill>
                <a:blip r:embed="rId14"/>
                <a:stretch>
                  <a:fillRect/>
                </a:stretch>
              </p:blipFill>
              <p:spPr>
                <a:xfrm>
                  <a:off x="4862794" y="3481990"/>
                  <a:ext cx="410653" cy="410653"/>
                </a:xfrm>
                <a:prstGeom prst="rect">
                  <a:avLst/>
                </a:prstGeom>
              </p:spPr>
            </p:pic>
            <p:pic>
              <p:nvPicPr>
                <p:cNvPr id="35" name="圖片 34">
                  <a:extLst>
                    <a:ext uri="{FF2B5EF4-FFF2-40B4-BE49-F238E27FC236}">
                      <a16:creationId xmlns:a16="http://schemas.microsoft.com/office/drawing/2014/main" id="{C7543563-79F5-4806-8230-FEFF451DABAC}"/>
                    </a:ext>
                  </a:extLst>
                </p:cNvPr>
                <p:cNvPicPr>
                  <a:picLocks noChangeAspect="1"/>
                </p:cNvPicPr>
                <p:nvPr/>
              </p:nvPicPr>
              <p:blipFill>
                <a:blip r:embed="rId15"/>
                <a:stretch>
                  <a:fillRect/>
                </a:stretch>
              </p:blipFill>
              <p:spPr>
                <a:xfrm>
                  <a:off x="1819921" y="2929868"/>
                  <a:ext cx="410653" cy="410653"/>
                </a:xfrm>
                <a:prstGeom prst="rect">
                  <a:avLst/>
                </a:prstGeom>
              </p:spPr>
            </p:pic>
            <p:pic>
              <p:nvPicPr>
                <p:cNvPr id="36" name="圖片 35">
                  <a:extLst>
                    <a:ext uri="{FF2B5EF4-FFF2-40B4-BE49-F238E27FC236}">
                      <a16:creationId xmlns:a16="http://schemas.microsoft.com/office/drawing/2014/main" id="{07F1859A-69E0-4049-9646-0DF3F22B3C35}"/>
                    </a:ext>
                  </a:extLst>
                </p:cNvPr>
                <p:cNvPicPr>
                  <a:picLocks noChangeAspect="1"/>
                </p:cNvPicPr>
                <p:nvPr/>
              </p:nvPicPr>
              <p:blipFill>
                <a:blip r:embed="rId16"/>
                <a:stretch>
                  <a:fillRect/>
                </a:stretch>
              </p:blipFill>
              <p:spPr>
                <a:xfrm>
                  <a:off x="1819921" y="3567131"/>
                  <a:ext cx="360622" cy="360622"/>
                </a:xfrm>
                <a:prstGeom prst="rect">
                  <a:avLst/>
                </a:prstGeom>
              </p:spPr>
            </p:pic>
          </p:grpSp>
          <p:sp>
            <p:nvSpPr>
              <p:cNvPr id="17" name="文字方塊 16">
                <a:extLst>
                  <a:ext uri="{FF2B5EF4-FFF2-40B4-BE49-F238E27FC236}">
                    <a16:creationId xmlns:a16="http://schemas.microsoft.com/office/drawing/2014/main" id="{33723B77-50FF-4F94-857E-5A67847C5E81}"/>
                  </a:ext>
                </a:extLst>
              </p:cNvPr>
              <p:cNvSpPr txBox="1"/>
              <p:nvPr/>
            </p:nvSpPr>
            <p:spPr>
              <a:xfrm>
                <a:off x="3723398" y="4295386"/>
                <a:ext cx="1370680" cy="217968"/>
              </a:xfrm>
              <a:prstGeom prst="rect">
                <a:avLst/>
              </a:prstGeom>
              <a:noFill/>
            </p:spPr>
            <p:txBody>
              <a:bodyPr wrap="none" rtlCol="0">
                <a:spAutoFit/>
              </a:bodyPr>
              <a:lstStyle/>
              <a:p>
                <a:r>
                  <a:rPr kumimoji="1" lang="zh-TW" altLang="en-US" sz="1050" dirty="0">
                    <a:latin typeface="Times New Roman" panose="02020603050405020304" pitchFamily="18" charset="0"/>
                    <a:ea typeface="Microsoft JhengHei" panose="020B0604030504040204" pitchFamily="34" charset="-120"/>
                    <a:cs typeface="Times New Roman" panose="02020603050405020304" pitchFamily="18" charset="0"/>
                  </a:rPr>
                  <a:t>圖 </a:t>
                </a:r>
                <a:r>
                  <a:rPr kumimoji="1" lang="en-US" altLang="zh-TW" sz="1050" dirty="0">
                    <a:latin typeface="Times New Roman" panose="02020603050405020304" pitchFamily="18" charset="0"/>
                    <a:ea typeface="Microsoft JhengHei" panose="020B0604030504040204" pitchFamily="34" charset="-120"/>
                    <a:cs typeface="Times New Roman" panose="02020603050405020304" pitchFamily="18" charset="0"/>
                  </a:rPr>
                  <a:t>1</a:t>
                </a:r>
                <a:r>
                  <a:rPr kumimoji="1" lang="zh-TW" altLang="en-US" sz="1050" dirty="0">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sz="1050" dirty="0">
                    <a:latin typeface="Times New Roman" panose="02020603050405020304" pitchFamily="18" charset="0"/>
                    <a:ea typeface="Microsoft JhengHei" panose="020B0604030504040204" pitchFamily="34" charset="-120"/>
                    <a:cs typeface="Times New Roman" panose="02020603050405020304" pitchFamily="18" charset="0"/>
                  </a:rPr>
                  <a:t> </a:t>
                </a:r>
                <a:r>
                  <a:rPr lang="zh-TW" altLang="en-US" sz="1050" dirty="0">
                    <a:latin typeface="Times New Roman" panose="02020603050405020304" pitchFamily="18" charset="0"/>
                    <a:ea typeface="Microsoft JhengHei" panose="020B0604030504040204" pitchFamily="34" charset="-120"/>
                    <a:cs typeface="Times New Roman" panose="02020603050405020304" pitchFamily="18" charset="0"/>
                  </a:rPr>
                  <a:t>下一個購物籃推薦</a:t>
                </a:r>
                <a:endParaRPr kumimoji="1" lang="zh-TW" altLang="en-US" sz="1050" dirty="0">
                  <a:latin typeface="Times New Roman" panose="02020603050405020304" pitchFamily="18" charset="0"/>
                  <a:ea typeface="Microsoft JhengHei" panose="020B0604030504040204" pitchFamily="34" charset="-120"/>
                  <a:cs typeface="Times New Roman" panose="02020603050405020304" pitchFamily="18" charset="0"/>
                </a:endParaRPr>
              </a:p>
            </p:txBody>
          </p:sp>
          <p:pic>
            <p:nvPicPr>
              <p:cNvPr id="18" name="圖片 17">
                <a:extLst>
                  <a:ext uri="{FF2B5EF4-FFF2-40B4-BE49-F238E27FC236}">
                    <a16:creationId xmlns:a16="http://schemas.microsoft.com/office/drawing/2014/main" id="{6D856C00-A1E7-48BE-A2EA-ECB48E2C87C0}"/>
                  </a:ext>
                </a:extLst>
              </p:cNvPr>
              <p:cNvPicPr>
                <a:picLocks noChangeAspect="1"/>
              </p:cNvPicPr>
              <p:nvPr/>
            </p:nvPicPr>
            <p:blipFill>
              <a:blip r:embed="rId17"/>
              <a:stretch>
                <a:fillRect/>
              </a:stretch>
            </p:blipFill>
            <p:spPr>
              <a:xfrm>
                <a:off x="7217524" y="3261617"/>
                <a:ext cx="446531" cy="446531"/>
              </a:xfrm>
              <a:prstGeom prst="rect">
                <a:avLst/>
              </a:prstGeom>
            </p:spPr>
          </p:pic>
          <p:pic>
            <p:nvPicPr>
              <p:cNvPr id="19" name="圖片 18">
                <a:extLst>
                  <a:ext uri="{FF2B5EF4-FFF2-40B4-BE49-F238E27FC236}">
                    <a16:creationId xmlns:a16="http://schemas.microsoft.com/office/drawing/2014/main" id="{1FDBE757-EC4D-49D8-A7AE-54CF93997314}"/>
                  </a:ext>
                </a:extLst>
              </p:cNvPr>
              <p:cNvPicPr>
                <a:picLocks noChangeAspect="1"/>
              </p:cNvPicPr>
              <p:nvPr/>
            </p:nvPicPr>
            <p:blipFill>
              <a:blip r:embed="rId18"/>
              <a:stretch>
                <a:fillRect/>
              </a:stretch>
            </p:blipFill>
            <p:spPr>
              <a:xfrm>
                <a:off x="6864528" y="2693544"/>
                <a:ext cx="465474" cy="465474"/>
              </a:xfrm>
              <a:prstGeom prst="rect">
                <a:avLst/>
              </a:prstGeom>
            </p:spPr>
          </p:pic>
          <p:pic>
            <p:nvPicPr>
              <p:cNvPr id="20" name="圖片 19">
                <a:extLst>
                  <a:ext uri="{FF2B5EF4-FFF2-40B4-BE49-F238E27FC236}">
                    <a16:creationId xmlns:a16="http://schemas.microsoft.com/office/drawing/2014/main" id="{D0C9280C-5160-44AD-BB46-8F11C5B5DC5C}"/>
                  </a:ext>
                </a:extLst>
              </p:cNvPr>
              <p:cNvPicPr>
                <a:picLocks noChangeAspect="1"/>
              </p:cNvPicPr>
              <p:nvPr/>
            </p:nvPicPr>
            <p:blipFill>
              <a:blip r:embed="rId13"/>
              <a:stretch>
                <a:fillRect/>
              </a:stretch>
            </p:blipFill>
            <p:spPr>
              <a:xfrm>
                <a:off x="6635677" y="3255485"/>
                <a:ext cx="439368" cy="446530"/>
              </a:xfrm>
              <a:prstGeom prst="rect">
                <a:avLst/>
              </a:prstGeom>
            </p:spPr>
          </p:pic>
        </p:grpSp>
        <p:pic>
          <p:nvPicPr>
            <p:cNvPr id="15" name="圖片 14">
              <a:extLst>
                <a:ext uri="{FF2B5EF4-FFF2-40B4-BE49-F238E27FC236}">
                  <a16:creationId xmlns:a16="http://schemas.microsoft.com/office/drawing/2014/main" id="{0FD67BFE-A3E3-40F7-8E4E-4F335A61577A}"/>
                </a:ext>
              </a:extLst>
            </p:cNvPr>
            <p:cNvPicPr>
              <a:picLocks noChangeAspect="1"/>
            </p:cNvPicPr>
            <p:nvPr/>
          </p:nvPicPr>
          <p:blipFill>
            <a:blip r:embed="rId7"/>
            <a:stretch>
              <a:fillRect/>
            </a:stretch>
          </p:blipFill>
          <p:spPr>
            <a:xfrm>
              <a:off x="2215060" y="3848572"/>
              <a:ext cx="282107" cy="286705"/>
            </a:xfrm>
            <a:prstGeom prst="rect">
              <a:avLst/>
            </a:prstGeom>
          </p:spPr>
        </p:pic>
      </p:grpSp>
      <p:sp>
        <p:nvSpPr>
          <p:cNvPr id="41" name="矩形 40">
            <a:extLst>
              <a:ext uri="{FF2B5EF4-FFF2-40B4-BE49-F238E27FC236}">
                <a16:creationId xmlns:a16="http://schemas.microsoft.com/office/drawing/2014/main" id="{BBBBAE95-1E67-4358-90D7-80D3D3ECCFC4}"/>
              </a:ext>
            </a:extLst>
          </p:cNvPr>
          <p:cNvSpPr/>
          <p:nvPr/>
        </p:nvSpPr>
        <p:spPr>
          <a:xfrm>
            <a:off x="723015" y="1018146"/>
            <a:ext cx="2042219" cy="45719"/>
          </a:xfrm>
          <a:prstGeom prst="rect">
            <a:avLst/>
          </a:prstGeom>
          <a:solidFill>
            <a:schemeClr val="tx2">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40" name="文字方塊 39">
            <a:extLst>
              <a:ext uri="{FF2B5EF4-FFF2-40B4-BE49-F238E27FC236}">
                <a16:creationId xmlns:a16="http://schemas.microsoft.com/office/drawing/2014/main" id="{0A657F0A-DBD9-48D6-BFE3-B7DE11434FFB}"/>
              </a:ext>
            </a:extLst>
          </p:cNvPr>
          <p:cNvSpPr txBox="1"/>
          <p:nvPr/>
        </p:nvSpPr>
        <p:spPr>
          <a:xfrm>
            <a:off x="723015" y="786809"/>
            <a:ext cx="1826141" cy="584775"/>
          </a:xfrm>
          <a:prstGeom prst="rect">
            <a:avLst/>
          </a:prstGeom>
          <a:noFill/>
        </p:spPr>
        <p:txBody>
          <a:bodyPr wrap="none" rtlCol="0">
            <a:spAutoFit/>
          </a:bodyPr>
          <a:lstStyle/>
          <a:p>
            <a:r>
              <a:rPr lang="zh-TW" altLang="en-US" sz="1600" b="1" dirty="0">
                <a:latin typeface="微軟正黑體" panose="020B0604030504040204" pitchFamily="34" charset="-120"/>
                <a:ea typeface="微軟正黑體" panose="020B0604030504040204" pitchFamily="34" charset="-120"/>
                <a:cs typeface="Times New Roman" panose="02020603050405020304" pitchFamily="18" charset="0"/>
              </a:rPr>
              <a:t>下一個購物籃推薦</a:t>
            </a:r>
            <a:endParaRPr lang="en-US" altLang="zh-TW" sz="1600" b="1" dirty="0">
              <a:latin typeface="微軟正黑體" panose="020B0604030504040204" pitchFamily="34" charset="-120"/>
              <a:ea typeface="微軟正黑體" panose="020B0604030504040204" pitchFamily="34" charset="-120"/>
              <a:cs typeface="Times New Roman" panose="02020603050405020304" pitchFamily="18" charset="0"/>
            </a:endParaRPr>
          </a:p>
          <a:p>
            <a:endParaRPr kumimoji="1" lang="zh-TW" altLang="en-US" sz="1600" b="1" dirty="0">
              <a:latin typeface="微軟正黑體" panose="020B0604030504040204" pitchFamily="34" charset="-120"/>
              <a:ea typeface="微軟正黑體" panose="020B0604030504040204" pitchFamily="34" charset="-120"/>
              <a:cs typeface="Arial" panose="020B0604020202020204" pitchFamily="34" charset="0"/>
            </a:endParaRPr>
          </a:p>
        </p:txBody>
      </p:sp>
      <p:sp>
        <p:nvSpPr>
          <p:cNvPr id="42" name="文字方塊 41">
            <a:extLst>
              <a:ext uri="{FF2B5EF4-FFF2-40B4-BE49-F238E27FC236}">
                <a16:creationId xmlns:a16="http://schemas.microsoft.com/office/drawing/2014/main" id="{E176F4B2-431F-44D8-95CA-15F79735B7CB}"/>
              </a:ext>
            </a:extLst>
          </p:cNvPr>
          <p:cNvSpPr txBox="1"/>
          <p:nvPr/>
        </p:nvSpPr>
        <p:spPr>
          <a:xfrm>
            <a:off x="8539718" y="4872599"/>
            <a:ext cx="604282" cy="246221"/>
          </a:xfrm>
          <a:prstGeom prst="rect">
            <a:avLst/>
          </a:prstGeom>
          <a:noFill/>
        </p:spPr>
        <p:txBody>
          <a:bodyPr wrap="square" rtlCol="0">
            <a:spAutoFit/>
          </a:bodyPr>
          <a:lstStyle/>
          <a:p>
            <a:pPr algn="ctr"/>
            <a:r>
              <a:rPr lang="en-US" altLang="zh-TW" sz="1000" b="1" dirty="0">
                <a:latin typeface="Times New Roman" panose="02020603050405020304" pitchFamily="18" charset="0"/>
                <a:cs typeface="Times New Roman" panose="02020603050405020304" pitchFamily="18" charset="0"/>
              </a:rPr>
              <a:t>6 / 57</a:t>
            </a:r>
            <a:endParaRPr lang="zh-TW" altLang="en-US" sz="1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96428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矩形 2">
            <a:extLst>
              <a:ext uri="{FF2B5EF4-FFF2-40B4-BE49-F238E27FC236}">
                <a16:creationId xmlns:a16="http://schemas.microsoft.com/office/drawing/2014/main" id="{C362980C-A2C6-A86F-DD01-A175730EB22C}"/>
              </a:ext>
            </a:extLst>
          </p:cNvPr>
          <p:cNvSpPr/>
          <p:nvPr/>
        </p:nvSpPr>
        <p:spPr>
          <a:xfrm>
            <a:off x="723015" y="1018146"/>
            <a:ext cx="1005403" cy="45719"/>
          </a:xfrm>
          <a:prstGeom prst="rect">
            <a:avLst/>
          </a:prstGeom>
          <a:solidFill>
            <a:schemeClr val="tx2">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10" name="圖片 9">
            <a:extLst>
              <a:ext uri="{FF2B5EF4-FFF2-40B4-BE49-F238E27FC236}">
                <a16:creationId xmlns:a16="http://schemas.microsoft.com/office/drawing/2014/main" id="{A3C1FB0F-90C9-F968-7887-AD1C253CA94E}"/>
              </a:ext>
            </a:extLst>
          </p:cNvPr>
          <p:cNvPicPr>
            <a:picLocks noChangeAspect="1"/>
          </p:cNvPicPr>
          <p:nvPr/>
        </p:nvPicPr>
        <p:blipFill>
          <a:blip r:embed="rId3">
            <a:alphaModFix amt="4000"/>
          </a:blip>
          <a:stretch>
            <a:fillRect/>
          </a:stretch>
        </p:blipFill>
        <p:spPr>
          <a:xfrm>
            <a:off x="5747843" y="1818286"/>
            <a:ext cx="2641039" cy="2641039"/>
          </a:xfrm>
          <a:prstGeom prst="rect">
            <a:avLst/>
          </a:prstGeom>
        </p:spPr>
      </p:pic>
      <p:sp>
        <p:nvSpPr>
          <p:cNvPr id="4" name="文字方塊 3">
            <a:extLst>
              <a:ext uri="{FF2B5EF4-FFF2-40B4-BE49-F238E27FC236}">
                <a16:creationId xmlns:a16="http://schemas.microsoft.com/office/drawing/2014/main" id="{2E03DB87-1265-D584-4278-C3EA17C160C3}"/>
              </a:ext>
            </a:extLst>
          </p:cNvPr>
          <p:cNvSpPr txBox="1"/>
          <p:nvPr/>
        </p:nvSpPr>
        <p:spPr>
          <a:xfrm>
            <a:off x="798497" y="1131973"/>
            <a:ext cx="7936703" cy="1023165"/>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zh-TW" altLang="en-US" sz="14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人類購買行為的心理過程極度複雜</a:t>
            </a:r>
            <a:endParaRPr lang="en-US" altLang="zh-TW" sz="14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285750" indent="-285750" algn="just">
              <a:lnSpc>
                <a:spcPct val="150000"/>
              </a:lnSpc>
              <a:buFont typeface="Arial" panose="020B0604020202020204" pitchFamily="34" charset="0"/>
              <a:buChar char="•"/>
            </a:pPr>
            <a:r>
              <a:rPr lang="zh-TW" altLang="en-US"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但</a:t>
            </a:r>
            <a:r>
              <a:rPr lang="zh-TW" altLang="en-US" sz="14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選擇重新消費某項目的行為</a:t>
            </a:r>
            <a:r>
              <a:rPr lang="zh-TW" altLang="en-US"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十分</a:t>
            </a:r>
            <a:r>
              <a:rPr lang="zh-TW" altLang="en-US" sz="14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受</a:t>
            </a:r>
            <a:r>
              <a:rPr lang="zh-TW" altLang="en-US" sz="1400" b="1"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rPr>
              <a:t>「該項目最近消費歷史」</a:t>
            </a:r>
            <a:r>
              <a:rPr lang="zh-TW" altLang="en-US" sz="14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之影響</a:t>
            </a:r>
            <a:endParaRPr lang="en-US" altLang="zh-TW" sz="1400" b="1"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285750" indent="-285750" algn="just">
              <a:lnSpc>
                <a:spcPct val="150000"/>
              </a:lnSpc>
              <a:buFont typeface="Arial" panose="020B0604020202020204" pitchFamily="34" charset="0"/>
              <a:buChar char="•"/>
            </a:pPr>
            <a:r>
              <a:rPr lang="zh-TW" altLang="en-US"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基於重複購買行為的</a:t>
            </a:r>
            <a:r>
              <a:rPr lang="zh-TW" altLang="en-US" b="1"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rPr>
              <a:t>個性化項目頻率（</a:t>
            </a:r>
            <a:r>
              <a:rPr lang="en-US" altLang="zh-TW" b="1"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rPr>
              <a:t>Personalized Item Frequency</a:t>
            </a:r>
            <a:r>
              <a:rPr lang="zh-TW" altLang="en-US" b="1"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rPr>
              <a:t>，</a:t>
            </a:r>
            <a:r>
              <a:rPr lang="en-US" altLang="zh-TW" b="1"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rPr>
              <a:t>PIF</a:t>
            </a:r>
            <a:r>
              <a:rPr lang="zh-TW" altLang="en-US" b="1"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rPr>
              <a:t>）</a:t>
            </a:r>
            <a:r>
              <a:rPr lang="zh-TW" altLang="en-US"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逐漸備受重視</a:t>
            </a:r>
            <a:endParaRPr lang="en-US" altLang="zh-TW"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p:txBody>
      </p:sp>
      <p:grpSp>
        <p:nvGrpSpPr>
          <p:cNvPr id="13" name="群組 12">
            <a:extLst>
              <a:ext uri="{FF2B5EF4-FFF2-40B4-BE49-F238E27FC236}">
                <a16:creationId xmlns:a16="http://schemas.microsoft.com/office/drawing/2014/main" id="{FE7F884A-73E2-6CC8-5F47-88C29A1AACB6}"/>
              </a:ext>
            </a:extLst>
          </p:cNvPr>
          <p:cNvGrpSpPr/>
          <p:nvPr/>
        </p:nvGrpSpPr>
        <p:grpSpPr>
          <a:xfrm>
            <a:off x="1233548" y="2497362"/>
            <a:ext cx="6684151" cy="1759945"/>
            <a:chOff x="1229924" y="1728052"/>
            <a:chExt cx="6684151" cy="1759945"/>
          </a:xfrm>
        </p:grpSpPr>
        <p:cxnSp>
          <p:nvCxnSpPr>
            <p:cNvPr id="14" name="肘形接點 3">
              <a:extLst>
                <a:ext uri="{FF2B5EF4-FFF2-40B4-BE49-F238E27FC236}">
                  <a16:creationId xmlns:a16="http://schemas.microsoft.com/office/drawing/2014/main" id="{23B81122-9E5A-0F81-0E9C-7F1A38CA825F}"/>
                </a:ext>
              </a:extLst>
            </p:cNvPr>
            <p:cNvCxnSpPr>
              <a:cxnSpLocks/>
            </p:cNvCxnSpPr>
            <p:nvPr/>
          </p:nvCxnSpPr>
          <p:spPr>
            <a:xfrm flipV="1">
              <a:off x="4171109" y="2287851"/>
              <a:ext cx="2977427" cy="772417"/>
            </a:xfrm>
            <a:prstGeom prst="bentConnector2">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5D0DDE86-49DF-04B4-02A6-ACE692C52D1D}"/>
                </a:ext>
              </a:extLst>
            </p:cNvPr>
            <p:cNvSpPr/>
            <p:nvPr/>
          </p:nvSpPr>
          <p:spPr>
            <a:xfrm>
              <a:off x="1984979" y="1728053"/>
              <a:ext cx="2178344" cy="724142"/>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pic>
          <p:nvPicPr>
            <p:cNvPr id="16" name="圖片 15">
              <a:extLst>
                <a:ext uri="{FF2B5EF4-FFF2-40B4-BE49-F238E27FC236}">
                  <a16:creationId xmlns:a16="http://schemas.microsoft.com/office/drawing/2014/main" id="{39149A32-5208-5765-2929-C1316793615A}"/>
                </a:ext>
              </a:extLst>
            </p:cNvPr>
            <p:cNvPicPr>
              <a:picLocks noChangeAspect="1"/>
            </p:cNvPicPr>
            <p:nvPr/>
          </p:nvPicPr>
          <p:blipFill>
            <a:blip r:embed="rId4"/>
            <a:stretch>
              <a:fillRect/>
            </a:stretch>
          </p:blipFill>
          <p:spPr>
            <a:xfrm>
              <a:off x="1344221" y="1728054"/>
              <a:ext cx="512127" cy="538547"/>
            </a:xfrm>
            <a:prstGeom prst="rect">
              <a:avLst/>
            </a:prstGeom>
          </p:spPr>
        </p:pic>
        <p:pic>
          <p:nvPicPr>
            <p:cNvPr id="17" name="圖片 16">
              <a:extLst>
                <a:ext uri="{FF2B5EF4-FFF2-40B4-BE49-F238E27FC236}">
                  <a16:creationId xmlns:a16="http://schemas.microsoft.com/office/drawing/2014/main" id="{2E728009-A2F9-EA40-9760-78D7622AE5B0}"/>
                </a:ext>
              </a:extLst>
            </p:cNvPr>
            <p:cNvPicPr>
              <a:picLocks noChangeAspect="1"/>
            </p:cNvPicPr>
            <p:nvPr/>
          </p:nvPicPr>
          <p:blipFill>
            <a:blip r:embed="rId5"/>
            <a:stretch>
              <a:fillRect/>
            </a:stretch>
          </p:blipFill>
          <p:spPr>
            <a:xfrm>
              <a:off x="1349105" y="2688260"/>
              <a:ext cx="520476" cy="538547"/>
            </a:xfrm>
            <a:prstGeom prst="rect">
              <a:avLst/>
            </a:prstGeom>
          </p:spPr>
        </p:pic>
        <p:sp>
          <p:nvSpPr>
            <p:cNvPr id="18" name="矩形 17">
              <a:extLst>
                <a:ext uri="{FF2B5EF4-FFF2-40B4-BE49-F238E27FC236}">
                  <a16:creationId xmlns:a16="http://schemas.microsoft.com/office/drawing/2014/main" id="{2008FEC0-CE09-639B-9D45-C69C2BB32EAC}"/>
                </a:ext>
              </a:extLst>
            </p:cNvPr>
            <p:cNvSpPr/>
            <p:nvPr/>
          </p:nvSpPr>
          <p:spPr>
            <a:xfrm>
              <a:off x="1984979" y="2702227"/>
              <a:ext cx="2178344" cy="724142"/>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9" name="矩形 18">
              <a:extLst>
                <a:ext uri="{FF2B5EF4-FFF2-40B4-BE49-F238E27FC236}">
                  <a16:creationId xmlns:a16="http://schemas.microsoft.com/office/drawing/2014/main" id="{1ABBA307-8073-9B81-DDDD-0275904874E8}"/>
                </a:ext>
              </a:extLst>
            </p:cNvPr>
            <p:cNvSpPr/>
            <p:nvPr/>
          </p:nvSpPr>
          <p:spPr>
            <a:xfrm>
              <a:off x="6274520" y="1728052"/>
              <a:ext cx="1639555" cy="724142"/>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dirty="0"/>
            </a:p>
          </p:txBody>
        </p:sp>
        <p:cxnSp>
          <p:nvCxnSpPr>
            <p:cNvPr id="20" name="直線箭頭接點 16">
              <a:extLst>
                <a:ext uri="{FF2B5EF4-FFF2-40B4-BE49-F238E27FC236}">
                  <a16:creationId xmlns:a16="http://schemas.microsoft.com/office/drawing/2014/main" id="{615D5A5A-3E2A-6774-3B00-0BA855D3DD19}"/>
                </a:ext>
              </a:extLst>
            </p:cNvPr>
            <p:cNvCxnSpPr>
              <a:cxnSpLocks/>
            </p:cNvCxnSpPr>
            <p:nvPr/>
          </p:nvCxnSpPr>
          <p:spPr>
            <a:xfrm flipV="1">
              <a:off x="4175002" y="2088595"/>
              <a:ext cx="2286661" cy="1529"/>
            </a:xfrm>
            <a:prstGeom prst="straightConnector1">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字方塊 20">
              <a:extLst>
                <a:ext uri="{FF2B5EF4-FFF2-40B4-BE49-F238E27FC236}">
                  <a16:creationId xmlns:a16="http://schemas.microsoft.com/office/drawing/2014/main" id="{D1F41891-E884-32BC-E26A-A44168DA7655}"/>
                </a:ext>
              </a:extLst>
            </p:cNvPr>
            <p:cNvSpPr txBox="1"/>
            <p:nvPr/>
          </p:nvSpPr>
          <p:spPr>
            <a:xfrm>
              <a:off x="4839503" y="2095311"/>
              <a:ext cx="758836" cy="274276"/>
            </a:xfrm>
            <a:prstGeom prst="rect">
              <a:avLst/>
            </a:prstGeom>
            <a:noFill/>
          </p:spPr>
          <p:txBody>
            <a:bodyPr wrap="none" rtlCol="0">
              <a:spAutoFit/>
            </a:bodyPr>
            <a:lstStyle/>
            <a:p>
              <a:r>
                <a:rPr kumimoji="1" lang="zh-TW" altLang="en-US" sz="1050" b="1" dirty="0">
                  <a:solidFill>
                    <a:srgbClr val="C00000"/>
                  </a:solidFill>
                  <a:latin typeface="Microsoft JhengHei" panose="020B0604030504040204" pitchFamily="34" charset="-120"/>
                  <a:ea typeface="Microsoft JhengHei" panose="020B0604030504040204" pitchFamily="34" charset="-120"/>
                </a:rPr>
                <a:t>重複購買</a:t>
              </a:r>
            </a:p>
          </p:txBody>
        </p:sp>
        <p:sp>
          <p:nvSpPr>
            <p:cNvPr id="22" name="文字方塊 21">
              <a:extLst>
                <a:ext uri="{FF2B5EF4-FFF2-40B4-BE49-F238E27FC236}">
                  <a16:creationId xmlns:a16="http://schemas.microsoft.com/office/drawing/2014/main" id="{51927CFB-871C-1E7C-27BE-761724DDF806}"/>
                </a:ext>
              </a:extLst>
            </p:cNvPr>
            <p:cNvSpPr txBox="1"/>
            <p:nvPr/>
          </p:nvSpPr>
          <p:spPr>
            <a:xfrm>
              <a:off x="5598339" y="3100113"/>
              <a:ext cx="732849" cy="266209"/>
            </a:xfrm>
            <a:prstGeom prst="rect">
              <a:avLst/>
            </a:prstGeom>
            <a:noFill/>
          </p:spPr>
          <p:txBody>
            <a:bodyPr wrap="none" rtlCol="0">
              <a:spAutoFit/>
            </a:bodyPr>
            <a:lstStyle/>
            <a:p>
              <a:r>
                <a:rPr kumimoji="1" lang="zh-TW" altLang="en-US" sz="1050" b="1" dirty="0">
                  <a:solidFill>
                    <a:srgbClr val="0070C0"/>
                  </a:solidFill>
                  <a:latin typeface="Microsoft JhengHei" panose="020B0604030504040204" pitchFamily="34" charset="-120"/>
                  <a:ea typeface="Microsoft JhengHei" panose="020B0604030504040204" pitchFamily="34" charset="-120"/>
                </a:rPr>
                <a:t>協同購買</a:t>
              </a:r>
            </a:p>
          </p:txBody>
        </p:sp>
        <p:sp>
          <p:nvSpPr>
            <p:cNvPr id="23" name="文字方塊 22">
              <a:extLst>
                <a:ext uri="{FF2B5EF4-FFF2-40B4-BE49-F238E27FC236}">
                  <a16:creationId xmlns:a16="http://schemas.microsoft.com/office/drawing/2014/main" id="{77AEA92F-B2FE-41B1-EDDE-B35909E6E60B}"/>
                </a:ext>
              </a:extLst>
            </p:cNvPr>
            <p:cNvSpPr txBox="1"/>
            <p:nvPr/>
          </p:nvSpPr>
          <p:spPr>
            <a:xfrm>
              <a:off x="1229924" y="2254375"/>
              <a:ext cx="758836" cy="274276"/>
            </a:xfrm>
            <a:prstGeom prst="rect">
              <a:avLst/>
            </a:prstGeom>
            <a:noFill/>
          </p:spPr>
          <p:txBody>
            <a:bodyPr wrap="none" rtlCol="0">
              <a:spAutoFit/>
            </a:bodyPr>
            <a:lstStyle/>
            <a:p>
              <a:pPr algn="ctr"/>
              <a:r>
                <a:rPr kumimoji="1" lang="zh-TW" altLang="en-US" sz="1050" b="1" dirty="0">
                  <a:latin typeface="Microsoft JhengHei" panose="020B0604030504040204" pitchFamily="34" charset="-120"/>
                  <a:ea typeface="Microsoft JhengHei" panose="020B0604030504040204" pitchFamily="34" charset="-120"/>
                </a:rPr>
                <a:t>目標用戶</a:t>
              </a:r>
            </a:p>
          </p:txBody>
        </p:sp>
        <p:sp>
          <p:nvSpPr>
            <p:cNvPr id="24" name="文字方塊 23">
              <a:extLst>
                <a:ext uri="{FF2B5EF4-FFF2-40B4-BE49-F238E27FC236}">
                  <a16:creationId xmlns:a16="http://schemas.microsoft.com/office/drawing/2014/main" id="{66A31F8A-3E3A-7BF7-15D9-051C9C8F687E}"/>
                </a:ext>
              </a:extLst>
            </p:cNvPr>
            <p:cNvSpPr txBox="1"/>
            <p:nvPr/>
          </p:nvSpPr>
          <p:spPr>
            <a:xfrm>
              <a:off x="1242918" y="3221788"/>
              <a:ext cx="732849" cy="266209"/>
            </a:xfrm>
            <a:prstGeom prst="rect">
              <a:avLst/>
            </a:prstGeom>
            <a:noFill/>
          </p:spPr>
          <p:txBody>
            <a:bodyPr wrap="none" rtlCol="0">
              <a:spAutoFit/>
            </a:bodyPr>
            <a:lstStyle/>
            <a:p>
              <a:pPr algn="ctr"/>
              <a:r>
                <a:rPr kumimoji="1" lang="zh-TW" altLang="en-US" sz="1050" b="1" dirty="0">
                  <a:latin typeface="Microsoft JhengHei" panose="020B0604030504040204" pitchFamily="34" charset="-120"/>
                  <a:ea typeface="Microsoft JhengHei" panose="020B0604030504040204" pitchFamily="34" charset="-120"/>
                </a:rPr>
                <a:t>相似用戶</a:t>
              </a:r>
            </a:p>
          </p:txBody>
        </p:sp>
        <p:pic>
          <p:nvPicPr>
            <p:cNvPr id="25" name="圖片 24">
              <a:extLst>
                <a:ext uri="{FF2B5EF4-FFF2-40B4-BE49-F238E27FC236}">
                  <a16:creationId xmlns:a16="http://schemas.microsoft.com/office/drawing/2014/main" id="{06B8F0FF-0D1E-9DEE-1BA6-D6010B628591}"/>
                </a:ext>
              </a:extLst>
            </p:cNvPr>
            <p:cNvPicPr>
              <a:picLocks noChangeAspect="1"/>
            </p:cNvPicPr>
            <p:nvPr/>
          </p:nvPicPr>
          <p:blipFill>
            <a:blip r:embed="rId6"/>
            <a:stretch>
              <a:fillRect/>
            </a:stretch>
          </p:blipFill>
          <p:spPr>
            <a:xfrm>
              <a:off x="2039237" y="1818481"/>
              <a:ext cx="310403" cy="326415"/>
            </a:xfrm>
            <a:prstGeom prst="rect">
              <a:avLst/>
            </a:prstGeom>
          </p:spPr>
        </p:pic>
        <p:pic>
          <p:nvPicPr>
            <p:cNvPr id="26" name="圖片 25">
              <a:extLst>
                <a:ext uri="{FF2B5EF4-FFF2-40B4-BE49-F238E27FC236}">
                  <a16:creationId xmlns:a16="http://schemas.microsoft.com/office/drawing/2014/main" id="{52A31840-0C16-41A7-DD7D-DDED08D7BBAE}"/>
                </a:ext>
              </a:extLst>
            </p:cNvPr>
            <p:cNvPicPr>
              <a:picLocks noChangeAspect="1"/>
            </p:cNvPicPr>
            <p:nvPr/>
          </p:nvPicPr>
          <p:blipFill>
            <a:blip r:embed="rId7"/>
            <a:stretch>
              <a:fillRect/>
            </a:stretch>
          </p:blipFill>
          <p:spPr>
            <a:xfrm>
              <a:off x="2039237" y="3032968"/>
              <a:ext cx="300340" cy="315833"/>
            </a:xfrm>
            <a:prstGeom prst="rect">
              <a:avLst/>
            </a:prstGeom>
          </p:spPr>
        </p:pic>
        <p:pic>
          <p:nvPicPr>
            <p:cNvPr id="27" name="圖片 26">
              <a:extLst>
                <a:ext uri="{FF2B5EF4-FFF2-40B4-BE49-F238E27FC236}">
                  <a16:creationId xmlns:a16="http://schemas.microsoft.com/office/drawing/2014/main" id="{DA777242-52E2-2277-03C0-F052871672D7}"/>
                </a:ext>
              </a:extLst>
            </p:cNvPr>
            <p:cNvPicPr>
              <a:picLocks noChangeAspect="1"/>
            </p:cNvPicPr>
            <p:nvPr/>
          </p:nvPicPr>
          <p:blipFill>
            <a:blip r:embed="rId8"/>
            <a:stretch>
              <a:fillRect/>
            </a:stretch>
          </p:blipFill>
          <p:spPr>
            <a:xfrm>
              <a:off x="2335161" y="2007663"/>
              <a:ext cx="394735" cy="415097"/>
            </a:xfrm>
            <a:prstGeom prst="rect">
              <a:avLst/>
            </a:prstGeom>
          </p:spPr>
        </p:pic>
        <p:pic>
          <p:nvPicPr>
            <p:cNvPr id="28" name="圖片 27">
              <a:extLst>
                <a:ext uri="{FF2B5EF4-FFF2-40B4-BE49-F238E27FC236}">
                  <a16:creationId xmlns:a16="http://schemas.microsoft.com/office/drawing/2014/main" id="{BFD9E5B7-50F2-B759-FEE3-134E614EB710}"/>
                </a:ext>
              </a:extLst>
            </p:cNvPr>
            <p:cNvPicPr>
              <a:picLocks noChangeAspect="1"/>
            </p:cNvPicPr>
            <p:nvPr/>
          </p:nvPicPr>
          <p:blipFill>
            <a:blip r:embed="rId9"/>
            <a:stretch>
              <a:fillRect/>
            </a:stretch>
          </p:blipFill>
          <p:spPr>
            <a:xfrm>
              <a:off x="2767947" y="1773588"/>
              <a:ext cx="452442" cy="468150"/>
            </a:xfrm>
            <a:prstGeom prst="rect">
              <a:avLst/>
            </a:prstGeom>
          </p:spPr>
        </p:pic>
        <p:pic>
          <p:nvPicPr>
            <p:cNvPr id="29" name="圖片 28">
              <a:extLst>
                <a:ext uri="{FF2B5EF4-FFF2-40B4-BE49-F238E27FC236}">
                  <a16:creationId xmlns:a16="http://schemas.microsoft.com/office/drawing/2014/main" id="{9703851B-6BAA-BC8E-83DC-A187A941B0A4}"/>
                </a:ext>
              </a:extLst>
            </p:cNvPr>
            <p:cNvPicPr>
              <a:picLocks noChangeAspect="1"/>
            </p:cNvPicPr>
            <p:nvPr/>
          </p:nvPicPr>
          <p:blipFill>
            <a:blip r:embed="rId10"/>
            <a:stretch>
              <a:fillRect/>
            </a:stretch>
          </p:blipFill>
          <p:spPr>
            <a:xfrm>
              <a:off x="2348789" y="2768962"/>
              <a:ext cx="394735" cy="415097"/>
            </a:xfrm>
            <a:prstGeom prst="rect">
              <a:avLst/>
            </a:prstGeom>
          </p:spPr>
        </p:pic>
        <p:pic>
          <p:nvPicPr>
            <p:cNvPr id="30" name="圖片 29">
              <a:extLst>
                <a:ext uri="{FF2B5EF4-FFF2-40B4-BE49-F238E27FC236}">
                  <a16:creationId xmlns:a16="http://schemas.microsoft.com/office/drawing/2014/main" id="{EDC65DB6-E7F1-7782-B12A-8D0D819C16BC}"/>
                </a:ext>
              </a:extLst>
            </p:cNvPr>
            <p:cNvPicPr>
              <a:picLocks noChangeAspect="1"/>
            </p:cNvPicPr>
            <p:nvPr/>
          </p:nvPicPr>
          <p:blipFill>
            <a:blip r:embed="rId6"/>
            <a:stretch>
              <a:fillRect/>
            </a:stretch>
          </p:blipFill>
          <p:spPr>
            <a:xfrm>
              <a:off x="2694361" y="3027677"/>
              <a:ext cx="310403" cy="326415"/>
            </a:xfrm>
            <a:prstGeom prst="rect">
              <a:avLst/>
            </a:prstGeom>
          </p:spPr>
        </p:pic>
        <p:pic>
          <p:nvPicPr>
            <p:cNvPr id="31" name="圖片 30">
              <a:extLst>
                <a:ext uri="{FF2B5EF4-FFF2-40B4-BE49-F238E27FC236}">
                  <a16:creationId xmlns:a16="http://schemas.microsoft.com/office/drawing/2014/main" id="{2508D428-4AC1-95E1-6290-8E0380C720F8}"/>
                </a:ext>
              </a:extLst>
            </p:cNvPr>
            <p:cNvPicPr>
              <a:picLocks noChangeAspect="1"/>
            </p:cNvPicPr>
            <p:nvPr/>
          </p:nvPicPr>
          <p:blipFill>
            <a:blip r:embed="rId11"/>
            <a:stretch>
              <a:fillRect/>
            </a:stretch>
          </p:blipFill>
          <p:spPr>
            <a:xfrm>
              <a:off x="3029146" y="2820128"/>
              <a:ext cx="394735" cy="415097"/>
            </a:xfrm>
            <a:prstGeom prst="rect">
              <a:avLst/>
            </a:prstGeom>
          </p:spPr>
        </p:pic>
        <p:pic>
          <p:nvPicPr>
            <p:cNvPr id="32" name="圖片 31">
              <a:extLst>
                <a:ext uri="{FF2B5EF4-FFF2-40B4-BE49-F238E27FC236}">
                  <a16:creationId xmlns:a16="http://schemas.microsoft.com/office/drawing/2014/main" id="{B216173A-E99A-5E1C-5138-7EBCC22DFB0E}"/>
                </a:ext>
              </a:extLst>
            </p:cNvPr>
            <p:cNvPicPr>
              <a:picLocks noChangeAspect="1"/>
            </p:cNvPicPr>
            <p:nvPr/>
          </p:nvPicPr>
          <p:blipFill>
            <a:blip r:embed="rId11"/>
            <a:stretch>
              <a:fillRect/>
            </a:stretch>
          </p:blipFill>
          <p:spPr>
            <a:xfrm>
              <a:off x="3208708" y="1817352"/>
              <a:ext cx="394735" cy="415097"/>
            </a:xfrm>
            <a:prstGeom prst="rect">
              <a:avLst/>
            </a:prstGeom>
          </p:spPr>
        </p:pic>
        <p:pic>
          <p:nvPicPr>
            <p:cNvPr id="33" name="圖片 32">
              <a:extLst>
                <a:ext uri="{FF2B5EF4-FFF2-40B4-BE49-F238E27FC236}">
                  <a16:creationId xmlns:a16="http://schemas.microsoft.com/office/drawing/2014/main" id="{7B8872A9-7109-969B-617E-4460CA0F3FED}"/>
                </a:ext>
              </a:extLst>
            </p:cNvPr>
            <p:cNvPicPr>
              <a:picLocks noChangeAspect="1"/>
            </p:cNvPicPr>
            <p:nvPr/>
          </p:nvPicPr>
          <p:blipFill>
            <a:blip r:embed="rId12"/>
            <a:stretch>
              <a:fillRect/>
            </a:stretch>
          </p:blipFill>
          <p:spPr>
            <a:xfrm>
              <a:off x="3548087" y="1907652"/>
              <a:ext cx="471635" cy="488010"/>
            </a:xfrm>
            <a:prstGeom prst="rect">
              <a:avLst/>
            </a:prstGeom>
          </p:spPr>
        </p:pic>
        <p:sp>
          <p:nvSpPr>
            <p:cNvPr id="34" name="文字方塊 33">
              <a:extLst>
                <a:ext uri="{FF2B5EF4-FFF2-40B4-BE49-F238E27FC236}">
                  <a16:creationId xmlns:a16="http://schemas.microsoft.com/office/drawing/2014/main" id="{3689EA59-90A8-0BB0-BF72-2FE5833B6D2D}"/>
                </a:ext>
              </a:extLst>
            </p:cNvPr>
            <p:cNvSpPr txBox="1"/>
            <p:nvPr/>
          </p:nvSpPr>
          <p:spPr>
            <a:xfrm>
              <a:off x="3860827" y="1850676"/>
              <a:ext cx="362526" cy="354945"/>
            </a:xfrm>
            <a:prstGeom prst="rect">
              <a:avLst/>
            </a:prstGeom>
            <a:noFill/>
          </p:spPr>
          <p:txBody>
            <a:bodyPr wrap="none" rtlCol="0">
              <a:spAutoFit/>
            </a:bodyPr>
            <a:lstStyle/>
            <a:p>
              <a:pPr algn="ctr"/>
              <a:r>
                <a:rPr kumimoji="1" lang="en-US" altLang="zh-TW" sz="1600" b="1" dirty="0"/>
                <a:t>...</a:t>
              </a:r>
              <a:endParaRPr kumimoji="1" lang="zh-TW" altLang="en-US" sz="1600" b="1" dirty="0"/>
            </a:p>
          </p:txBody>
        </p:sp>
        <p:sp>
          <p:nvSpPr>
            <p:cNvPr id="35" name="文字方塊 34">
              <a:extLst>
                <a:ext uri="{FF2B5EF4-FFF2-40B4-BE49-F238E27FC236}">
                  <a16:creationId xmlns:a16="http://schemas.microsoft.com/office/drawing/2014/main" id="{83EAAD06-4585-D9B0-75D5-28579F593B2C}"/>
                </a:ext>
              </a:extLst>
            </p:cNvPr>
            <p:cNvSpPr txBox="1"/>
            <p:nvPr/>
          </p:nvSpPr>
          <p:spPr>
            <a:xfrm>
              <a:off x="3860827" y="2835938"/>
              <a:ext cx="362526" cy="354945"/>
            </a:xfrm>
            <a:prstGeom prst="rect">
              <a:avLst/>
            </a:prstGeom>
            <a:noFill/>
          </p:spPr>
          <p:txBody>
            <a:bodyPr wrap="none" rtlCol="0">
              <a:spAutoFit/>
            </a:bodyPr>
            <a:lstStyle/>
            <a:p>
              <a:pPr algn="ctr"/>
              <a:r>
                <a:rPr kumimoji="1" lang="en-US" altLang="zh-TW" sz="1600" b="1" dirty="0"/>
                <a:t>...</a:t>
              </a:r>
              <a:endParaRPr kumimoji="1" lang="zh-TW" altLang="en-US" sz="1600" b="1" dirty="0"/>
            </a:p>
          </p:txBody>
        </p:sp>
        <p:pic>
          <p:nvPicPr>
            <p:cNvPr id="36" name="圖片 35">
              <a:extLst>
                <a:ext uri="{FF2B5EF4-FFF2-40B4-BE49-F238E27FC236}">
                  <a16:creationId xmlns:a16="http://schemas.microsoft.com/office/drawing/2014/main" id="{665301AC-7D9B-8669-4A80-44D8646BFB58}"/>
                </a:ext>
              </a:extLst>
            </p:cNvPr>
            <p:cNvPicPr>
              <a:picLocks noChangeAspect="1"/>
            </p:cNvPicPr>
            <p:nvPr/>
          </p:nvPicPr>
          <p:blipFill>
            <a:blip r:embed="rId13"/>
            <a:stretch>
              <a:fillRect/>
            </a:stretch>
          </p:blipFill>
          <p:spPr>
            <a:xfrm>
              <a:off x="3495010" y="3107664"/>
              <a:ext cx="245968" cy="258657"/>
            </a:xfrm>
            <a:prstGeom prst="rect">
              <a:avLst/>
            </a:prstGeom>
          </p:spPr>
        </p:pic>
        <p:pic>
          <p:nvPicPr>
            <p:cNvPr id="37" name="圖片 36">
              <a:extLst>
                <a:ext uri="{FF2B5EF4-FFF2-40B4-BE49-F238E27FC236}">
                  <a16:creationId xmlns:a16="http://schemas.microsoft.com/office/drawing/2014/main" id="{A67C006B-EB48-9771-D6CB-85CF8C9B1ED0}"/>
                </a:ext>
              </a:extLst>
            </p:cNvPr>
            <p:cNvPicPr>
              <a:picLocks noChangeAspect="1"/>
            </p:cNvPicPr>
            <p:nvPr/>
          </p:nvPicPr>
          <p:blipFill>
            <a:blip r:embed="rId14"/>
            <a:stretch>
              <a:fillRect/>
            </a:stretch>
          </p:blipFill>
          <p:spPr>
            <a:xfrm>
              <a:off x="3649156" y="2768962"/>
              <a:ext cx="277510" cy="291825"/>
            </a:xfrm>
            <a:prstGeom prst="rect">
              <a:avLst/>
            </a:prstGeom>
          </p:spPr>
        </p:pic>
        <p:pic>
          <p:nvPicPr>
            <p:cNvPr id="38" name="圖片 37">
              <a:extLst>
                <a:ext uri="{FF2B5EF4-FFF2-40B4-BE49-F238E27FC236}">
                  <a16:creationId xmlns:a16="http://schemas.microsoft.com/office/drawing/2014/main" id="{44B671A9-C6EB-DDB0-11F4-875BCCAECE4B}"/>
                </a:ext>
              </a:extLst>
            </p:cNvPr>
            <p:cNvPicPr>
              <a:picLocks noChangeAspect="1"/>
            </p:cNvPicPr>
            <p:nvPr/>
          </p:nvPicPr>
          <p:blipFill>
            <a:blip r:embed="rId14"/>
            <a:stretch>
              <a:fillRect/>
            </a:stretch>
          </p:blipFill>
          <p:spPr>
            <a:xfrm>
              <a:off x="7452138" y="1887762"/>
              <a:ext cx="394735" cy="415097"/>
            </a:xfrm>
            <a:prstGeom prst="rect">
              <a:avLst/>
            </a:prstGeom>
          </p:spPr>
        </p:pic>
        <p:pic>
          <p:nvPicPr>
            <p:cNvPr id="39" name="圖片 38">
              <a:extLst>
                <a:ext uri="{FF2B5EF4-FFF2-40B4-BE49-F238E27FC236}">
                  <a16:creationId xmlns:a16="http://schemas.microsoft.com/office/drawing/2014/main" id="{9780E1F0-18EE-AA6E-87DD-696003B8D937}"/>
                </a:ext>
              </a:extLst>
            </p:cNvPr>
            <p:cNvPicPr>
              <a:picLocks noChangeAspect="1"/>
            </p:cNvPicPr>
            <p:nvPr/>
          </p:nvPicPr>
          <p:blipFill>
            <a:blip r:embed="rId8"/>
            <a:stretch>
              <a:fillRect/>
            </a:stretch>
          </p:blipFill>
          <p:spPr>
            <a:xfrm>
              <a:off x="6449984" y="1881046"/>
              <a:ext cx="394735" cy="415097"/>
            </a:xfrm>
            <a:prstGeom prst="rect">
              <a:avLst/>
            </a:prstGeom>
          </p:spPr>
        </p:pic>
        <p:pic>
          <p:nvPicPr>
            <p:cNvPr id="40" name="圖片 39">
              <a:extLst>
                <a:ext uri="{FF2B5EF4-FFF2-40B4-BE49-F238E27FC236}">
                  <a16:creationId xmlns:a16="http://schemas.microsoft.com/office/drawing/2014/main" id="{EACF93E7-CFDB-AFF1-6DAC-DD5B2E5B7915}"/>
                </a:ext>
              </a:extLst>
            </p:cNvPr>
            <p:cNvPicPr>
              <a:picLocks noChangeAspect="1"/>
            </p:cNvPicPr>
            <p:nvPr/>
          </p:nvPicPr>
          <p:blipFill>
            <a:blip r:embed="rId11"/>
            <a:stretch>
              <a:fillRect/>
            </a:stretch>
          </p:blipFill>
          <p:spPr>
            <a:xfrm>
              <a:off x="6943383" y="1876782"/>
              <a:ext cx="394735" cy="415097"/>
            </a:xfrm>
            <a:prstGeom prst="rect">
              <a:avLst/>
            </a:prstGeom>
          </p:spPr>
        </p:pic>
        <p:cxnSp>
          <p:nvCxnSpPr>
            <p:cNvPr id="41" name="肘形接點 37">
              <a:extLst>
                <a:ext uri="{FF2B5EF4-FFF2-40B4-BE49-F238E27FC236}">
                  <a16:creationId xmlns:a16="http://schemas.microsoft.com/office/drawing/2014/main" id="{4E11A02D-0A83-0FAE-EC1F-C9FE87957B91}"/>
                </a:ext>
              </a:extLst>
            </p:cNvPr>
            <p:cNvCxnSpPr>
              <a:cxnSpLocks/>
            </p:cNvCxnSpPr>
            <p:nvPr/>
          </p:nvCxnSpPr>
          <p:spPr>
            <a:xfrm flipV="1">
              <a:off x="4180321" y="2302859"/>
              <a:ext cx="3476970" cy="758972"/>
            </a:xfrm>
            <a:prstGeom prst="bentConnector2">
              <a:avLst/>
            </a:prstGeom>
            <a:ln w="190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肘形接點 38">
              <a:extLst>
                <a:ext uri="{FF2B5EF4-FFF2-40B4-BE49-F238E27FC236}">
                  <a16:creationId xmlns:a16="http://schemas.microsoft.com/office/drawing/2014/main" id="{8E4FD3D3-7810-401F-3A3D-7D7671E48249}"/>
                </a:ext>
              </a:extLst>
            </p:cNvPr>
            <p:cNvCxnSpPr>
              <a:cxnSpLocks/>
            </p:cNvCxnSpPr>
            <p:nvPr/>
          </p:nvCxnSpPr>
          <p:spPr>
            <a:xfrm flipV="1">
              <a:off x="4184749" y="1880810"/>
              <a:ext cx="2956001" cy="207288"/>
            </a:xfrm>
            <a:prstGeom prst="bentConnector4">
              <a:avLst>
                <a:gd name="adj1" fmla="val 68332"/>
                <a:gd name="adj2" fmla="val 219474"/>
              </a:avLst>
            </a:prstGeom>
            <a:ln w="190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43" name="文字方塊 42">
            <a:extLst>
              <a:ext uri="{FF2B5EF4-FFF2-40B4-BE49-F238E27FC236}">
                <a16:creationId xmlns:a16="http://schemas.microsoft.com/office/drawing/2014/main" id="{1F0D2710-46D9-F67F-FE8F-89CACF511C8D}"/>
              </a:ext>
            </a:extLst>
          </p:cNvPr>
          <p:cNvSpPr txBox="1"/>
          <p:nvPr/>
        </p:nvSpPr>
        <p:spPr>
          <a:xfrm>
            <a:off x="1920295" y="4315739"/>
            <a:ext cx="5133136" cy="253916"/>
          </a:xfrm>
          <a:prstGeom prst="rect">
            <a:avLst/>
          </a:prstGeom>
          <a:noFill/>
        </p:spPr>
        <p:txBody>
          <a:bodyPr wrap="none" rtlCol="0">
            <a:spAutoFit/>
          </a:bodyPr>
          <a:lstStyle/>
          <a:p>
            <a:r>
              <a:rPr kumimoji="1" lang="zh-TW" altLang="en-US" sz="1050" dirty="0">
                <a:latin typeface="Times New Roman" panose="02020603050405020304" pitchFamily="18" charset="0"/>
                <a:ea typeface="Microsoft JhengHei" panose="020B0604030504040204" pitchFamily="34" charset="-120"/>
                <a:cs typeface="Times New Roman" panose="02020603050405020304" pitchFamily="18" charset="0"/>
              </a:rPr>
              <a:t>圖 </a:t>
            </a:r>
            <a:r>
              <a:rPr kumimoji="1" lang="en-US" altLang="zh-TW" sz="1050" dirty="0">
                <a:latin typeface="Times New Roman" panose="02020603050405020304" pitchFamily="18" charset="0"/>
                <a:ea typeface="Microsoft JhengHei" panose="020B0604030504040204" pitchFamily="34" charset="-120"/>
                <a:cs typeface="Times New Roman" panose="02020603050405020304" pitchFamily="18" charset="0"/>
              </a:rPr>
              <a:t>2</a:t>
            </a:r>
            <a:r>
              <a:rPr kumimoji="1" lang="zh-TW" altLang="en-US" sz="1050" dirty="0">
                <a:latin typeface="Times New Roman" panose="02020603050405020304" pitchFamily="18" charset="0"/>
                <a:ea typeface="Microsoft JhengHei" panose="020B0604030504040204" pitchFamily="34" charset="-120"/>
                <a:cs typeface="Times New Roman" panose="02020603050405020304" pitchFamily="18" charset="0"/>
              </a:rPr>
              <a:t>：基於目標用戶與相似用戶過去購物籃購買項目的重複購買模式與協同購買模式</a:t>
            </a:r>
          </a:p>
        </p:txBody>
      </p:sp>
      <p:sp>
        <p:nvSpPr>
          <p:cNvPr id="2" name="文字方塊 1">
            <a:extLst>
              <a:ext uri="{FF2B5EF4-FFF2-40B4-BE49-F238E27FC236}">
                <a16:creationId xmlns:a16="http://schemas.microsoft.com/office/drawing/2014/main" id="{91CD0952-F804-F1C9-1DF5-5A82CBA01EA3}"/>
              </a:ext>
            </a:extLst>
          </p:cNvPr>
          <p:cNvSpPr txBox="1"/>
          <p:nvPr/>
        </p:nvSpPr>
        <p:spPr>
          <a:xfrm>
            <a:off x="723015" y="786809"/>
            <a:ext cx="1005403" cy="338554"/>
          </a:xfrm>
          <a:prstGeom prst="rect">
            <a:avLst/>
          </a:prstGeom>
          <a:noFill/>
        </p:spPr>
        <p:txBody>
          <a:bodyPr wrap="none" rtlCol="0">
            <a:spAutoFit/>
          </a:bodyPr>
          <a:lstStyle/>
          <a:p>
            <a:r>
              <a:rPr kumimoji="1" lang="zh-TW" altLang="en-US" sz="1600" b="1" dirty="0">
                <a:latin typeface="Arial" panose="020B0604020202020204" pitchFamily="34" charset="0"/>
                <a:cs typeface="Arial" panose="020B0604020202020204" pitchFamily="34" charset="0"/>
              </a:rPr>
              <a:t>研究背景</a:t>
            </a:r>
          </a:p>
        </p:txBody>
      </p:sp>
      <p:sp>
        <p:nvSpPr>
          <p:cNvPr id="46" name="Google Shape;1616;p32">
            <a:extLst>
              <a:ext uri="{FF2B5EF4-FFF2-40B4-BE49-F238E27FC236}">
                <a16:creationId xmlns:a16="http://schemas.microsoft.com/office/drawing/2014/main" id="{BF63CCA7-4B6E-4C4F-A4E1-69C9157DB3C2}"/>
              </a:ext>
            </a:extLst>
          </p:cNvPr>
          <p:cNvSpPr/>
          <p:nvPr/>
        </p:nvSpPr>
        <p:spPr>
          <a:xfrm>
            <a:off x="3082878" y="0"/>
            <a:ext cx="892500" cy="561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235;p30">
            <a:hlinkClick r:id="rId15" action="ppaction://hlinksldjump"/>
            <a:extLst>
              <a:ext uri="{FF2B5EF4-FFF2-40B4-BE49-F238E27FC236}">
                <a16:creationId xmlns:a16="http://schemas.microsoft.com/office/drawing/2014/main" id="{936817D3-1A3E-4E85-B566-5B902172A678}"/>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研究方法</a:t>
            </a:r>
            <a:endParaRPr lang="zh-TW" altLang="en-US" b="1" dirty="0">
              <a:latin typeface="Microsoft JhengHei" panose="020B0604030504040204" pitchFamily="34" charset="-120"/>
              <a:ea typeface="Microsoft JhengHei" panose="020B0604030504040204" pitchFamily="34" charset="-120"/>
            </a:endParaRPr>
          </a:p>
        </p:txBody>
      </p:sp>
      <p:sp>
        <p:nvSpPr>
          <p:cNvPr id="48" name="Google Shape;236;p30">
            <a:hlinkClick r:id="rId16" action="ppaction://hlinksldjump"/>
            <a:extLst>
              <a:ext uri="{FF2B5EF4-FFF2-40B4-BE49-F238E27FC236}">
                <a16:creationId xmlns:a16="http://schemas.microsoft.com/office/drawing/2014/main" id="{EFCE0A27-1942-4C96-9A50-5A7C0CD837C0}"/>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49" name="Google Shape;237;p30">
            <a:hlinkClick r:id="rId17" action="ppaction://hlinksldjump"/>
            <a:extLst>
              <a:ext uri="{FF2B5EF4-FFF2-40B4-BE49-F238E27FC236}">
                <a16:creationId xmlns:a16="http://schemas.microsoft.com/office/drawing/2014/main" id="{7DB85943-E603-4006-ADB6-EE938C70601A}"/>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50" name="Google Shape;239;p30">
            <a:hlinkClick r:id="" action="ppaction://noaction"/>
            <a:extLst>
              <a:ext uri="{FF2B5EF4-FFF2-40B4-BE49-F238E27FC236}">
                <a16:creationId xmlns:a16="http://schemas.microsoft.com/office/drawing/2014/main" id="{BB810A77-3E95-4064-9C51-5062FDBE5E83}"/>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51" name="Google Shape;240;p30">
            <a:hlinkClick r:id="" action="ppaction://noaction"/>
            <a:extLst>
              <a:ext uri="{FF2B5EF4-FFF2-40B4-BE49-F238E27FC236}">
                <a16:creationId xmlns:a16="http://schemas.microsoft.com/office/drawing/2014/main" id="{0F9BC88E-DB75-40CA-8B6B-436ADF695920}"/>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52" name="Google Shape;237;p30">
            <a:hlinkClick r:id="rId17" action="ppaction://hlinksldjump"/>
            <a:extLst>
              <a:ext uri="{FF2B5EF4-FFF2-40B4-BE49-F238E27FC236}">
                <a16:creationId xmlns:a16="http://schemas.microsoft.com/office/drawing/2014/main" id="{5A27C583-591A-40B6-8C1A-BBD0E0CFF4E7}"/>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53" name="文字方塊 52">
            <a:extLst>
              <a:ext uri="{FF2B5EF4-FFF2-40B4-BE49-F238E27FC236}">
                <a16:creationId xmlns:a16="http://schemas.microsoft.com/office/drawing/2014/main" id="{D5F68B0B-F3D6-496C-B5C0-AF00B02A4F76}"/>
              </a:ext>
            </a:extLst>
          </p:cNvPr>
          <p:cNvSpPr txBox="1"/>
          <p:nvPr/>
        </p:nvSpPr>
        <p:spPr>
          <a:xfrm>
            <a:off x="8539718" y="4872599"/>
            <a:ext cx="604282" cy="246221"/>
          </a:xfrm>
          <a:prstGeom prst="rect">
            <a:avLst/>
          </a:prstGeom>
          <a:noFill/>
        </p:spPr>
        <p:txBody>
          <a:bodyPr wrap="square" rtlCol="0">
            <a:spAutoFit/>
          </a:bodyPr>
          <a:lstStyle/>
          <a:p>
            <a:pPr algn="ctr"/>
            <a:r>
              <a:rPr lang="en-US" altLang="zh-TW" sz="1000" b="1" dirty="0">
                <a:latin typeface="Times New Roman" panose="02020603050405020304" pitchFamily="18" charset="0"/>
                <a:cs typeface="Times New Roman" panose="02020603050405020304" pitchFamily="18" charset="0"/>
              </a:rPr>
              <a:t>7 / 57</a:t>
            </a:r>
            <a:endParaRPr lang="zh-TW" altLang="en-US" sz="1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2487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矩形 2">
            <a:extLst>
              <a:ext uri="{FF2B5EF4-FFF2-40B4-BE49-F238E27FC236}">
                <a16:creationId xmlns:a16="http://schemas.microsoft.com/office/drawing/2014/main" id="{C362980C-A2C6-A86F-DD01-A175730EB22C}"/>
              </a:ext>
            </a:extLst>
          </p:cNvPr>
          <p:cNvSpPr/>
          <p:nvPr/>
        </p:nvSpPr>
        <p:spPr>
          <a:xfrm>
            <a:off x="723015" y="1018146"/>
            <a:ext cx="1005403" cy="45719"/>
          </a:xfrm>
          <a:prstGeom prst="rect">
            <a:avLst/>
          </a:prstGeom>
          <a:solidFill>
            <a:schemeClr val="tx2">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pic>
        <p:nvPicPr>
          <p:cNvPr id="10" name="圖片 9">
            <a:extLst>
              <a:ext uri="{FF2B5EF4-FFF2-40B4-BE49-F238E27FC236}">
                <a16:creationId xmlns:a16="http://schemas.microsoft.com/office/drawing/2014/main" id="{A3C1FB0F-90C9-F968-7887-AD1C253CA94E}"/>
              </a:ext>
            </a:extLst>
          </p:cNvPr>
          <p:cNvPicPr>
            <a:picLocks noChangeAspect="1"/>
          </p:cNvPicPr>
          <p:nvPr/>
        </p:nvPicPr>
        <p:blipFill>
          <a:blip r:embed="rId3">
            <a:alphaModFix amt="4000"/>
          </a:blip>
          <a:stretch>
            <a:fillRect/>
          </a:stretch>
        </p:blipFill>
        <p:spPr>
          <a:xfrm>
            <a:off x="5747843" y="1818286"/>
            <a:ext cx="2641039" cy="2641039"/>
          </a:xfrm>
          <a:prstGeom prst="rect">
            <a:avLst/>
          </a:prstGeom>
        </p:spPr>
      </p:pic>
      <p:sp>
        <p:nvSpPr>
          <p:cNvPr id="4" name="文字方塊 3">
            <a:extLst>
              <a:ext uri="{FF2B5EF4-FFF2-40B4-BE49-F238E27FC236}">
                <a16:creationId xmlns:a16="http://schemas.microsoft.com/office/drawing/2014/main" id="{2E03DB87-1265-D584-4278-C3EA17C160C3}"/>
              </a:ext>
            </a:extLst>
          </p:cNvPr>
          <p:cNvSpPr txBox="1"/>
          <p:nvPr/>
        </p:nvSpPr>
        <p:spPr>
          <a:xfrm>
            <a:off x="798497" y="1325759"/>
            <a:ext cx="7936703" cy="1669431"/>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zh-TW" altLang="en-US" sz="14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多項研究已證實：</a:t>
            </a:r>
            <a:r>
              <a:rPr lang="zh-TW" altLang="en-US" sz="1400" b="1" dirty="0">
                <a:solidFill>
                  <a:srgbClr val="C00000"/>
                </a:solidFill>
                <a:latin typeface="Times New Roman" panose="02020603050405020304" pitchFamily="18" charset="0"/>
                <a:ea typeface="Microsoft JhengHei" panose="020B0604030504040204" pitchFamily="34" charset="-120"/>
                <a:cs typeface="Times New Roman" panose="02020603050405020304" pitchFamily="18" charset="0"/>
              </a:rPr>
              <a:t>用戶的重複購買行為資訊</a:t>
            </a:r>
            <a:r>
              <a:rPr lang="zh-TW" altLang="en-US" sz="14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rPr>
              <a:t>對下一個購物籃推薦任務的提升效益</a:t>
            </a:r>
            <a:endParaRPr lang="en-US" altLang="zh-TW" sz="14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285750" indent="-285750" algn="just">
              <a:lnSpc>
                <a:spcPct val="150000"/>
              </a:lnSpc>
              <a:buFont typeface="Arial" panose="020B0604020202020204" pitchFamily="34" charset="0"/>
              <a:buChar char="•"/>
            </a:pPr>
            <a:endParaRPr lang="en-US" altLang="zh-TW"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285750" indent="-285750" algn="just">
              <a:lnSpc>
                <a:spcPct val="150000"/>
              </a:lnSpc>
              <a:buFont typeface="Arial" panose="020B0604020202020204" pitchFamily="34" charset="0"/>
              <a:buChar char="•"/>
            </a:pPr>
            <a:endParaRPr lang="en-US" altLang="zh-TW" sz="14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285750" indent="-285750" algn="just">
              <a:lnSpc>
                <a:spcPct val="150000"/>
              </a:lnSpc>
              <a:buFont typeface="Arial" panose="020B0604020202020204" pitchFamily="34" charset="0"/>
              <a:buChar char="•"/>
            </a:pPr>
            <a:endParaRPr lang="en-US" altLang="zh-TW"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a:p>
            <a:pPr marL="285750" indent="-285750" algn="just">
              <a:lnSpc>
                <a:spcPct val="150000"/>
              </a:lnSpc>
              <a:buFont typeface="Arial" panose="020B0604020202020204" pitchFamily="34" charset="0"/>
              <a:buChar char="•"/>
            </a:pPr>
            <a:endParaRPr lang="en-US" altLang="zh-TW" sz="1400" dirty="0">
              <a:solidFill>
                <a:schemeClr val="tx1"/>
              </a:solidFill>
              <a:latin typeface="Times New Roman" panose="02020603050405020304" pitchFamily="18" charset="0"/>
              <a:ea typeface="Microsoft JhengHei" panose="020B0604030504040204" pitchFamily="34" charset="-120"/>
              <a:cs typeface="Times New Roman" panose="02020603050405020304" pitchFamily="18" charset="0"/>
            </a:endParaRPr>
          </a:p>
        </p:txBody>
      </p:sp>
      <p:sp>
        <p:nvSpPr>
          <p:cNvPr id="11" name="文字方塊 10">
            <a:extLst>
              <a:ext uri="{FF2B5EF4-FFF2-40B4-BE49-F238E27FC236}">
                <a16:creationId xmlns:a16="http://schemas.microsoft.com/office/drawing/2014/main" id="{26B02DEC-8FAC-5AEF-183F-709C31486236}"/>
              </a:ext>
            </a:extLst>
          </p:cNvPr>
          <p:cNvSpPr txBox="1"/>
          <p:nvPr/>
        </p:nvSpPr>
        <p:spPr>
          <a:xfrm>
            <a:off x="1225716" y="1691128"/>
            <a:ext cx="7020427" cy="1319207"/>
          </a:xfrm>
          <a:prstGeom prst="rect">
            <a:avLst/>
          </a:prstGeom>
          <a:noFill/>
        </p:spPr>
        <p:txBody>
          <a:bodyPr wrap="square">
            <a:spAutoFit/>
          </a:bodyPr>
          <a:lstStyle/>
          <a:p>
            <a:pPr marL="285750" lvl="1" indent="-285750" algn="just">
              <a:lnSpc>
                <a:spcPct val="200000"/>
              </a:lnSpc>
              <a:buFont typeface="Arial" panose="020B0604020202020204" pitchFamily="34" charset="0"/>
              <a:buChar char="•"/>
            </a:pPr>
            <a:r>
              <a:rPr lang="en-US" altLang="zh-TW" b="1" dirty="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rPr>
              <a:t>TIFU-KNN</a:t>
            </a:r>
            <a:r>
              <a:rPr lang="zh-TW" altLang="en-US"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：基於</a:t>
            </a:r>
            <a:r>
              <a:rPr lang="zh-TW" altLang="en-US" b="1" dirty="0">
                <a:solidFill>
                  <a:srgbClr val="C00000"/>
                </a:solidFill>
                <a:latin typeface="Times New Roman" panose="02020603050405020304" pitchFamily="18" charset="0"/>
                <a:ea typeface="微軟正黑體" panose="020B0604030504040204" pitchFamily="34" charset="-120"/>
                <a:cs typeface="Times New Roman" panose="02020603050405020304" pitchFamily="18" charset="0"/>
              </a:rPr>
              <a:t>傳統向量空間模型</a:t>
            </a:r>
            <a:r>
              <a:rPr lang="zh-TW" altLang="en-US"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的方法 ，實現最先進的推薦性能</a:t>
            </a:r>
            <a:endParaRPr lang="en-US" altLang="zh-TW"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lvl="1" algn="just">
              <a:lnSpc>
                <a:spcPct val="200000"/>
              </a:lnSpc>
            </a:pPr>
            <a:r>
              <a:rPr lang="zh-TW" altLang="en-US"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 參數並非學習而成，推薦表現存在進步空間</a:t>
            </a:r>
            <a:endParaRPr lang="en-US" altLang="zh-TW"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endParaRPr>
          </a:p>
          <a:p>
            <a:pPr lvl="1" algn="just">
              <a:lnSpc>
                <a:spcPct val="200000"/>
              </a:lnSpc>
            </a:pPr>
            <a:r>
              <a:rPr lang="zh-TW" altLang="en-US"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 指出 </a:t>
            </a:r>
            <a:r>
              <a:rPr lang="en-US" altLang="zh-TW"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RNN</a:t>
            </a:r>
            <a:r>
              <a:rPr lang="zh-TW" altLang="en-US"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在學習此資訊進行推薦時的結果不理想</a:t>
            </a:r>
          </a:p>
        </p:txBody>
      </p:sp>
      <p:sp>
        <p:nvSpPr>
          <p:cNvPr id="12" name="文字方塊 11">
            <a:extLst>
              <a:ext uri="{FF2B5EF4-FFF2-40B4-BE49-F238E27FC236}">
                <a16:creationId xmlns:a16="http://schemas.microsoft.com/office/drawing/2014/main" id="{F608D923-87C8-F509-8D06-8943F327429A}"/>
              </a:ext>
            </a:extLst>
          </p:cNvPr>
          <p:cNvSpPr txBox="1"/>
          <p:nvPr/>
        </p:nvSpPr>
        <p:spPr>
          <a:xfrm>
            <a:off x="1225716" y="3257084"/>
            <a:ext cx="6417141" cy="461665"/>
          </a:xfrm>
          <a:prstGeom prst="rect">
            <a:avLst/>
          </a:prstGeom>
          <a:noFill/>
        </p:spPr>
        <p:txBody>
          <a:bodyPr wrap="none" rtlCol="0">
            <a:spAutoFit/>
          </a:bodyPr>
          <a:lstStyle/>
          <a:p>
            <a:r>
              <a:rPr kumimoji="1" lang="zh-TW" altLang="en-US" sz="2400" b="1" u="sng" dirty="0">
                <a:solidFill>
                  <a:schemeClr val="tx1"/>
                </a:solidFill>
                <a:latin typeface="Times New Roman" panose="02020603050405020304" pitchFamily="18" charset="0"/>
                <a:cs typeface="Times New Roman" panose="02020603050405020304" pitchFamily="18" charset="0"/>
              </a:rPr>
              <a:t>→ 注意力機制的學習效果為何，尚無研究顯示</a:t>
            </a:r>
          </a:p>
        </p:txBody>
      </p:sp>
      <p:sp>
        <p:nvSpPr>
          <p:cNvPr id="2" name="文字方塊 1">
            <a:extLst>
              <a:ext uri="{FF2B5EF4-FFF2-40B4-BE49-F238E27FC236}">
                <a16:creationId xmlns:a16="http://schemas.microsoft.com/office/drawing/2014/main" id="{91CD0952-F804-F1C9-1DF5-5A82CBA01EA3}"/>
              </a:ext>
            </a:extLst>
          </p:cNvPr>
          <p:cNvSpPr txBox="1"/>
          <p:nvPr/>
        </p:nvSpPr>
        <p:spPr>
          <a:xfrm>
            <a:off x="723015" y="786809"/>
            <a:ext cx="1005403" cy="338554"/>
          </a:xfrm>
          <a:prstGeom prst="rect">
            <a:avLst/>
          </a:prstGeom>
          <a:noFill/>
        </p:spPr>
        <p:txBody>
          <a:bodyPr wrap="none" rtlCol="0">
            <a:spAutoFit/>
          </a:bodyPr>
          <a:lstStyle/>
          <a:p>
            <a:r>
              <a:rPr kumimoji="1" lang="zh-TW" altLang="en-US" sz="1600" b="1" dirty="0">
                <a:latin typeface="Arial" panose="020B0604020202020204" pitchFamily="34" charset="0"/>
                <a:cs typeface="Arial" panose="020B0604020202020204" pitchFamily="34" charset="0"/>
              </a:rPr>
              <a:t>研究動機</a:t>
            </a:r>
          </a:p>
        </p:txBody>
      </p:sp>
      <p:sp>
        <p:nvSpPr>
          <p:cNvPr id="17" name="Google Shape;1616;p32">
            <a:extLst>
              <a:ext uri="{FF2B5EF4-FFF2-40B4-BE49-F238E27FC236}">
                <a16:creationId xmlns:a16="http://schemas.microsoft.com/office/drawing/2014/main" id="{21F13C65-F29A-40B7-BF60-1FE1A570A89C}"/>
              </a:ext>
            </a:extLst>
          </p:cNvPr>
          <p:cNvSpPr/>
          <p:nvPr/>
        </p:nvSpPr>
        <p:spPr>
          <a:xfrm>
            <a:off x="3082878" y="0"/>
            <a:ext cx="892500" cy="561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235;p30">
            <a:hlinkClick r:id="rId4" action="ppaction://hlinksldjump"/>
            <a:extLst>
              <a:ext uri="{FF2B5EF4-FFF2-40B4-BE49-F238E27FC236}">
                <a16:creationId xmlns:a16="http://schemas.microsoft.com/office/drawing/2014/main" id="{3645A0CB-A9CD-4786-BF93-67C1FFB3D476}"/>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研究方法</a:t>
            </a:r>
            <a:endParaRPr lang="zh-TW" altLang="en-US" b="1" dirty="0">
              <a:latin typeface="Microsoft JhengHei" panose="020B0604030504040204" pitchFamily="34" charset="-120"/>
              <a:ea typeface="Microsoft JhengHei" panose="020B0604030504040204" pitchFamily="34" charset="-120"/>
            </a:endParaRPr>
          </a:p>
        </p:txBody>
      </p:sp>
      <p:sp>
        <p:nvSpPr>
          <p:cNvPr id="19" name="Google Shape;236;p30">
            <a:hlinkClick r:id="rId5" action="ppaction://hlinksldjump"/>
            <a:extLst>
              <a:ext uri="{FF2B5EF4-FFF2-40B4-BE49-F238E27FC236}">
                <a16:creationId xmlns:a16="http://schemas.microsoft.com/office/drawing/2014/main" id="{4DC23C2B-883B-406B-A50F-59E2854EDD0C}"/>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20" name="Google Shape;237;p30">
            <a:hlinkClick r:id="rId6" action="ppaction://hlinksldjump"/>
            <a:extLst>
              <a:ext uri="{FF2B5EF4-FFF2-40B4-BE49-F238E27FC236}">
                <a16:creationId xmlns:a16="http://schemas.microsoft.com/office/drawing/2014/main" id="{FD9FF73A-35A7-4EE5-8098-B154632C6138}"/>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21" name="Google Shape;239;p30">
            <a:hlinkClick r:id="" action="ppaction://noaction"/>
            <a:extLst>
              <a:ext uri="{FF2B5EF4-FFF2-40B4-BE49-F238E27FC236}">
                <a16:creationId xmlns:a16="http://schemas.microsoft.com/office/drawing/2014/main" id="{BC5FA37E-4B64-424E-8C5C-CC9BA854709B}"/>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22" name="Google Shape;240;p30">
            <a:hlinkClick r:id="" action="ppaction://noaction"/>
            <a:extLst>
              <a:ext uri="{FF2B5EF4-FFF2-40B4-BE49-F238E27FC236}">
                <a16:creationId xmlns:a16="http://schemas.microsoft.com/office/drawing/2014/main" id="{707ECD8A-3E53-4627-B2BF-9C8412567FE8}"/>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23" name="Google Shape;237;p30">
            <a:hlinkClick r:id="rId6" action="ppaction://hlinksldjump"/>
            <a:extLst>
              <a:ext uri="{FF2B5EF4-FFF2-40B4-BE49-F238E27FC236}">
                <a16:creationId xmlns:a16="http://schemas.microsoft.com/office/drawing/2014/main" id="{226D5899-7C00-49B6-A2E1-20423EFB7EF7}"/>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24" name="文字方塊 23">
            <a:extLst>
              <a:ext uri="{FF2B5EF4-FFF2-40B4-BE49-F238E27FC236}">
                <a16:creationId xmlns:a16="http://schemas.microsoft.com/office/drawing/2014/main" id="{8C4E02E4-2352-493C-95B0-4BB2B2957038}"/>
              </a:ext>
            </a:extLst>
          </p:cNvPr>
          <p:cNvSpPr txBox="1"/>
          <p:nvPr/>
        </p:nvSpPr>
        <p:spPr>
          <a:xfrm>
            <a:off x="8539718" y="4872599"/>
            <a:ext cx="604282" cy="246221"/>
          </a:xfrm>
          <a:prstGeom prst="rect">
            <a:avLst/>
          </a:prstGeom>
          <a:noFill/>
        </p:spPr>
        <p:txBody>
          <a:bodyPr wrap="square" rtlCol="0">
            <a:spAutoFit/>
          </a:bodyPr>
          <a:lstStyle/>
          <a:p>
            <a:pPr algn="ctr"/>
            <a:r>
              <a:rPr lang="en-US" altLang="zh-TW" sz="1000" b="1" dirty="0">
                <a:latin typeface="Times New Roman" panose="02020603050405020304" pitchFamily="18" charset="0"/>
                <a:cs typeface="Times New Roman" panose="02020603050405020304" pitchFamily="18" charset="0"/>
              </a:rPr>
              <a:t>8 / 57</a:t>
            </a:r>
            <a:endParaRPr lang="zh-TW" altLang="en-US" sz="1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204645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15"/>
        <p:cNvGrpSpPr/>
        <p:nvPr/>
      </p:nvGrpSpPr>
      <p:grpSpPr>
        <a:xfrm>
          <a:off x="0" y="0"/>
          <a:ext cx="0" cy="0"/>
          <a:chOff x="0" y="0"/>
          <a:chExt cx="0" cy="0"/>
        </a:xfrm>
      </p:grpSpPr>
      <p:sp>
        <p:nvSpPr>
          <p:cNvPr id="15" name="矩形 14">
            <a:extLst>
              <a:ext uri="{FF2B5EF4-FFF2-40B4-BE49-F238E27FC236}">
                <a16:creationId xmlns:a16="http://schemas.microsoft.com/office/drawing/2014/main" id="{6E3F861E-D85F-787D-0B05-436F707E571E}"/>
              </a:ext>
            </a:extLst>
          </p:cNvPr>
          <p:cNvSpPr/>
          <p:nvPr/>
        </p:nvSpPr>
        <p:spPr>
          <a:xfrm>
            <a:off x="1366778" y="1342911"/>
            <a:ext cx="6901099" cy="2800026"/>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626" name="Google Shape;1626;p32">
            <a:hlinkClick r:id="" action="ppaction://hlinkshowjump?jump=nextslide"/>
          </p:cNvPr>
          <p:cNvSpPr/>
          <p:nvPr/>
        </p:nvSpPr>
        <p:spPr>
          <a:xfrm rot="10800000">
            <a:off x="8464300" y="44593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7" name="Google Shape;1627;p32"/>
          <p:cNvSpPr/>
          <p:nvPr/>
        </p:nvSpPr>
        <p:spPr>
          <a:xfrm rot="5400000">
            <a:off x="8555468" y="4534728"/>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8" name="Google Shape;1628;p32">
            <a:hlinkClick r:id="" action="ppaction://hlinkshowjump?jump=previousslide"/>
          </p:cNvPr>
          <p:cNvSpPr/>
          <p:nvPr/>
        </p:nvSpPr>
        <p:spPr>
          <a:xfrm>
            <a:off x="8464300" y="4132225"/>
            <a:ext cx="270900" cy="270900"/>
          </a:xfrm>
          <a:prstGeom prst="roundRect">
            <a:avLst>
              <a:gd name="adj" fmla="val 50000"/>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29" name="Google Shape;1629;p32"/>
          <p:cNvSpPr/>
          <p:nvPr/>
        </p:nvSpPr>
        <p:spPr>
          <a:xfrm rot="-5400000">
            <a:off x="8555532" y="4207722"/>
            <a:ext cx="88500" cy="120000"/>
          </a:xfrm>
          <a:prstGeom prst="chevron">
            <a:avLst>
              <a:gd name="adj" fmla="val 200063"/>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矩形 2">
            <a:extLst>
              <a:ext uri="{FF2B5EF4-FFF2-40B4-BE49-F238E27FC236}">
                <a16:creationId xmlns:a16="http://schemas.microsoft.com/office/drawing/2014/main" id="{C362980C-A2C6-A86F-DD01-A175730EB22C}"/>
              </a:ext>
            </a:extLst>
          </p:cNvPr>
          <p:cNvSpPr/>
          <p:nvPr/>
        </p:nvSpPr>
        <p:spPr>
          <a:xfrm flipV="1">
            <a:off x="723016" y="1000562"/>
            <a:ext cx="1094768" cy="45719"/>
          </a:xfrm>
          <a:prstGeom prst="rect">
            <a:avLst/>
          </a:prstGeom>
          <a:solidFill>
            <a:schemeClr val="tx2">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矩形 9">
            <a:extLst>
              <a:ext uri="{FF2B5EF4-FFF2-40B4-BE49-F238E27FC236}">
                <a16:creationId xmlns:a16="http://schemas.microsoft.com/office/drawing/2014/main" id="{893C31F8-4486-1368-7553-B6D867FA2B6D}"/>
              </a:ext>
            </a:extLst>
          </p:cNvPr>
          <p:cNvSpPr/>
          <p:nvPr/>
        </p:nvSpPr>
        <p:spPr>
          <a:xfrm>
            <a:off x="2568559" y="1533532"/>
            <a:ext cx="5607877" cy="7174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zh-TW" altLang="en-US" b="1"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     提出將傳統向量空間模型與現今深度學習技術結合之新穎模型</a:t>
            </a:r>
            <a:endParaRPr kumimoji="1" lang="en-US" altLang="zh-TW" b="1"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11" name="矩形 10">
            <a:extLst>
              <a:ext uri="{FF2B5EF4-FFF2-40B4-BE49-F238E27FC236}">
                <a16:creationId xmlns:a16="http://schemas.microsoft.com/office/drawing/2014/main" id="{7F2B5C94-EC38-70B7-887A-CC0E6621AB57}"/>
              </a:ext>
            </a:extLst>
          </p:cNvPr>
          <p:cNvSpPr/>
          <p:nvPr/>
        </p:nvSpPr>
        <p:spPr>
          <a:xfrm>
            <a:off x="2568559" y="2392270"/>
            <a:ext cx="5607877" cy="7174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zh-TW" altLang="en-US" b="1"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     於購物籃序列推薦中考慮 </a:t>
            </a:r>
            <a:r>
              <a:rPr kumimoji="1" lang="en-US" altLang="zh-TW" b="1"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PIF </a:t>
            </a:r>
            <a:r>
              <a:rPr kumimoji="1" lang="zh-TW" altLang="en-US" b="1" dirty="0">
                <a:solidFill>
                  <a:schemeClr val="tx1"/>
                </a:solidFill>
                <a:latin typeface="Times New Roman" panose="02020603050405020304" pitchFamily="18" charset="0"/>
                <a:ea typeface="微軟正黑體" panose="020B0604030504040204" pitchFamily="34" charset="-120"/>
                <a:cs typeface="Times New Roman" panose="02020603050405020304" pitchFamily="18" charset="0"/>
              </a:rPr>
              <a:t>關鍵購買模式與時間偏好影響</a:t>
            </a:r>
          </a:p>
        </p:txBody>
      </p:sp>
      <p:sp>
        <p:nvSpPr>
          <p:cNvPr id="12" name="矩形 11">
            <a:extLst>
              <a:ext uri="{FF2B5EF4-FFF2-40B4-BE49-F238E27FC236}">
                <a16:creationId xmlns:a16="http://schemas.microsoft.com/office/drawing/2014/main" id="{FACBD33C-306F-D2F8-5325-CF459CB4D3EE}"/>
              </a:ext>
            </a:extLst>
          </p:cNvPr>
          <p:cNvSpPr/>
          <p:nvPr/>
        </p:nvSpPr>
        <p:spPr>
          <a:xfrm>
            <a:off x="2568559" y="3203748"/>
            <a:ext cx="5607877" cy="71740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zh-TW" altLang="en-US" b="1" dirty="0">
                <a:solidFill>
                  <a:schemeClr val="tx1"/>
                </a:solidFill>
                <a:latin typeface="微軟正黑體" panose="020B0604030504040204" pitchFamily="34" charset="-120"/>
                <a:ea typeface="微軟正黑體" panose="020B0604030504040204" pitchFamily="34" charset="-120"/>
              </a:rPr>
              <a:t>     將最先進的購物籃推薦模型之推薦性能更進一步提升</a:t>
            </a:r>
          </a:p>
        </p:txBody>
      </p:sp>
      <p:pic>
        <p:nvPicPr>
          <p:cNvPr id="14" name="圖片 13">
            <a:extLst>
              <a:ext uri="{FF2B5EF4-FFF2-40B4-BE49-F238E27FC236}">
                <a16:creationId xmlns:a16="http://schemas.microsoft.com/office/drawing/2014/main" id="{457C46DE-9DAD-2046-AED1-3025F727C8B3}"/>
              </a:ext>
            </a:extLst>
          </p:cNvPr>
          <p:cNvPicPr>
            <a:picLocks noChangeAspect="1"/>
          </p:cNvPicPr>
          <p:nvPr/>
        </p:nvPicPr>
        <p:blipFill>
          <a:blip r:embed="rId3"/>
          <a:stretch>
            <a:fillRect/>
          </a:stretch>
        </p:blipFill>
        <p:spPr>
          <a:xfrm>
            <a:off x="790995" y="1871360"/>
            <a:ext cx="1581142" cy="1581142"/>
          </a:xfrm>
          <a:prstGeom prst="rect">
            <a:avLst/>
          </a:prstGeom>
        </p:spPr>
      </p:pic>
      <p:sp>
        <p:nvSpPr>
          <p:cNvPr id="2" name="文字方塊 1">
            <a:extLst>
              <a:ext uri="{FF2B5EF4-FFF2-40B4-BE49-F238E27FC236}">
                <a16:creationId xmlns:a16="http://schemas.microsoft.com/office/drawing/2014/main" id="{91CD0952-F804-F1C9-1DF5-5A82CBA01EA3}"/>
              </a:ext>
            </a:extLst>
          </p:cNvPr>
          <p:cNvSpPr txBox="1"/>
          <p:nvPr/>
        </p:nvSpPr>
        <p:spPr>
          <a:xfrm>
            <a:off x="723015" y="786809"/>
            <a:ext cx="1005403" cy="338554"/>
          </a:xfrm>
          <a:prstGeom prst="rect">
            <a:avLst/>
          </a:prstGeom>
          <a:noFill/>
        </p:spPr>
        <p:txBody>
          <a:bodyPr wrap="none" rtlCol="0">
            <a:spAutoFit/>
          </a:bodyPr>
          <a:lstStyle/>
          <a:p>
            <a:r>
              <a:rPr kumimoji="1" lang="zh-TW" altLang="en-US" sz="1600" b="1" dirty="0">
                <a:latin typeface="Arial" panose="020B0604020202020204" pitchFamily="34" charset="0"/>
                <a:cs typeface="Arial" panose="020B0604020202020204" pitchFamily="34" charset="0"/>
              </a:rPr>
              <a:t>研究目的</a:t>
            </a:r>
          </a:p>
        </p:txBody>
      </p:sp>
      <p:sp>
        <p:nvSpPr>
          <p:cNvPr id="19" name="Google Shape;1616;p32">
            <a:extLst>
              <a:ext uri="{FF2B5EF4-FFF2-40B4-BE49-F238E27FC236}">
                <a16:creationId xmlns:a16="http://schemas.microsoft.com/office/drawing/2014/main" id="{2444B037-1B9B-42B9-BED2-ECACAEEA396B}"/>
              </a:ext>
            </a:extLst>
          </p:cNvPr>
          <p:cNvSpPr/>
          <p:nvPr/>
        </p:nvSpPr>
        <p:spPr>
          <a:xfrm>
            <a:off x="3082878" y="0"/>
            <a:ext cx="892500" cy="561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0" name="Google Shape;235;p30">
            <a:hlinkClick r:id="rId4" action="ppaction://hlinksldjump"/>
            <a:extLst>
              <a:ext uri="{FF2B5EF4-FFF2-40B4-BE49-F238E27FC236}">
                <a16:creationId xmlns:a16="http://schemas.microsoft.com/office/drawing/2014/main" id="{2AF070F9-37F4-4220-A876-39EE543BC1BA}"/>
              </a:ext>
            </a:extLst>
          </p:cNvPr>
          <p:cNvSpPr txBox="1">
            <a:spLocks/>
          </p:cNvSpPr>
          <p:nvPr/>
        </p:nvSpPr>
        <p:spPr>
          <a:xfrm>
            <a:off x="4878449" y="203198"/>
            <a:ext cx="971918"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研究方法</a:t>
            </a:r>
            <a:endParaRPr lang="zh-TW" altLang="en-US" b="1" dirty="0">
              <a:latin typeface="Microsoft JhengHei" panose="020B0604030504040204" pitchFamily="34" charset="-120"/>
              <a:ea typeface="Microsoft JhengHei" panose="020B0604030504040204" pitchFamily="34" charset="-120"/>
            </a:endParaRPr>
          </a:p>
        </p:txBody>
      </p:sp>
      <p:sp>
        <p:nvSpPr>
          <p:cNvPr id="21" name="Google Shape;236;p30">
            <a:hlinkClick r:id="rId5" action="ppaction://hlinksldjump"/>
            <a:extLst>
              <a:ext uri="{FF2B5EF4-FFF2-40B4-BE49-F238E27FC236}">
                <a16:creationId xmlns:a16="http://schemas.microsoft.com/office/drawing/2014/main" id="{B10194C0-FDC5-4576-A4CB-0E83438992C1}"/>
              </a:ext>
            </a:extLst>
          </p:cNvPr>
          <p:cNvSpPr txBox="1">
            <a:spLocks/>
          </p:cNvSpPr>
          <p:nvPr/>
        </p:nvSpPr>
        <p:spPr>
          <a:xfrm>
            <a:off x="3895168" y="189716"/>
            <a:ext cx="971918" cy="21745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文獻探討</a:t>
            </a:r>
            <a:endParaRPr lang="zh-TW" altLang="en-US" b="1" dirty="0">
              <a:latin typeface="Microsoft JhengHei" panose="020B0604030504040204" pitchFamily="34" charset="-120"/>
              <a:ea typeface="Microsoft JhengHei" panose="020B0604030504040204" pitchFamily="34" charset="-120"/>
            </a:endParaRPr>
          </a:p>
        </p:txBody>
      </p:sp>
      <p:sp>
        <p:nvSpPr>
          <p:cNvPr id="22" name="Google Shape;237;p30">
            <a:hlinkClick r:id="rId6" action="ppaction://hlinksldjump"/>
            <a:extLst>
              <a:ext uri="{FF2B5EF4-FFF2-40B4-BE49-F238E27FC236}">
                <a16:creationId xmlns:a16="http://schemas.microsoft.com/office/drawing/2014/main" id="{89C9B0FE-931E-42FC-92F4-F79D3CB81947}"/>
              </a:ext>
            </a:extLst>
          </p:cNvPr>
          <p:cNvSpPr txBox="1">
            <a:spLocks/>
          </p:cNvSpPr>
          <p:nvPr/>
        </p:nvSpPr>
        <p:spPr>
          <a:xfrm>
            <a:off x="3082878" y="20145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緒論</a:t>
            </a:r>
            <a:endParaRPr lang="en-US" b="1" dirty="0">
              <a:latin typeface="Microsoft JhengHei" panose="020B0604030504040204" pitchFamily="34" charset="-120"/>
              <a:ea typeface="Microsoft JhengHei" panose="020B0604030504040204" pitchFamily="34" charset="-120"/>
            </a:endParaRPr>
          </a:p>
        </p:txBody>
      </p:sp>
      <p:sp>
        <p:nvSpPr>
          <p:cNvPr id="23" name="Google Shape;239;p30">
            <a:hlinkClick r:id="" action="ppaction://noaction"/>
            <a:extLst>
              <a:ext uri="{FF2B5EF4-FFF2-40B4-BE49-F238E27FC236}">
                <a16:creationId xmlns:a16="http://schemas.microsoft.com/office/drawing/2014/main" id="{E0DD17FA-A668-4E84-B8B7-E14101596FE2}"/>
              </a:ext>
            </a:extLst>
          </p:cNvPr>
          <p:cNvSpPr txBox="1">
            <a:spLocks/>
          </p:cNvSpPr>
          <p:nvPr/>
        </p:nvSpPr>
        <p:spPr>
          <a:xfrm>
            <a:off x="6794335" y="189305"/>
            <a:ext cx="971917"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實驗結果</a:t>
            </a:r>
            <a:endParaRPr lang="zh-TW" altLang="en-US" b="1" dirty="0">
              <a:latin typeface="Microsoft JhengHei" panose="020B0604030504040204" pitchFamily="34" charset="-120"/>
              <a:ea typeface="Microsoft JhengHei" panose="020B0604030504040204" pitchFamily="34" charset="-120"/>
            </a:endParaRPr>
          </a:p>
        </p:txBody>
      </p:sp>
      <p:sp>
        <p:nvSpPr>
          <p:cNvPr id="24" name="Google Shape;240;p30">
            <a:hlinkClick r:id="" action="ppaction://noaction"/>
            <a:extLst>
              <a:ext uri="{FF2B5EF4-FFF2-40B4-BE49-F238E27FC236}">
                <a16:creationId xmlns:a16="http://schemas.microsoft.com/office/drawing/2014/main" id="{C6798132-875B-496A-93A4-4A1027961E61}"/>
              </a:ext>
            </a:extLst>
          </p:cNvPr>
          <p:cNvSpPr txBox="1">
            <a:spLocks/>
          </p:cNvSpPr>
          <p:nvPr/>
        </p:nvSpPr>
        <p:spPr>
          <a:xfrm>
            <a:off x="5846232" y="189305"/>
            <a:ext cx="971918" cy="2174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a:latin typeface="Microsoft JhengHei" panose="020B0604030504040204" pitchFamily="34" charset="-120"/>
                <a:ea typeface="Microsoft JhengHei" panose="020B0604030504040204" pitchFamily="34" charset="-120"/>
              </a:rPr>
              <a:t>實驗設計</a:t>
            </a:r>
            <a:endParaRPr lang="zh-TW" altLang="en-US" b="1" dirty="0">
              <a:latin typeface="Microsoft JhengHei" panose="020B0604030504040204" pitchFamily="34" charset="-120"/>
              <a:ea typeface="Microsoft JhengHei" panose="020B0604030504040204" pitchFamily="34" charset="-120"/>
            </a:endParaRPr>
          </a:p>
        </p:txBody>
      </p:sp>
      <p:sp>
        <p:nvSpPr>
          <p:cNvPr id="25" name="Google Shape;237;p30">
            <a:hlinkClick r:id="rId6" action="ppaction://hlinksldjump"/>
            <a:extLst>
              <a:ext uri="{FF2B5EF4-FFF2-40B4-BE49-F238E27FC236}">
                <a16:creationId xmlns:a16="http://schemas.microsoft.com/office/drawing/2014/main" id="{BFE6A89F-6A0E-4372-93B2-18DBC398D6F6}"/>
              </a:ext>
            </a:extLst>
          </p:cNvPr>
          <p:cNvSpPr txBox="1">
            <a:spLocks/>
          </p:cNvSpPr>
          <p:nvPr/>
        </p:nvSpPr>
        <p:spPr>
          <a:xfrm>
            <a:off x="7664055" y="196564"/>
            <a:ext cx="892500" cy="19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1pPr>
            <a:lvl2pPr marL="914400" marR="0" lvl="1"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2pPr>
            <a:lvl3pPr marL="1371600" marR="0" lvl="2"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3pPr>
            <a:lvl4pPr marL="1828800" marR="0" lvl="3"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4pPr>
            <a:lvl5pPr marL="2286000" marR="0" lvl="4"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5pPr>
            <a:lvl6pPr marL="2743200" marR="0" lvl="5"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6pPr>
            <a:lvl7pPr marL="3200400" marR="0" lvl="6"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7pPr>
            <a:lvl8pPr marL="3657600" marR="0" lvl="7"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8pPr>
            <a:lvl9pPr marL="4114800" marR="0" lvl="8" indent="-317500" algn="l" rtl="0">
              <a:lnSpc>
                <a:spcPct val="100000"/>
              </a:lnSpc>
              <a:spcBef>
                <a:spcPts val="0"/>
              </a:spcBef>
              <a:spcAft>
                <a:spcPts val="0"/>
              </a:spcAft>
              <a:buClr>
                <a:schemeClr val="dk1"/>
              </a:buClr>
              <a:buSzPts val="1400"/>
              <a:buFont typeface="Poppins"/>
              <a:buChar char="■"/>
              <a:defRPr sz="1400" b="0" i="0" u="none" strike="noStrike" cap="none">
                <a:solidFill>
                  <a:schemeClr val="dk1"/>
                </a:solidFill>
                <a:latin typeface="Poppins"/>
                <a:ea typeface="Poppins"/>
                <a:cs typeface="Poppins"/>
                <a:sym typeface="Poppins"/>
              </a:defRPr>
            </a:lvl9pPr>
          </a:lstStyle>
          <a:p>
            <a:pPr marL="0" indent="0" algn="ctr">
              <a:buFont typeface="Poppins"/>
              <a:buNone/>
            </a:pPr>
            <a:r>
              <a:rPr lang="zh-TW" altLang="en-US" b="1" dirty="0">
                <a:latin typeface="Microsoft JhengHei" panose="020B0604030504040204" pitchFamily="34" charset="-120"/>
                <a:ea typeface="Microsoft JhengHei" panose="020B0604030504040204" pitchFamily="34" charset="-120"/>
              </a:rPr>
              <a:t>總結</a:t>
            </a:r>
            <a:endParaRPr lang="en-US" b="1" dirty="0">
              <a:latin typeface="Microsoft JhengHei" panose="020B0604030504040204" pitchFamily="34" charset="-120"/>
              <a:ea typeface="Microsoft JhengHei" panose="020B0604030504040204" pitchFamily="34" charset="-120"/>
            </a:endParaRPr>
          </a:p>
        </p:txBody>
      </p:sp>
      <p:sp>
        <p:nvSpPr>
          <p:cNvPr id="26" name="文字方塊 25">
            <a:extLst>
              <a:ext uri="{FF2B5EF4-FFF2-40B4-BE49-F238E27FC236}">
                <a16:creationId xmlns:a16="http://schemas.microsoft.com/office/drawing/2014/main" id="{A002954C-BE88-47E6-936F-90C9009B2E4F}"/>
              </a:ext>
            </a:extLst>
          </p:cNvPr>
          <p:cNvSpPr txBox="1"/>
          <p:nvPr/>
        </p:nvSpPr>
        <p:spPr>
          <a:xfrm>
            <a:off x="8539718" y="4872599"/>
            <a:ext cx="604282" cy="246221"/>
          </a:xfrm>
          <a:prstGeom prst="rect">
            <a:avLst/>
          </a:prstGeom>
          <a:noFill/>
        </p:spPr>
        <p:txBody>
          <a:bodyPr wrap="square" rtlCol="0">
            <a:spAutoFit/>
          </a:bodyPr>
          <a:lstStyle/>
          <a:p>
            <a:pPr algn="ctr"/>
            <a:r>
              <a:rPr lang="en-US" altLang="zh-TW" sz="1000" b="1" dirty="0">
                <a:latin typeface="Times New Roman" panose="02020603050405020304" pitchFamily="18" charset="0"/>
                <a:cs typeface="Times New Roman" panose="02020603050405020304" pitchFamily="18" charset="0"/>
              </a:rPr>
              <a:t>9 / 57</a:t>
            </a:r>
            <a:endParaRPr lang="zh-TW" altLang="en-US" sz="1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48938398"/>
      </p:ext>
    </p:extLst>
  </p:cSld>
  <p:clrMapOvr>
    <a:masterClrMapping/>
  </p:clrMapOvr>
</p:sld>
</file>

<file path=ppt/theme/theme1.xml><?xml version="1.0" encoding="utf-8"?>
<a:theme xmlns:a="http://schemas.openxmlformats.org/drawingml/2006/main" name="People &amp; Diversity Website Design by Slidesgo">
  <a:themeElements>
    <a:clrScheme name="Simple Light">
      <a:dk1>
        <a:srgbClr val="000000"/>
      </a:dk1>
      <a:lt1>
        <a:srgbClr val="FFFFFF"/>
      </a:lt1>
      <a:dk2>
        <a:srgbClr val="EFEFEF"/>
      </a:dk2>
      <a:lt2>
        <a:srgbClr val="FFCE1C"/>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64198</TotalTime>
  <Words>11268</Words>
  <Application>Microsoft Office PowerPoint</Application>
  <PresentationFormat>如螢幕大小 (16:9)</PresentationFormat>
  <Paragraphs>2660</Paragraphs>
  <Slides>57</Slides>
  <Notes>57</Notes>
  <HiddenSlides>0</HiddenSlides>
  <MMClips>0</MMClips>
  <ScaleCrop>false</ScaleCrop>
  <HeadingPairs>
    <vt:vector size="6" baseType="variant">
      <vt:variant>
        <vt:lpstr>使用字型</vt:lpstr>
      </vt:variant>
      <vt:variant>
        <vt:i4>9</vt:i4>
      </vt:variant>
      <vt:variant>
        <vt:lpstr>佈景主題</vt:lpstr>
      </vt:variant>
      <vt:variant>
        <vt:i4>1</vt:i4>
      </vt:variant>
      <vt:variant>
        <vt:lpstr>投影片標題</vt:lpstr>
      </vt:variant>
      <vt:variant>
        <vt:i4>57</vt:i4>
      </vt:variant>
    </vt:vector>
  </HeadingPairs>
  <TitlesOfParts>
    <vt:vector size="67" baseType="lpstr">
      <vt:lpstr>Poppins</vt:lpstr>
      <vt:lpstr>TimesNewRomanPSMT</vt:lpstr>
      <vt:lpstr>PMingLiU</vt:lpstr>
      <vt:lpstr>Arial</vt:lpstr>
      <vt:lpstr>Times New Roman</vt:lpstr>
      <vt:lpstr>Cambria Math</vt:lpstr>
      <vt:lpstr>微軟正黑體</vt:lpstr>
      <vt:lpstr>Wingdings</vt:lpstr>
      <vt:lpstr>微軟正黑體</vt:lpstr>
      <vt:lpstr>People &amp; Diversity Website Design by Slidesgo</vt:lpstr>
      <vt:lpstr>基於個性化項目頻率和時間注意力的下一個購物籃推薦混合模型</vt:lpstr>
      <vt:lpstr>0 2 </vt:lpstr>
      <vt:lpstr>緒論</vt:lpstr>
      <vt:lpstr>PowerPoint 簡報</vt:lpstr>
      <vt:lpstr>PowerPoint 簡報</vt:lpstr>
      <vt:lpstr>PowerPoint 簡報</vt:lpstr>
      <vt:lpstr>PowerPoint 簡報</vt:lpstr>
      <vt:lpstr>PowerPoint 簡報</vt:lpstr>
      <vt:lpstr>PowerPoint 簡報</vt:lpstr>
      <vt:lpstr>文獻探討</vt:lpstr>
      <vt:lpstr>PowerPoint 簡報</vt:lpstr>
      <vt:lpstr>PowerPoint 簡報</vt:lpstr>
      <vt:lpstr>PowerPoint 簡報</vt:lpstr>
      <vt:lpstr>PowerPoint 簡報</vt:lpstr>
      <vt:lpstr>PowerPoint 簡報</vt:lpstr>
      <vt:lpstr>PowerPoint 簡報</vt:lpstr>
      <vt:lpstr>研究方法</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實驗設計</vt:lpstr>
      <vt:lpstr>PowerPoint 簡報</vt:lpstr>
      <vt:lpstr>PowerPoint 簡報</vt:lpstr>
      <vt:lpstr>PowerPoint 簡報</vt:lpstr>
      <vt:lpstr>PowerPoint 簡報</vt:lpstr>
      <vt:lpstr>PowerPoint 簡報</vt:lpstr>
      <vt:lpstr>PowerPoint 簡報</vt:lpstr>
      <vt:lpstr>實驗結果</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總結</vt:lpstr>
      <vt:lpstr>PowerPoint 簡報</vt:lpstr>
      <vt:lpstr>PowerPoint 簡報</vt:lpstr>
      <vt:lpstr>Q&amp;A</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PEOPLE &amp; DIVERSITY WEBSITE DESIGN</dc:title>
  <cp:lastModifiedBy>Lin</cp:lastModifiedBy>
  <cp:revision>910</cp:revision>
  <dcterms:modified xsi:type="dcterms:W3CDTF">2024-06-20T07:39:19Z</dcterms:modified>
</cp:coreProperties>
</file>